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60" r:id="rId3"/>
    <p:sldId id="303" r:id="rId4"/>
    <p:sldId id="281" r:id="rId5"/>
    <p:sldId id="282" r:id="rId6"/>
    <p:sldId id="283" r:id="rId7"/>
    <p:sldId id="305" r:id="rId8"/>
    <p:sldId id="306" r:id="rId9"/>
    <p:sldId id="294" r:id="rId10"/>
    <p:sldId id="295" r:id="rId11"/>
    <p:sldId id="296" r:id="rId12"/>
    <p:sldId id="314" r:id="rId13"/>
    <p:sldId id="307" r:id="rId14"/>
    <p:sldId id="308" r:id="rId15"/>
    <p:sldId id="290" r:id="rId16"/>
    <p:sldId id="277" r:id="rId17"/>
    <p:sldId id="310" r:id="rId18"/>
    <p:sldId id="275" r:id="rId19"/>
    <p:sldId id="313" r:id="rId20"/>
    <p:sldId id="259" r:id="rId21"/>
    <p:sldId id="304" r:id="rId22"/>
  </p:sldIdLst>
  <p:sldSz cx="9144000" cy="6858000" type="screen4x3"/>
  <p:notesSz cx="6858000" cy="9144000"/>
  <p:defaultTextStyle>
    <a:defPPr>
      <a:defRPr lang="el-G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05" autoAdjust="0"/>
    <p:restoredTop sz="83101" autoAdjust="0"/>
  </p:normalViewPr>
  <p:slideViewPr>
    <p:cSldViewPr showGuides="1">
      <p:cViewPr>
        <p:scale>
          <a:sx n="85" d="100"/>
          <a:sy n="85" d="100"/>
        </p:scale>
        <p:origin x="808" y="-464"/>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 Θέση κεφαλίδας">
            <a:extLst>
              <a:ext uri="{FF2B5EF4-FFF2-40B4-BE49-F238E27FC236}">
                <a16:creationId xmlns:a16="http://schemas.microsoft.com/office/drawing/2014/main" xmlns="" id="{E77B63FE-8391-BC49-A1A0-47FF6652E94F}"/>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l-GR"/>
          </a:p>
        </p:txBody>
      </p:sp>
      <p:sp>
        <p:nvSpPr>
          <p:cNvPr id="3" name="2 - Θέση ημερομηνίας">
            <a:extLst>
              <a:ext uri="{FF2B5EF4-FFF2-40B4-BE49-F238E27FC236}">
                <a16:creationId xmlns:a16="http://schemas.microsoft.com/office/drawing/2014/main" xmlns="" id="{0C297868-CCF8-C842-8323-1D00D86A4796}"/>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D6E20E67-62FA-4065-9D07-6BAE83F489FF}" type="datetimeFigureOut">
              <a:rPr lang="el-GR"/>
              <a:pPr>
                <a:defRPr/>
              </a:pPr>
              <a:t>22/3/20</a:t>
            </a:fld>
            <a:endParaRPr lang="el-GR"/>
          </a:p>
        </p:txBody>
      </p:sp>
      <p:sp>
        <p:nvSpPr>
          <p:cNvPr id="4" name="3 - Θέση εικόνας διαφάνειας">
            <a:extLst>
              <a:ext uri="{FF2B5EF4-FFF2-40B4-BE49-F238E27FC236}">
                <a16:creationId xmlns:a16="http://schemas.microsoft.com/office/drawing/2014/main" xmlns="" id="{AF634E85-11DC-004C-9815-D806945DB5E6}"/>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4 - Θέση σημειώσεων">
            <a:extLst>
              <a:ext uri="{FF2B5EF4-FFF2-40B4-BE49-F238E27FC236}">
                <a16:creationId xmlns:a16="http://schemas.microsoft.com/office/drawing/2014/main" xmlns="" id="{7E9ECDC8-0367-6543-84B2-93D6508559A2}"/>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noProof="0"/>
              <a:t>Kλικ για επεξεργασία των στυλ του υποδείγματος</a:t>
            </a:r>
          </a:p>
          <a:p>
            <a:pPr lvl="1"/>
            <a:r>
              <a:rPr lang="el-GR" noProof="0"/>
              <a:t>Δεύτερου επιπέδου</a:t>
            </a:r>
          </a:p>
          <a:p>
            <a:pPr lvl="2"/>
            <a:r>
              <a:rPr lang="el-GR" noProof="0"/>
              <a:t>Τρίτου επιπέδου</a:t>
            </a:r>
          </a:p>
          <a:p>
            <a:pPr lvl="3"/>
            <a:r>
              <a:rPr lang="el-GR" noProof="0"/>
              <a:t>Τέταρτου επιπέδου</a:t>
            </a:r>
          </a:p>
          <a:p>
            <a:pPr lvl="4"/>
            <a:r>
              <a:rPr lang="el-GR" noProof="0"/>
              <a:t>Πέμπτου επιπέδου</a:t>
            </a:r>
          </a:p>
        </p:txBody>
      </p:sp>
      <p:sp>
        <p:nvSpPr>
          <p:cNvPr id="6" name="5 - Θέση υποσέλιδου">
            <a:extLst>
              <a:ext uri="{FF2B5EF4-FFF2-40B4-BE49-F238E27FC236}">
                <a16:creationId xmlns:a16="http://schemas.microsoft.com/office/drawing/2014/main" xmlns="" id="{F79076E4-FB4A-8F40-A8BE-FB55BC8D5033}"/>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l-GR"/>
          </a:p>
        </p:txBody>
      </p:sp>
      <p:sp>
        <p:nvSpPr>
          <p:cNvPr id="7" name="6 - Θέση αριθμού διαφάνειας">
            <a:extLst>
              <a:ext uri="{FF2B5EF4-FFF2-40B4-BE49-F238E27FC236}">
                <a16:creationId xmlns:a16="http://schemas.microsoft.com/office/drawing/2014/main" xmlns="" id="{8866A33A-85AB-BF45-A9D4-950592A1D620}"/>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DCDFA309-4617-47F8-80A3-EAD97FE3894A}" type="slidenum">
              <a:rPr lang="el-GR" altLang="el-GR"/>
              <a:pPr>
                <a:defRPr/>
              </a:pPr>
              <a:t>‹#›</a:t>
            </a:fld>
            <a:endParaRPr lang="el-GR" altLang="el-GR"/>
          </a:p>
        </p:txBody>
      </p:sp>
    </p:spTree>
    <p:extLst>
      <p:ext uri="{BB962C8B-B14F-4D97-AF65-F5344CB8AC3E}">
        <p14:creationId xmlns:p14="http://schemas.microsoft.com/office/powerpoint/2010/main" val="20988475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1 - Θέση εικόνας διαφάνειας">
            <a:extLst>
              <a:ext uri="{FF2B5EF4-FFF2-40B4-BE49-F238E27FC236}">
                <a16:creationId xmlns:a16="http://schemas.microsoft.com/office/drawing/2014/main" xmlns="" id="{1D6ABB4C-5F41-4F08-BCC5-2D3FE5E9AEC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2 - Θέση σημειώσεων">
            <a:extLst>
              <a:ext uri="{FF2B5EF4-FFF2-40B4-BE49-F238E27FC236}">
                <a16:creationId xmlns:a16="http://schemas.microsoft.com/office/drawing/2014/main" xmlns="" id="{4D3D9577-4BBE-453C-8C2F-0EF601385CC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i-FI" dirty="0"/>
              <a:t>Esitä lyhyesti tämän jakson aihe. Keskity dopingin käyttöön kuntoilussa ja tarpeeseen ymmärtää douppauksen taustalla olevat psykologiset prosessit.</a:t>
            </a:r>
            <a:br>
              <a:rPr lang="fi-FI" dirty="0"/>
            </a:br>
            <a:r>
              <a:rPr lang="fi-FI" dirty="0"/>
              <a:t/>
            </a:r>
            <a:br>
              <a:rPr lang="fi-FI" dirty="0"/>
            </a:br>
            <a:r>
              <a:rPr lang="fi-FI" dirty="0"/>
              <a:t>Arvioitu aika: 3 min</a:t>
            </a:r>
          </a:p>
        </p:txBody>
      </p:sp>
      <p:sp>
        <p:nvSpPr>
          <p:cNvPr id="15363" name="3 - Θέση αριθμού διαφάνειας">
            <a:extLst>
              <a:ext uri="{FF2B5EF4-FFF2-40B4-BE49-F238E27FC236}">
                <a16:creationId xmlns:a16="http://schemas.microsoft.com/office/drawing/2014/main" xmlns="" id="{76E4FD4A-31A1-4CA8-8D41-9F23BA9F963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78492C1-E5A8-493E-B525-A6B414ACDD77}" type="slidenum">
              <a:rPr lang="el-GR" altLang="en-US">
                <a:latin typeface="Arial" panose="020B0604020202020204" pitchFamily="34" charset="0"/>
              </a:rPr>
              <a:pPr>
                <a:spcBef>
                  <a:spcPct val="0"/>
                </a:spcBef>
              </a:pPr>
              <a:t>1</a:t>
            </a:fld>
            <a:endParaRPr lang="el-GR" altLang="en-US">
              <a:latin typeface="Arial" panose="020B0604020202020204" pitchFamily="34" charset="0"/>
            </a:endParaRPr>
          </a:p>
        </p:txBody>
      </p:sp>
    </p:spTree>
    <p:extLst>
      <p:ext uri="{BB962C8B-B14F-4D97-AF65-F5344CB8AC3E}">
        <p14:creationId xmlns:p14="http://schemas.microsoft.com/office/powerpoint/2010/main" val="763546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1 - Θέση εικόνας διαφάνειας">
            <a:extLst>
              <a:ext uri="{FF2B5EF4-FFF2-40B4-BE49-F238E27FC236}">
                <a16:creationId xmlns:a16="http://schemas.microsoft.com/office/drawing/2014/main" xmlns="" id="{5B6C6288-5C17-4602-891E-7E5A937980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2 - Θέση σημειώσεων">
            <a:extLst>
              <a:ext uri="{FF2B5EF4-FFF2-40B4-BE49-F238E27FC236}">
                <a16:creationId xmlns:a16="http://schemas.microsoft.com/office/drawing/2014/main" xmlns="" id="{C0C73577-80DA-4F57-B24A-F4B339A5FD9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i-FI" dirty="0"/>
              <a:t>Keskustele opiskelijoiden kanssa GI Joen kehityksestä vuodesta 1950 nykypäivään. Keskity </a:t>
            </a:r>
            <a:r>
              <a:rPr lang="fi-FI" dirty="0" err="1"/>
              <a:t>vartaloeroihin</a:t>
            </a:r>
            <a:r>
              <a:rPr lang="fi-FI" dirty="0"/>
              <a:t> ja siihen, kuinka vartalo muuttuu nykyaikaisemmaksi. Keskustelkaa opiskelijoiden kanssa siitä, mitä tällä stereotypialla voi olla lasten uskomuksiin ihanteellisesta vartalosta.</a:t>
            </a:r>
          </a:p>
          <a:p>
            <a:endParaRPr lang="fi-FI" dirty="0"/>
          </a:p>
          <a:p>
            <a:r>
              <a:rPr lang="fi-FI" dirty="0"/>
              <a:t>Arvioitu aika: 5 min</a:t>
            </a:r>
            <a:br>
              <a:rPr lang="fi-FI" dirty="0"/>
            </a:br>
            <a:endParaRPr lang="el-GR" altLang="en-US" dirty="0"/>
          </a:p>
        </p:txBody>
      </p:sp>
      <p:sp>
        <p:nvSpPr>
          <p:cNvPr id="33795" name="3 - Θέση αριθμού διαφάνειας">
            <a:extLst>
              <a:ext uri="{FF2B5EF4-FFF2-40B4-BE49-F238E27FC236}">
                <a16:creationId xmlns:a16="http://schemas.microsoft.com/office/drawing/2014/main" xmlns="" id="{384AFD53-DC91-405E-988D-F5B30C30DD3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38990C3-B8EB-4FB9-904C-5C5A007BD5C2}" type="slidenum">
              <a:rPr lang="el-GR" altLang="en-US">
                <a:latin typeface="Arial" panose="020B0604020202020204" pitchFamily="34" charset="0"/>
              </a:rPr>
              <a:pPr>
                <a:spcBef>
                  <a:spcPct val="0"/>
                </a:spcBef>
              </a:pPr>
              <a:t>10</a:t>
            </a:fld>
            <a:endParaRPr lang="el-GR" altLang="en-US">
              <a:latin typeface="Arial" panose="020B0604020202020204" pitchFamily="34" charset="0"/>
            </a:endParaRPr>
          </a:p>
        </p:txBody>
      </p:sp>
    </p:spTree>
    <p:extLst>
      <p:ext uri="{BB962C8B-B14F-4D97-AF65-F5344CB8AC3E}">
        <p14:creationId xmlns:p14="http://schemas.microsoft.com/office/powerpoint/2010/main" val="1123843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1 - Θέση εικόνας διαφάνειας">
            <a:extLst>
              <a:ext uri="{FF2B5EF4-FFF2-40B4-BE49-F238E27FC236}">
                <a16:creationId xmlns:a16="http://schemas.microsoft.com/office/drawing/2014/main" xmlns="" id="{EC0CC79A-7DEC-48CE-92DA-299564F5DCB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2 - Θέση σημειώσεων">
            <a:extLst>
              <a:ext uri="{FF2B5EF4-FFF2-40B4-BE49-F238E27FC236}">
                <a16:creationId xmlns:a16="http://schemas.microsoft.com/office/drawing/2014/main" xmlns="" id="{0C7B3D5D-8922-4B5D-B8CB-D1D39CB8DB1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i-FI" dirty="0"/>
              <a:t>Keskustele opiskelijoiden kanssa Barbie-vartalon rakenteesta. Keskustelkaa siitä, kuinka realistinen on tällainen elin aikuisille naisille. Vertaa mallin vartalon rakennetta holokaustin uhriin. Keskustelkaa opiskelijoiden kanssa siitä, mitä tällä stereotypialla voi olla lasten uskomuksiin ihanteellisesta vartalosta.</a:t>
            </a:r>
            <a:br>
              <a:rPr lang="fi-FI" dirty="0"/>
            </a:br>
            <a:r>
              <a:rPr lang="fi-FI" dirty="0"/>
              <a:t/>
            </a:r>
            <a:br>
              <a:rPr lang="fi-FI" dirty="0"/>
            </a:br>
            <a:r>
              <a:rPr lang="fi-FI" dirty="0"/>
              <a:t>Arvioitu aika: 5 min</a:t>
            </a:r>
            <a:endParaRPr lang="el-GR" altLang="en-US" dirty="0"/>
          </a:p>
        </p:txBody>
      </p:sp>
      <p:sp>
        <p:nvSpPr>
          <p:cNvPr id="35843" name="3 - Θέση αριθμού διαφάνειας">
            <a:extLst>
              <a:ext uri="{FF2B5EF4-FFF2-40B4-BE49-F238E27FC236}">
                <a16:creationId xmlns:a16="http://schemas.microsoft.com/office/drawing/2014/main" xmlns="" id="{D36C1AD3-7C74-40D8-8C15-EA4967EEC3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665B095-C795-462B-B0A4-15EA8168F8E1}" type="slidenum">
              <a:rPr lang="el-GR" altLang="en-US">
                <a:latin typeface="Arial" panose="020B0604020202020204" pitchFamily="34" charset="0"/>
              </a:rPr>
              <a:pPr>
                <a:spcBef>
                  <a:spcPct val="0"/>
                </a:spcBef>
              </a:pPr>
              <a:t>11</a:t>
            </a:fld>
            <a:endParaRPr lang="el-GR" altLang="en-US">
              <a:latin typeface="Arial" panose="020B0604020202020204" pitchFamily="34" charset="0"/>
            </a:endParaRPr>
          </a:p>
        </p:txBody>
      </p:sp>
    </p:spTree>
    <p:extLst>
      <p:ext uri="{BB962C8B-B14F-4D97-AF65-F5344CB8AC3E}">
        <p14:creationId xmlns:p14="http://schemas.microsoft.com/office/powerpoint/2010/main" val="1311818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1 - Θέση εικόνας διαφάνειας">
            <a:extLst>
              <a:ext uri="{FF2B5EF4-FFF2-40B4-BE49-F238E27FC236}">
                <a16:creationId xmlns:a16="http://schemas.microsoft.com/office/drawing/2014/main" xmlns="" id="{3933C520-76D9-49C4-9447-48DB734AC6C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2 - Θέση σημειώσεων">
            <a:extLst>
              <a:ext uri="{FF2B5EF4-FFF2-40B4-BE49-F238E27FC236}">
                <a16:creationId xmlns:a16="http://schemas.microsoft.com/office/drawing/2014/main" xmlns="" id="{3E14C8CC-68B3-419B-8110-2D654D085C4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i-FI" dirty="0"/>
              <a:t>Esittele tutkimuksen tulokset vartalostereotypioiden vaikutuksesta ihmisten käsitykseen ihanteellisesta vartalosta. Tässä tutkimuksessa naiset pitivät kansallisessa keskiarvossa (oikea kuva) ihanteellisena vartaloa, joka esitetään vasemmalla olevassa valokuvassa (huomioi vastaavuus Barbie-kehon rakenteeseen). Miehet ilmoittivat keskimmäisessä kuvassa esitetyn kehon olevan ihanteellinen naisrunko. Keskustele vartalon stereotypioiden vaikutuksesta ihmisten käsityksiin kehostaan.</a:t>
            </a:r>
            <a:br>
              <a:rPr lang="fi-FI" dirty="0"/>
            </a:br>
            <a:r>
              <a:rPr lang="fi-FI" dirty="0"/>
              <a:t/>
            </a:r>
            <a:br>
              <a:rPr lang="fi-FI" dirty="0"/>
            </a:br>
            <a:r>
              <a:rPr lang="fi-FI" dirty="0"/>
              <a:t>Arvioitu aika: 5 min</a:t>
            </a:r>
          </a:p>
          <a:p>
            <a:endParaRPr lang="el-GR" altLang="el-GR" dirty="0"/>
          </a:p>
        </p:txBody>
      </p:sp>
      <p:sp>
        <p:nvSpPr>
          <p:cNvPr id="37891" name="3 - Θέση αριθμού διαφάνειας">
            <a:extLst>
              <a:ext uri="{FF2B5EF4-FFF2-40B4-BE49-F238E27FC236}">
                <a16:creationId xmlns:a16="http://schemas.microsoft.com/office/drawing/2014/main" xmlns="" id="{062FFFFA-B9A9-4A4F-A471-9FD0B9DDA71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D8CFB04-3A23-4D04-B9E6-E4C9A5B89922}" type="slidenum">
              <a:rPr lang="el-GR" altLang="el-GR">
                <a:latin typeface="Arial" panose="020B0604020202020204" pitchFamily="34" charset="0"/>
              </a:rPr>
              <a:pPr>
                <a:spcBef>
                  <a:spcPct val="0"/>
                </a:spcBef>
              </a:pPr>
              <a:t>12</a:t>
            </a:fld>
            <a:endParaRPr lang="el-GR" altLang="el-GR">
              <a:latin typeface="Arial" panose="020B0604020202020204" pitchFamily="34" charset="0"/>
            </a:endParaRPr>
          </a:p>
        </p:txBody>
      </p:sp>
    </p:spTree>
    <p:extLst>
      <p:ext uri="{BB962C8B-B14F-4D97-AF65-F5344CB8AC3E}">
        <p14:creationId xmlns:p14="http://schemas.microsoft.com/office/powerpoint/2010/main" val="1673670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1 - Θέση εικόνας διαφάνειας">
            <a:extLst>
              <a:ext uri="{FF2B5EF4-FFF2-40B4-BE49-F238E27FC236}">
                <a16:creationId xmlns:a16="http://schemas.microsoft.com/office/drawing/2014/main" xmlns="" id="{D6555F0D-5EE0-45D9-B851-E2A4589BB01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2 - Θέση σημειώσεων">
            <a:extLst>
              <a:ext uri="{FF2B5EF4-FFF2-40B4-BE49-F238E27FC236}">
                <a16:creationId xmlns:a16="http://schemas.microsoft.com/office/drawing/2014/main" xmlns="" id="{3E6E2EC8-C0FF-4D0B-B590-88731D0974C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i-FI" dirty="0"/>
              <a:t>Keskustele opiskelijoiden kanssa siitä, kuinka kehon stereotypioiden sisällyttäminen sisälle vaikuttaa dopingin käytön päätökseen.</a:t>
            </a:r>
            <a:br>
              <a:rPr lang="fi-FI" dirty="0"/>
            </a:br>
            <a:r>
              <a:rPr lang="fi-FI" dirty="0"/>
              <a:t/>
            </a:r>
            <a:br>
              <a:rPr lang="fi-FI" dirty="0"/>
            </a:br>
            <a:r>
              <a:rPr lang="fi-FI" dirty="0"/>
              <a:t>Arvioitu aika: 3 min</a:t>
            </a:r>
            <a:endParaRPr lang="el-GR" altLang="el-GR" dirty="0"/>
          </a:p>
        </p:txBody>
      </p:sp>
      <p:sp>
        <p:nvSpPr>
          <p:cNvPr id="39939" name="3 - Θέση αριθμού διαφάνειας">
            <a:extLst>
              <a:ext uri="{FF2B5EF4-FFF2-40B4-BE49-F238E27FC236}">
                <a16:creationId xmlns:a16="http://schemas.microsoft.com/office/drawing/2014/main" xmlns="" id="{962DFF31-C486-4014-B5DE-10A3316F348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980F385-7872-482E-BF0D-567BE1933C46}" type="slidenum">
              <a:rPr lang="el-GR" altLang="el-GR">
                <a:latin typeface="Arial" panose="020B0604020202020204" pitchFamily="34" charset="0"/>
              </a:rPr>
              <a:pPr>
                <a:spcBef>
                  <a:spcPct val="0"/>
                </a:spcBef>
              </a:pPr>
              <a:t>13</a:t>
            </a:fld>
            <a:endParaRPr lang="el-GR" altLang="el-GR">
              <a:latin typeface="Arial" panose="020B0604020202020204" pitchFamily="34" charset="0"/>
            </a:endParaRPr>
          </a:p>
        </p:txBody>
      </p:sp>
    </p:spTree>
    <p:extLst>
      <p:ext uri="{BB962C8B-B14F-4D97-AF65-F5344CB8AC3E}">
        <p14:creationId xmlns:p14="http://schemas.microsoft.com/office/powerpoint/2010/main" val="16312513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1 - Θέση εικόνας διαφάνειας">
            <a:extLst>
              <a:ext uri="{FF2B5EF4-FFF2-40B4-BE49-F238E27FC236}">
                <a16:creationId xmlns:a16="http://schemas.microsoft.com/office/drawing/2014/main" xmlns="" id="{8382073E-5A03-4F26-9C5E-3138CA7744E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2 - Θέση σημειώσεων">
            <a:extLst>
              <a:ext uri="{FF2B5EF4-FFF2-40B4-BE49-F238E27FC236}">
                <a16:creationId xmlns:a16="http://schemas.microsoft.com/office/drawing/2014/main" xmlns="" id="{10EE405D-A3BC-4622-90A5-34A8332D38A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i-FI" dirty="0"/>
              <a:t>Keskustele opiskelijoiden kanssa siitä, kuinka vartalostereotypioiden sisäistäminen vaikuttaa dopingin käytön päätökseen.</a:t>
            </a:r>
            <a:br>
              <a:rPr lang="fi-FI" dirty="0"/>
            </a:br>
            <a:r>
              <a:rPr lang="fi-FI" dirty="0"/>
              <a:t/>
            </a:r>
            <a:br>
              <a:rPr lang="fi-FI" dirty="0"/>
            </a:br>
            <a:r>
              <a:rPr lang="fi-FI" dirty="0"/>
              <a:t>Arvioitu aika: 3 min</a:t>
            </a:r>
          </a:p>
          <a:p>
            <a:endParaRPr lang="el-GR" altLang="el-GR" dirty="0"/>
          </a:p>
        </p:txBody>
      </p:sp>
      <p:sp>
        <p:nvSpPr>
          <p:cNvPr id="41987" name="3 - Θέση αριθμού διαφάνειας">
            <a:extLst>
              <a:ext uri="{FF2B5EF4-FFF2-40B4-BE49-F238E27FC236}">
                <a16:creationId xmlns:a16="http://schemas.microsoft.com/office/drawing/2014/main" xmlns="" id="{8F014060-A9E5-4663-BABE-A2F900ACB84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E4833C3-5707-4790-9695-6D5AFD4E2BD6}" type="slidenum">
              <a:rPr lang="el-GR" altLang="el-GR">
                <a:latin typeface="Arial" panose="020B0604020202020204" pitchFamily="34" charset="0"/>
              </a:rPr>
              <a:pPr>
                <a:spcBef>
                  <a:spcPct val="0"/>
                </a:spcBef>
              </a:pPr>
              <a:t>14</a:t>
            </a:fld>
            <a:endParaRPr lang="el-GR" altLang="el-GR">
              <a:latin typeface="Arial" panose="020B0604020202020204" pitchFamily="34" charset="0"/>
            </a:endParaRPr>
          </a:p>
        </p:txBody>
      </p:sp>
    </p:spTree>
    <p:extLst>
      <p:ext uri="{BB962C8B-B14F-4D97-AF65-F5344CB8AC3E}">
        <p14:creationId xmlns:p14="http://schemas.microsoft.com/office/powerpoint/2010/main" val="16651682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1 - Θέση εικόνας διαφάνειας">
            <a:extLst>
              <a:ext uri="{FF2B5EF4-FFF2-40B4-BE49-F238E27FC236}">
                <a16:creationId xmlns:a16="http://schemas.microsoft.com/office/drawing/2014/main" xmlns="" id="{BFCC19FC-BAC0-427F-9B6D-0019BE81FF6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2 - Θέση σημειώσεων">
            <a:extLst>
              <a:ext uri="{FF2B5EF4-FFF2-40B4-BE49-F238E27FC236}">
                <a16:creationId xmlns:a16="http://schemas.microsoft.com/office/drawing/2014/main" xmlns="" id="{8F60FC7E-16C0-405E-819C-39C7C50841E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i-FI" dirty="0"/>
              <a:t>Esitä tutkimustulokset psykologisesta prosessista, jonka kautta kulttuuristen stereotypioiden sisäistäminen johtaa korkeampien dopingin käyttötarkoitusten kehittämiseen.</a:t>
            </a:r>
            <a:br>
              <a:rPr lang="fi-FI" dirty="0"/>
            </a:br>
            <a:r>
              <a:rPr lang="fi-FI" dirty="0"/>
              <a:t/>
            </a:r>
            <a:br>
              <a:rPr lang="fi-FI" dirty="0"/>
            </a:br>
            <a:r>
              <a:rPr lang="fi-FI" dirty="0"/>
              <a:t>Arvioitu aika: 5 min</a:t>
            </a:r>
            <a:endParaRPr lang="el-GR" altLang="en-US" dirty="0"/>
          </a:p>
        </p:txBody>
      </p:sp>
      <p:sp>
        <p:nvSpPr>
          <p:cNvPr id="44035" name="3 - Θέση αριθμού διαφάνειας">
            <a:extLst>
              <a:ext uri="{FF2B5EF4-FFF2-40B4-BE49-F238E27FC236}">
                <a16:creationId xmlns:a16="http://schemas.microsoft.com/office/drawing/2014/main" xmlns="" id="{EB2B675E-E5EB-4CBA-91C4-19C434DB35F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E6B96DB-9F69-4284-A890-1114CE98670C}" type="slidenum">
              <a:rPr lang="el-GR" altLang="en-US">
                <a:latin typeface="Arial" panose="020B0604020202020204" pitchFamily="34" charset="0"/>
              </a:rPr>
              <a:pPr>
                <a:spcBef>
                  <a:spcPct val="0"/>
                </a:spcBef>
              </a:pPr>
              <a:t>15</a:t>
            </a:fld>
            <a:endParaRPr lang="el-GR" altLang="en-US">
              <a:latin typeface="Arial" panose="020B0604020202020204" pitchFamily="34" charset="0"/>
            </a:endParaRPr>
          </a:p>
        </p:txBody>
      </p:sp>
    </p:spTree>
    <p:extLst>
      <p:ext uri="{BB962C8B-B14F-4D97-AF65-F5344CB8AC3E}">
        <p14:creationId xmlns:p14="http://schemas.microsoft.com/office/powerpoint/2010/main" val="4756211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1 - Θέση εικόνας διαφάνειας">
            <a:extLst>
              <a:ext uri="{FF2B5EF4-FFF2-40B4-BE49-F238E27FC236}">
                <a16:creationId xmlns:a16="http://schemas.microsoft.com/office/drawing/2014/main" xmlns="" id="{1C3E7BF9-66F1-4FB1-BA41-CE2EE613125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2 - Θέση σημειώσεων">
            <a:extLst>
              <a:ext uri="{FF2B5EF4-FFF2-40B4-BE49-F238E27FC236}">
                <a16:creationId xmlns:a16="http://schemas.microsoft.com/office/drawing/2014/main" xmlns="" id="{04685B3F-ED93-4AC9-8F62-5FC04C29C38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i-FI" dirty="0"/>
              <a:t>Esitä tutkimustulokset psykologisesta prosessista, jonka kautta vartalomielikuvat johtavat lisääntyneeseen dopingin käyttöaikeiseen.</a:t>
            </a:r>
            <a:br>
              <a:rPr lang="fi-FI" dirty="0"/>
            </a:br>
            <a:r>
              <a:rPr lang="fi-FI" dirty="0"/>
              <a:t/>
            </a:r>
            <a:br>
              <a:rPr lang="fi-FI" dirty="0"/>
            </a:br>
            <a:r>
              <a:rPr lang="fi-FI" dirty="0"/>
              <a:t>Arvioitu aika: 5 min</a:t>
            </a:r>
            <a:endParaRPr lang="el-GR" altLang="en-US" dirty="0"/>
          </a:p>
        </p:txBody>
      </p:sp>
      <p:sp>
        <p:nvSpPr>
          <p:cNvPr id="46083" name="3 - Θέση αριθμού διαφάνειας">
            <a:extLst>
              <a:ext uri="{FF2B5EF4-FFF2-40B4-BE49-F238E27FC236}">
                <a16:creationId xmlns:a16="http://schemas.microsoft.com/office/drawing/2014/main" xmlns="" id="{F403797B-F44D-4471-A3BB-46DC1A3C1F4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0EAEAF1-B23A-45E0-B272-3F8F36CDCC8E}" type="slidenum">
              <a:rPr lang="el-GR" altLang="en-US">
                <a:latin typeface="Arial" panose="020B0604020202020204" pitchFamily="34" charset="0"/>
              </a:rPr>
              <a:pPr>
                <a:spcBef>
                  <a:spcPct val="0"/>
                </a:spcBef>
              </a:pPr>
              <a:t>16</a:t>
            </a:fld>
            <a:endParaRPr lang="el-GR" altLang="en-US">
              <a:latin typeface="Arial" panose="020B0604020202020204" pitchFamily="34" charset="0"/>
            </a:endParaRPr>
          </a:p>
        </p:txBody>
      </p:sp>
    </p:spTree>
    <p:extLst>
      <p:ext uri="{BB962C8B-B14F-4D97-AF65-F5344CB8AC3E}">
        <p14:creationId xmlns:p14="http://schemas.microsoft.com/office/powerpoint/2010/main" val="8302650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1 - Θέση εικόνας διαφάνειας">
            <a:extLst>
              <a:ext uri="{FF2B5EF4-FFF2-40B4-BE49-F238E27FC236}">
                <a16:creationId xmlns:a16="http://schemas.microsoft.com/office/drawing/2014/main" xmlns="" id="{1EA0D866-DCCC-4841-B261-94D70630B34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4" name="2 - Θέση σημειώσεων">
            <a:extLst>
              <a:ext uri="{FF2B5EF4-FFF2-40B4-BE49-F238E27FC236}">
                <a16:creationId xmlns:a16="http://schemas.microsoft.com/office/drawing/2014/main" xmlns="" id="{32B0B066-69E0-47D6-ACAE-0C9F5A02383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i-FI" dirty="0"/>
              <a:t>Esitä tutkimustulokset psykologisesta prosessista, jonka kautta sosiaalinen fyysinen ahdistus johtaa korkeampaan ravintolisien käyttöasteeseen.</a:t>
            </a:r>
          </a:p>
          <a:p>
            <a:r>
              <a:rPr lang="fi-FI" dirty="0"/>
              <a:t/>
            </a:r>
            <a:br>
              <a:rPr lang="fi-FI" dirty="0"/>
            </a:br>
            <a:r>
              <a:rPr lang="fi-FI" dirty="0"/>
              <a:t>Arvioitu aika: 3 min</a:t>
            </a:r>
          </a:p>
          <a:p>
            <a:endParaRPr lang="el-GR" altLang="en-US" dirty="0"/>
          </a:p>
        </p:txBody>
      </p:sp>
      <p:sp>
        <p:nvSpPr>
          <p:cNvPr id="49155" name="3 - Θέση αριθμού διαφάνειας">
            <a:extLst>
              <a:ext uri="{FF2B5EF4-FFF2-40B4-BE49-F238E27FC236}">
                <a16:creationId xmlns:a16="http://schemas.microsoft.com/office/drawing/2014/main" xmlns="" id="{AFC2BFDE-731C-4DF7-86A5-D992BD4FF17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D597CF2-46CC-4457-BEDE-836B36B343DB}" type="slidenum">
              <a:rPr lang="el-GR" altLang="en-US">
                <a:latin typeface="Arial" panose="020B0604020202020204" pitchFamily="34" charset="0"/>
              </a:rPr>
              <a:pPr>
                <a:spcBef>
                  <a:spcPct val="0"/>
                </a:spcBef>
              </a:pPr>
              <a:t>18</a:t>
            </a:fld>
            <a:endParaRPr lang="el-GR" altLang="en-US">
              <a:latin typeface="Arial" panose="020B0604020202020204" pitchFamily="34" charset="0"/>
            </a:endParaRPr>
          </a:p>
        </p:txBody>
      </p:sp>
    </p:spTree>
    <p:extLst>
      <p:ext uri="{BB962C8B-B14F-4D97-AF65-F5344CB8AC3E}">
        <p14:creationId xmlns:p14="http://schemas.microsoft.com/office/powerpoint/2010/main" val="20626676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pPr>
              <a:defRPr/>
            </a:pPr>
            <a:fld id="{DCDFA309-4617-47F8-80A3-EAD97FE3894A}" type="slidenum">
              <a:rPr lang="el-GR" altLang="el-GR" smtClean="0"/>
              <a:pPr>
                <a:defRPr/>
              </a:pPr>
              <a:t>19</a:t>
            </a:fld>
            <a:endParaRPr lang="el-GR" altLang="el-GR"/>
          </a:p>
        </p:txBody>
      </p:sp>
    </p:spTree>
    <p:extLst>
      <p:ext uri="{BB962C8B-B14F-4D97-AF65-F5344CB8AC3E}">
        <p14:creationId xmlns:p14="http://schemas.microsoft.com/office/powerpoint/2010/main" val="42537073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1 - Θέση εικόνας διαφάνειας">
            <a:extLst>
              <a:ext uri="{FF2B5EF4-FFF2-40B4-BE49-F238E27FC236}">
                <a16:creationId xmlns:a16="http://schemas.microsoft.com/office/drawing/2014/main" xmlns="" id="{CA02DA7E-ECC5-4AAC-BBA1-A8D003A9F4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2 - Θέση σημειώσεων">
            <a:extLst>
              <a:ext uri="{FF2B5EF4-FFF2-40B4-BE49-F238E27FC236}">
                <a16:creationId xmlns:a16="http://schemas.microsoft.com/office/drawing/2014/main" xmlns="" id="{1ED3C831-2937-4633-AD10-BE9F0D0ADC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l-GR"/>
              <a:t>Briefly summarize the most important topics discussed in this session; the psychological approaches underlying doping use in recreational sports, the role of muscle dysmorphia, and body stereotypes on body image beliefs, the role of Internalization of cultural ideals of attractiveness, and social cognitive variables.</a:t>
            </a:r>
            <a:endParaRPr lang="el-GR" altLang="el-GR"/>
          </a:p>
          <a:p>
            <a:endParaRPr lang="en-US" altLang="en-US"/>
          </a:p>
          <a:p>
            <a:r>
              <a:rPr lang="en-US" altLang="en-US"/>
              <a:t>Estimated time: 3 min</a:t>
            </a:r>
            <a:endParaRPr lang="el-GR" altLang="en-US"/>
          </a:p>
          <a:p>
            <a:pPr eaLnBrk="1" hangingPunct="1">
              <a:spcBef>
                <a:spcPct val="0"/>
              </a:spcBef>
            </a:pPr>
            <a:endParaRPr lang="el-GR" altLang="en-US"/>
          </a:p>
        </p:txBody>
      </p:sp>
      <p:sp>
        <p:nvSpPr>
          <p:cNvPr id="52227" name="3 - Θέση αριθμού διαφάνειας">
            <a:extLst>
              <a:ext uri="{FF2B5EF4-FFF2-40B4-BE49-F238E27FC236}">
                <a16:creationId xmlns:a16="http://schemas.microsoft.com/office/drawing/2014/main" xmlns="" id="{F0B31F29-36CD-4B3C-BA26-6F637DFA3E2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EE71922-E756-4230-8D57-FFFD284B626F}" type="slidenum">
              <a:rPr lang="el-GR" altLang="en-US">
                <a:latin typeface="Arial" panose="020B0604020202020204" pitchFamily="34" charset="0"/>
              </a:rPr>
              <a:pPr>
                <a:spcBef>
                  <a:spcPct val="0"/>
                </a:spcBef>
              </a:pPr>
              <a:t>20</a:t>
            </a:fld>
            <a:endParaRPr lang="el-GR" altLang="en-US">
              <a:latin typeface="Arial" panose="020B0604020202020204" pitchFamily="34" charset="0"/>
            </a:endParaRPr>
          </a:p>
        </p:txBody>
      </p:sp>
    </p:spTree>
    <p:extLst>
      <p:ext uri="{BB962C8B-B14F-4D97-AF65-F5344CB8AC3E}">
        <p14:creationId xmlns:p14="http://schemas.microsoft.com/office/powerpoint/2010/main" val="1835412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 Θέση εικόνας διαφάνειας">
            <a:extLst>
              <a:ext uri="{FF2B5EF4-FFF2-40B4-BE49-F238E27FC236}">
                <a16:creationId xmlns:a16="http://schemas.microsoft.com/office/drawing/2014/main" xmlns="" id="{FAEF8CD9-A363-4376-8292-3731617D2C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2 - Θέση σημειώσεων">
            <a:extLst>
              <a:ext uri="{FF2B5EF4-FFF2-40B4-BE49-F238E27FC236}">
                <a16:creationId xmlns:a16="http://schemas.microsoft.com/office/drawing/2014/main" xmlns="" id="{08EFE993-4039-414B-B010-40D413491CA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i-FI" dirty="0"/>
              <a:t>Tee yhteenveto lyhyesti edellisen jakson tärkeimmistä aiheista; dopingin käyttöön liittyvät keskeiset psykologiset tekijät ja prosessit.</a:t>
            </a:r>
            <a:br>
              <a:rPr lang="fi-FI" dirty="0"/>
            </a:br>
            <a:r>
              <a:rPr lang="fi-FI" dirty="0"/>
              <a:t/>
            </a:r>
            <a:br>
              <a:rPr lang="fi-FI" dirty="0"/>
            </a:br>
            <a:r>
              <a:rPr lang="fi-FI" dirty="0"/>
              <a:t>Arvioitu aika: 3 min</a:t>
            </a:r>
          </a:p>
          <a:p>
            <a:endParaRPr lang="el-GR" altLang="el-GR" dirty="0"/>
          </a:p>
        </p:txBody>
      </p:sp>
      <p:sp>
        <p:nvSpPr>
          <p:cNvPr id="17411" name="3 - Θέση αριθμού διαφάνειας">
            <a:extLst>
              <a:ext uri="{FF2B5EF4-FFF2-40B4-BE49-F238E27FC236}">
                <a16:creationId xmlns:a16="http://schemas.microsoft.com/office/drawing/2014/main" xmlns="" id="{107B82F4-A88B-4A6D-9C60-8AEB8D750F0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42705A6-44B0-4994-A672-D6E0A738A8E0}" type="slidenum">
              <a:rPr lang="el-GR" altLang="el-GR">
                <a:latin typeface="Arial" panose="020B0604020202020204" pitchFamily="34" charset="0"/>
              </a:rPr>
              <a:pPr>
                <a:spcBef>
                  <a:spcPct val="0"/>
                </a:spcBef>
              </a:pPr>
              <a:t>2</a:t>
            </a:fld>
            <a:endParaRPr lang="el-GR" altLang="el-GR">
              <a:latin typeface="Arial" panose="020B0604020202020204" pitchFamily="34" charset="0"/>
            </a:endParaRPr>
          </a:p>
        </p:txBody>
      </p:sp>
    </p:spTree>
    <p:extLst>
      <p:ext uri="{BB962C8B-B14F-4D97-AF65-F5344CB8AC3E}">
        <p14:creationId xmlns:p14="http://schemas.microsoft.com/office/powerpoint/2010/main" val="17175877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pPr>
              <a:defRPr/>
            </a:pPr>
            <a:fld id="{DCDFA309-4617-47F8-80A3-EAD97FE3894A}" type="slidenum">
              <a:rPr lang="el-GR" altLang="el-GR" smtClean="0"/>
              <a:pPr>
                <a:defRPr/>
              </a:pPr>
              <a:t>21</a:t>
            </a:fld>
            <a:endParaRPr lang="el-GR" altLang="el-GR"/>
          </a:p>
        </p:txBody>
      </p:sp>
    </p:spTree>
    <p:extLst>
      <p:ext uri="{BB962C8B-B14F-4D97-AF65-F5344CB8AC3E}">
        <p14:creationId xmlns:p14="http://schemas.microsoft.com/office/powerpoint/2010/main" val="2734831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 Θέση εικόνας διαφάνειας">
            <a:extLst>
              <a:ext uri="{FF2B5EF4-FFF2-40B4-BE49-F238E27FC236}">
                <a16:creationId xmlns:a16="http://schemas.microsoft.com/office/drawing/2014/main" xmlns="" id="{4B494D77-22B2-4AD2-AD64-8F4213CE0DD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2 - Θέση σημειώσεων">
            <a:extLst>
              <a:ext uri="{FF2B5EF4-FFF2-40B4-BE49-F238E27FC236}">
                <a16:creationId xmlns:a16="http://schemas.microsoft.com/office/drawing/2014/main" xmlns="" id="{407D7930-0164-456C-9A97-21B47CFF4EF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i-FI" dirty="0"/>
              <a:t>Keskustele opiskelijoiden kanssa kilpaurheilun ja kuntoilun eroista dopingin käytön suhteen. Korosta, että yhteisiä piirteitä voi olla myös dopingin käyttöä koskevassa päätöksenteossa.</a:t>
            </a:r>
            <a:br>
              <a:rPr lang="fi-FI" dirty="0"/>
            </a:br>
            <a:r>
              <a:rPr lang="fi-FI" dirty="0"/>
              <a:t/>
            </a:r>
            <a:br>
              <a:rPr lang="fi-FI" dirty="0"/>
            </a:br>
            <a:r>
              <a:rPr lang="fi-FI" dirty="0"/>
              <a:t>Arvioitu aika: 5 min</a:t>
            </a:r>
          </a:p>
        </p:txBody>
      </p:sp>
      <p:sp>
        <p:nvSpPr>
          <p:cNvPr id="19459" name="3 - Θέση αριθμού διαφάνειας">
            <a:extLst>
              <a:ext uri="{FF2B5EF4-FFF2-40B4-BE49-F238E27FC236}">
                <a16:creationId xmlns:a16="http://schemas.microsoft.com/office/drawing/2014/main" xmlns="" id="{27E204CA-B1E9-4C9D-A72F-AA5C1A713C4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C394E80-15FE-4F98-BE13-D3CFDB1B4D55}" type="slidenum">
              <a:rPr lang="el-GR" altLang="el-GR">
                <a:latin typeface="Arial" panose="020B0604020202020204" pitchFamily="34" charset="0"/>
              </a:rPr>
              <a:pPr>
                <a:spcBef>
                  <a:spcPct val="0"/>
                </a:spcBef>
              </a:pPr>
              <a:t>3</a:t>
            </a:fld>
            <a:endParaRPr lang="el-GR" altLang="el-GR">
              <a:latin typeface="Arial" panose="020B0604020202020204" pitchFamily="34" charset="0"/>
            </a:endParaRPr>
          </a:p>
        </p:txBody>
      </p:sp>
    </p:spTree>
    <p:extLst>
      <p:ext uri="{BB962C8B-B14F-4D97-AF65-F5344CB8AC3E}">
        <p14:creationId xmlns:p14="http://schemas.microsoft.com/office/powerpoint/2010/main" val="1021643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1 - Θέση εικόνας διαφάνειας">
            <a:extLst>
              <a:ext uri="{FF2B5EF4-FFF2-40B4-BE49-F238E27FC236}">
                <a16:creationId xmlns:a16="http://schemas.microsoft.com/office/drawing/2014/main" xmlns="" id="{0447CD68-E0ED-4CD6-AA6A-11FE0DE2ABE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2 - Θέση σημειώσεων">
            <a:extLst>
              <a:ext uri="{FF2B5EF4-FFF2-40B4-BE49-F238E27FC236}">
                <a16:creationId xmlns:a16="http://schemas.microsoft.com/office/drawing/2014/main" xmlns="" id="{5CFE586D-A64B-4BA7-905B-AB98094E9F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i-FI" dirty="0"/>
              <a:t>Keskustele opiskelijoiden kanssa, miksi ihmisten tulisi liikkua. Tutkimus liikunnan terveyshyödyistä. Esitä harjoittelun painopisteen muutos terveydestä ulkonäköön. Keskustelkaa tämän muutoksen seurauksista.</a:t>
            </a:r>
            <a:br>
              <a:rPr lang="fi-FI" dirty="0"/>
            </a:br>
            <a:r>
              <a:rPr lang="fi-FI" dirty="0"/>
              <a:t/>
            </a:r>
            <a:br>
              <a:rPr lang="fi-FI" dirty="0"/>
            </a:br>
            <a:r>
              <a:rPr lang="fi-FI" dirty="0"/>
              <a:t>Arvioitu aika: 5 min</a:t>
            </a:r>
            <a:endParaRPr lang="el-GR" altLang="en-US" dirty="0"/>
          </a:p>
        </p:txBody>
      </p:sp>
      <p:sp>
        <p:nvSpPr>
          <p:cNvPr id="21507" name="3 - Θέση αριθμού διαφάνειας">
            <a:extLst>
              <a:ext uri="{FF2B5EF4-FFF2-40B4-BE49-F238E27FC236}">
                <a16:creationId xmlns:a16="http://schemas.microsoft.com/office/drawing/2014/main" xmlns="" id="{BC9F8702-6FCE-46BC-BF08-26AC2FB21E2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E523E52-A89C-4ECD-AE25-8B72D1E2D683}" type="slidenum">
              <a:rPr lang="el-GR" altLang="en-US">
                <a:latin typeface="Arial" panose="020B0604020202020204" pitchFamily="34" charset="0"/>
              </a:rPr>
              <a:pPr>
                <a:spcBef>
                  <a:spcPct val="0"/>
                </a:spcBef>
              </a:pPr>
              <a:t>4</a:t>
            </a:fld>
            <a:endParaRPr lang="el-GR" altLang="en-US">
              <a:latin typeface="Arial" panose="020B0604020202020204" pitchFamily="34" charset="0"/>
            </a:endParaRPr>
          </a:p>
        </p:txBody>
      </p:sp>
    </p:spTree>
    <p:extLst>
      <p:ext uri="{BB962C8B-B14F-4D97-AF65-F5344CB8AC3E}">
        <p14:creationId xmlns:p14="http://schemas.microsoft.com/office/powerpoint/2010/main" val="1636815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1 - Θέση εικόνας διαφάνειας">
            <a:extLst>
              <a:ext uri="{FF2B5EF4-FFF2-40B4-BE49-F238E27FC236}">
                <a16:creationId xmlns:a16="http://schemas.microsoft.com/office/drawing/2014/main" xmlns="" id="{09FFA430-C18E-4791-AAC3-E9B66D711B1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2 - Θέση σημειώσεων">
            <a:extLst>
              <a:ext uri="{FF2B5EF4-FFF2-40B4-BE49-F238E27FC236}">
                <a16:creationId xmlns:a16="http://schemas.microsoft.com/office/drawing/2014/main" xmlns="" id="{08FF424F-3F78-4649-98F4-B79BA41C054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i-FI" dirty="0"/>
              <a:t>Kuvaile </a:t>
            </a:r>
            <a:r>
              <a:rPr lang="fi-FI" dirty="0" err="1"/>
              <a:t>lihasdysmorfian</a:t>
            </a:r>
            <a:r>
              <a:rPr lang="fi-FI" dirty="0"/>
              <a:t> taustaa ja sen pääpiirteitä.</a:t>
            </a:r>
            <a:br>
              <a:rPr lang="fi-FI" dirty="0"/>
            </a:br>
            <a:r>
              <a:rPr lang="fi-FI" dirty="0"/>
              <a:t/>
            </a:r>
            <a:br>
              <a:rPr lang="fi-FI" dirty="0"/>
            </a:br>
            <a:r>
              <a:rPr lang="fi-FI" dirty="0"/>
              <a:t>Arvioitu aika: 5 min</a:t>
            </a:r>
          </a:p>
          <a:p>
            <a:endParaRPr lang="el-GR" altLang="en-US" dirty="0"/>
          </a:p>
        </p:txBody>
      </p:sp>
      <p:sp>
        <p:nvSpPr>
          <p:cNvPr id="23555" name="3 - Θέση αριθμού διαφάνειας">
            <a:extLst>
              <a:ext uri="{FF2B5EF4-FFF2-40B4-BE49-F238E27FC236}">
                <a16:creationId xmlns:a16="http://schemas.microsoft.com/office/drawing/2014/main" xmlns="" id="{1BA32F54-61B1-4E7C-A9D6-F25DA294565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DDF11F4-71CA-4C72-9907-98F243E47F4A}" type="slidenum">
              <a:rPr lang="el-GR" altLang="en-US">
                <a:latin typeface="Arial" panose="020B0604020202020204" pitchFamily="34" charset="0"/>
              </a:rPr>
              <a:pPr>
                <a:spcBef>
                  <a:spcPct val="0"/>
                </a:spcBef>
              </a:pPr>
              <a:t>5</a:t>
            </a:fld>
            <a:endParaRPr lang="el-GR" altLang="en-US">
              <a:latin typeface="Arial" panose="020B0604020202020204" pitchFamily="34" charset="0"/>
            </a:endParaRPr>
          </a:p>
        </p:txBody>
      </p:sp>
    </p:spTree>
    <p:extLst>
      <p:ext uri="{BB962C8B-B14F-4D97-AF65-F5344CB8AC3E}">
        <p14:creationId xmlns:p14="http://schemas.microsoft.com/office/powerpoint/2010/main" val="696724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1 - Θέση εικόνας διαφάνειας">
            <a:extLst>
              <a:ext uri="{FF2B5EF4-FFF2-40B4-BE49-F238E27FC236}">
                <a16:creationId xmlns:a16="http://schemas.microsoft.com/office/drawing/2014/main" xmlns="" id="{8035D78C-3CF2-4CAA-B3A0-FA9940DF0C8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2 - Θέση σημειώσεων">
            <a:extLst>
              <a:ext uri="{FF2B5EF4-FFF2-40B4-BE49-F238E27FC236}">
                <a16:creationId xmlns:a16="http://schemas.microsoft.com/office/drawing/2014/main" xmlns="" id="{C1F819EE-918D-40C2-87C5-6887652C2BB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i-FI" dirty="0"/>
              <a:t>Esittele opiskelijoille </a:t>
            </a:r>
            <a:r>
              <a:rPr lang="fi-FI" dirty="0" err="1"/>
              <a:t>lihadysmorfian</a:t>
            </a:r>
            <a:r>
              <a:rPr lang="fi-FI" dirty="0"/>
              <a:t> tärkeimmät oireet. Katso tämän diaan sisältyvä video - vain ensimmäiset 5 minuuttia, ja keskustele sitten opiskelijoiden kanssa, kuinka </a:t>
            </a:r>
            <a:r>
              <a:rPr lang="fi-FI" dirty="0" err="1"/>
              <a:t>lihasdysmorfia</a:t>
            </a:r>
            <a:r>
              <a:rPr lang="fi-FI" dirty="0"/>
              <a:t> voi liittyä dopingin käyttöön.</a:t>
            </a:r>
            <a:br>
              <a:rPr lang="fi-FI" dirty="0"/>
            </a:br>
            <a:r>
              <a:rPr lang="fi-FI" dirty="0"/>
              <a:t/>
            </a:r>
            <a:br>
              <a:rPr lang="fi-FI" dirty="0"/>
            </a:br>
            <a:r>
              <a:rPr lang="fi-FI" dirty="0"/>
              <a:t>Arvioitu aika: 10 min</a:t>
            </a:r>
          </a:p>
        </p:txBody>
      </p:sp>
      <p:sp>
        <p:nvSpPr>
          <p:cNvPr id="25603" name="3 - Θέση αριθμού διαφάνειας">
            <a:extLst>
              <a:ext uri="{FF2B5EF4-FFF2-40B4-BE49-F238E27FC236}">
                <a16:creationId xmlns:a16="http://schemas.microsoft.com/office/drawing/2014/main" xmlns="" id="{26A15237-FB08-4BFC-B10D-86EEFC3D27B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8AA9EBD-981A-4F79-BD50-356C28894D43}" type="slidenum">
              <a:rPr lang="el-GR" altLang="en-US">
                <a:latin typeface="Arial" panose="020B0604020202020204" pitchFamily="34" charset="0"/>
              </a:rPr>
              <a:pPr>
                <a:spcBef>
                  <a:spcPct val="0"/>
                </a:spcBef>
              </a:pPr>
              <a:t>6</a:t>
            </a:fld>
            <a:endParaRPr lang="el-GR" altLang="en-US">
              <a:latin typeface="Arial" panose="020B0604020202020204" pitchFamily="34" charset="0"/>
            </a:endParaRPr>
          </a:p>
        </p:txBody>
      </p:sp>
    </p:spTree>
    <p:extLst>
      <p:ext uri="{BB962C8B-B14F-4D97-AF65-F5344CB8AC3E}">
        <p14:creationId xmlns:p14="http://schemas.microsoft.com/office/powerpoint/2010/main" val="1775424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1 - Θέση εικόνας διαφάνειας">
            <a:extLst>
              <a:ext uri="{FF2B5EF4-FFF2-40B4-BE49-F238E27FC236}">
                <a16:creationId xmlns:a16="http://schemas.microsoft.com/office/drawing/2014/main" xmlns="" id="{4BAB173D-187C-4527-9807-0D67EBC1B09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2 - Θέση σημειώσεων">
            <a:extLst>
              <a:ext uri="{FF2B5EF4-FFF2-40B4-BE49-F238E27FC236}">
                <a16:creationId xmlns:a16="http://schemas.microsoft.com/office/drawing/2014/main" xmlns="" id="{4B51E3A4-BF9F-47EC-84CA-109D844FCDC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i-FI" dirty="0"/>
              <a:t>Esittele julkaistua kirjallisuutta </a:t>
            </a:r>
            <a:r>
              <a:rPr lang="fi-FI" dirty="0" err="1"/>
              <a:t>lihasdysmorfian</a:t>
            </a:r>
            <a:r>
              <a:rPr lang="fi-FI" dirty="0"/>
              <a:t> yhteydestä steroidien käyttöön</a:t>
            </a:r>
            <a:br>
              <a:rPr lang="fi-FI" dirty="0"/>
            </a:br>
            <a:r>
              <a:rPr lang="fi-FI" dirty="0"/>
              <a:t/>
            </a:r>
            <a:br>
              <a:rPr lang="fi-FI" dirty="0"/>
            </a:br>
            <a:r>
              <a:rPr lang="fi-FI" dirty="0"/>
              <a:t>Arvioitu aika: 3 min</a:t>
            </a:r>
          </a:p>
          <a:p>
            <a:endParaRPr lang="el-GR" altLang="el-GR" dirty="0"/>
          </a:p>
        </p:txBody>
      </p:sp>
      <p:sp>
        <p:nvSpPr>
          <p:cNvPr id="27651" name="3 - Θέση αριθμού διαφάνειας">
            <a:extLst>
              <a:ext uri="{FF2B5EF4-FFF2-40B4-BE49-F238E27FC236}">
                <a16:creationId xmlns:a16="http://schemas.microsoft.com/office/drawing/2014/main" xmlns="" id="{52210AA1-DAE6-46DA-8C58-19342562476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30E6DD4-3AC0-4046-85A5-29EE1F43C677}" type="slidenum">
              <a:rPr lang="el-GR" altLang="el-GR">
                <a:latin typeface="Arial" panose="020B0604020202020204" pitchFamily="34" charset="0"/>
              </a:rPr>
              <a:pPr>
                <a:spcBef>
                  <a:spcPct val="0"/>
                </a:spcBef>
              </a:pPr>
              <a:t>7</a:t>
            </a:fld>
            <a:endParaRPr lang="el-GR" altLang="el-GR">
              <a:latin typeface="Arial" panose="020B0604020202020204" pitchFamily="34" charset="0"/>
            </a:endParaRPr>
          </a:p>
        </p:txBody>
      </p:sp>
    </p:spTree>
    <p:extLst>
      <p:ext uri="{BB962C8B-B14F-4D97-AF65-F5344CB8AC3E}">
        <p14:creationId xmlns:p14="http://schemas.microsoft.com/office/powerpoint/2010/main" val="279674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1 - Θέση εικόνας διαφάνειας">
            <a:extLst>
              <a:ext uri="{FF2B5EF4-FFF2-40B4-BE49-F238E27FC236}">
                <a16:creationId xmlns:a16="http://schemas.microsoft.com/office/drawing/2014/main" xmlns="" id="{2FE2D889-4559-484A-A005-A78BA149982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2 - Θέση σημειώσεων">
            <a:extLst>
              <a:ext uri="{FF2B5EF4-FFF2-40B4-BE49-F238E27FC236}">
                <a16:creationId xmlns:a16="http://schemas.microsoft.com/office/drawing/2014/main" xmlns="" id="{D85D4467-9B21-4393-870C-090778525E9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i-FI" dirty="0"/>
              <a:t>Esittele julkaistua kirjallisuutta </a:t>
            </a:r>
            <a:r>
              <a:rPr lang="fi-FI" dirty="0" err="1"/>
              <a:t>lihasdysmorfian</a:t>
            </a:r>
            <a:r>
              <a:rPr lang="fi-FI" dirty="0"/>
              <a:t> yhteydestä steroidien käyttöön</a:t>
            </a:r>
            <a:br>
              <a:rPr lang="fi-FI" dirty="0"/>
            </a:br>
            <a:r>
              <a:rPr lang="fi-FI" dirty="0"/>
              <a:t/>
            </a:r>
            <a:br>
              <a:rPr lang="fi-FI" dirty="0"/>
            </a:br>
            <a:r>
              <a:rPr lang="fi-FI" dirty="0"/>
              <a:t>Arvioitu aika: 3 min</a:t>
            </a:r>
          </a:p>
          <a:p>
            <a:endParaRPr lang="el-GR" altLang="el-GR" dirty="0"/>
          </a:p>
          <a:p>
            <a:endParaRPr lang="el-GR" altLang="el-GR" dirty="0"/>
          </a:p>
        </p:txBody>
      </p:sp>
      <p:sp>
        <p:nvSpPr>
          <p:cNvPr id="29699" name="3 - Θέση αριθμού διαφάνειας">
            <a:extLst>
              <a:ext uri="{FF2B5EF4-FFF2-40B4-BE49-F238E27FC236}">
                <a16:creationId xmlns:a16="http://schemas.microsoft.com/office/drawing/2014/main" xmlns="" id="{65B122AC-095B-4C54-B95D-50CDBB9953B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1273FB1-5E33-4845-A556-FEF2910BAAC7}" type="slidenum">
              <a:rPr lang="el-GR" altLang="el-GR">
                <a:latin typeface="Arial" panose="020B0604020202020204" pitchFamily="34" charset="0"/>
              </a:rPr>
              <a:pPr>
                <a:spcBef>
                  <a:spcPct val="0"/>
                </a:spcBef>
              </a:pPr>
              <a:t>8</a:t>
            </a:fld>
            <a:endParaRPr lang="el-GR" altLang="el-GR">
              <a:latin typeface="Arial" panose="020B0604020202020204" pitchFamily="34" charset="0"/>
            </a:endParaRPr>
          </a:p>
        </p:txBody>
      </p:sp>
    </p:spTree>
    <p:extLst>
      <p:ext uri="{BB962C8B-B14F-4D97-AF65-F5344CB8AC3E}">
        <p14:creationId xmlns:p14="http://schemas.microsoft.com/office/powerpoint/2010/main" val="17071795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1 - Θέση εικόνας διαφάνειας">
            <a:extLst>
              <a:ext uri="{FF2B5EF4-FFF2-40B4-BE49-F238E27FC236}">
                <a16:creationId xmlns:a16="http://schemas.microsoft.com/office/drawing/2014/main" xmlns="" id="{CA40C88A-9E69-4E25-8376-0DE19B794B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2 - Θέση σημειώσεων">
            <a:extLst>
              <a:ext uri="{FF2B5EF4-FFF2-40B4-BE49-F238E27FC236}">
                <a16:creationId xmlns:a16="http://schemas.microsoft.com/office/drawing/2014/main" xmlns="" id="{13A8AF51-D8CB-47AE-8E36-832C411974B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i-FI" dirty="0"/>
              <a:t>Esittele vartalostereotypioiden käsite ja sen vaikutus uskomuksiin kehosta.</a:t>
            </a:r>
            <a:br>
              <a:rPr lang="fi-FI" dirty="0"/>
            </a:br>
            <a:r>
              <a:rPr lang="fi-FI" dirty="0"/>
              <a:t/>
            </a:r>
            <a:br>
              <a:rPr lang="fi-FI" dirty="0"/>
            </a:br>
            <a:r>
              <a:rPr lang="fi-FI" dirty="0"/>
              <a:t>Arvioitu aika: 3 min</a:t>
            </a:r>
          </a:p>
        </p:txBody>
      </p:sp>
      <p:sp>
        <p:nvSpPr>
          <p:cNvPr id="31747" name="3 - Θέση αριθμού διαφάνειας">
            <a:extLst>
              <a:ext uri="{FF2B5EF4-FFF2-40B4-BE49-F238E27FC236}">
                <a16:creationId xmlns:a16="http://schemas.microsoft.com/office/drawing/2014/main" xmlns="" id="{EEE70389-62DB-45BD-A081-CFA8707F635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CD98D50-E808-445B-B750-DCE8E5B6C412}" type="slidenum">
              <a:rPr lang="el-GR" altLang="en-US">
                <a:latin typeface="Arial" panose="020B0604020202020204" pitchFamily="34" charset="0"/>
              </a:rPr>
              <a:pPr>
                <a:spcBef>
                  <a:spcPct val="0"/>
                </a:spcBef>
              </a:pPr>
              <a:t>9</a:t>
            </a:fld>
            <a:endParaRPr lang="el-GR" altLang="en-US">
              <a:latin typeface="Arial" panose="020B0604020202020204" pitchFamily="34" charset="0"/>
            </a:endParaRPr>
          </a:p>
        </p:txBody>
      </p:sp>
    </p:spTree>
    <p:extLst>
      <p:ext uri="{BB962C8B-B14F-4D97-AF65-F5344CB8AC3E}">
        <p14:creationId xmlns:p14="http://schemas.microsoft.com/office/powerpoint/2010/main" val="37504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a:extLst>
              <a:ext uri="{FF2B5EF4-FFF2-40B4-BE49-F238E27FC236}">
                <a16:creationId xmlns:a16="http://schemas.microsoft.com/office/drawing/2014/main" xmlns="" id="{691C87B6-3656-4CDC-A665-916D91CF492B}"/>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pitchFamily="34" charset="0"/>
                <a:cs typeface="Arial" pitchFamily="34" charset="0"/>
              </a:defRPr>
            </a:lvl1pPr>
          </a:lstStyle>
          <a:p>
            <a:pPr>
              <a:defRPr/>
            </a:pPr>
            <a:fld id="{70A23EB0-759F-40B2-9405-55D4001BE0C5}" type="datetimeFigureOut">
              <a:rPr lang="el-GR"/>
              <a:pPr>
                <a:defRPr/>
              </a:pPr>
              <a:t>22/3/20</a:t>
            </a:fld>
            <a:endParaRPr lang="el-GR"/>
          </a:p>
        </p:txBody>
      </p:sp>
      <p:sp>
        <p:nvSpPr>
          <p:cNvPr id="5" name="4 - Θέση υποσέλιδου">
            <a:extLst>
              <a:ext uri="{FF2B5EF4-FFF2-40B4-BE49-F238E27FC236}">
                <a16:creationId xmlns:a16="http://schemas.microsoft.com/office/drawing/2014/main" xmlns="" id="{F525AC22-C82E-4899-84A5-8BF0BB5471A7}"/>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pitchFamily="34" charset="0"/>
                <a:cs typeface="Arial" pitchFamily="34" charset="0"/>
              </a:defRPr>
            </a:lvl1pPr>
          </a:lstStyle>
          <a:p>
            <a:pPr>
              <a:defRPr/>
            </a:pPr>
            <a:endParaRPr lang="el-GR"/>
          </a:p>
        </p:txBody>
      </p:sp>
      <p:sp>
        <p:nvSpPr>
          <p:cNvPr id="6" name="5 - Θέση αριθμού διαφάνειας">
            <a:extLst>
              <a:ext uri="{FF2B5EF4-FFF2-40B4-BE49-F238E27FC236}">
                <a16:creationId xmlns:a16="http://schemas.microsoft.com/office/drawing/2014/main" xmlns="" id="{3371DB65-8C28-4D7B-892C-561FB72540CC}"/>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467A7AE9-559A-4DBD-B08C-775901A78740}" type="slidenum">
              <a:rPr lang="el-GR" altLang="el-GR"/>
              <a:pPr>
                <a:defRPr/>
              </a:pPr>
              <a:t>‹#›</a:t>
            </a:fld>
            <a:endParaRPr lang="el-GR" altLang="el-GR"/>
          </a:p>
        </p:txBody>
      </p:sp>
    </p:spTree>
    <p:extLst>
      <p:ext uri="{BB962C8B-B14F-4D97-AF65-F5344CB8AC3E}">
        <p14:creationId xmlns:p14="http://schemas.microsoft.com/office/powerpoint/2010/main" val="1596514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a:extLst>
              <a:ext uri="{FF2B5EF4-FFF2-40B4-BE49-F238E27FC236}">
                <a16:creationId xmlns:a16="http://schemas.microsoft.com/office/drawing/2014/main" xmlns="" id="{B972D760-C597-4659-97EF-BC3455A5245C}"/>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pitchFamily="34" charset="0"/>
                <a:cs typeface="Arial" pitchFamily="34" charset="0"/>
              </a:defRPr>
            </a:lvl1pPr>
          </a:lstStyle>
          <a:p>
            <a:pPr>
              <a:defRPr/>
            </a:pPr>
            <a:fld id="{E1CFA6A8-8542-47E9-BBF2-835E9B81F4C1}" type="datetimeFigureOut">
              <a:rPr lang="el-GR"/>
              <a:pPr>
                <a:defRPr/>
              </a:pPr>
              <a:t>22/3/20</a:t>
            </a:fld>
            <a:endParaRPr lang="el-GR"/>
          </a:p>
        </p:txBody>
      </p:sp>
      <p:sp>
        <p:nvSpPr>
          <p:cNvPr id="5" name="4 - Θέση υποσέλιδου">
            <a:extLst>
              <a:ext uri="{FF2B5EF4-FFF2-40B4-BE49-F238E27FC236}">
                <a16:creationId xmlns:a16="http://schemas.microsoft.com/office/drawing/2014/main" xmlns="" id="{576ECEEE-8161-4A88-91E5-6EF24C74026A}"/>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pitchFamily="34" charset="0"/>
                <a:cs typeface="Arial" pitchFamily="34" charset="0"/>
              </a:defRPr>
            </a:lvl1pPr>
          </a:lstStyle>
          <a:p>
            <a:pPr>
              <a:defRPr/>
            </a:pPr>
            <a:endParaRPr lang="el-GR"/>
          </a:p>
        </p:txBody>
      </p:sp>
      <p:sp>
        <p:nvSpPr>
          <p:cNvPr id="6" name="5 - Θέση αριθμού διαφάνειας">
            <a:extLst>
              <a:ext uri="{FF2B5EF4-FFF2-40B4-BE49-F238E27FC236}">
                <a16:creationId xmlns:a16="http://schemas.microsoft.com/office/drawing/2014/main" xmlns="" id="{5CDBB2E1-4D65-49DC-9997-7538FB389156}"/>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8868E614-B633-47D6-8254-866C7385C259}" type="slidenum">
              <a:rPr lang="el-GR" altLang="el-GR"/>
              <a:pPr>
                <a:defRPr/>
              </a:pPr>
              <a:t>‹#›</a:t>
            </a:fld>
            <a:endParaRPr lang="el-GR" altLang="el-GR"/>
          </a:p>
        </p:txBody>
      </p:sp>
    </p:spTree>
    <p:extLst>
      <p:ext uri="{BB962C8B-B14F-4D97-AF65-F5344CB8AC3E}">
        <p14:creationId xmlns:p14="http://schemas.microsoft.com/office/powerpoint/2010/main" val="2749799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a:extLst>
              <a:ext uri="{FF2B5EF4-FFF2-40B4-BE49-F238E27FC236}">
                <a16:creationId xmlns:a16="http://schemas.microsoft.com/office/drawing/2014/main" xmlns="" id="{D534FB75-F89D-46FA-BBC2-0B3602EC80F1}"/>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pitchFamily="34" charset="0"/>
                <a:cs typeface="Arial" pitchFamily="34" charset="0"/>
              </a:defRPr>
            </a:lvl1pPr>
          </a:lstStyle>
          <a:p>
            <a:pPr>
              <a:defRPr/>
            </a:pPr>
            <a:fld id="{F3186E72-AAAB-46CC-BE51-DC71A8EFFD90}" type="datetimeFigureOut">
              <a:rPr lang="el-GR"/>
              <a:pPr>
                <a:defRPr/>
              </a:pPr>
              <a:t>22/3/20</a:t>
            </a:fld>
            <a:endParaRPr lang="el-GR"/>
          </a:p>
        </p:txBody>
      </p:sp>
      <p:sp>
        <p:nvSpPr>
          <p:cNvPr id="5" name="4 - Θέση υποσέλιδου">
            <a:extLst>
              <a:ext uri="{FF2B5EF4-FFF2-40B4-BE49-F238E27FC236}">
                <a16:creationId xmlns:a16="http://schemas.microsoft.com/office/drawing/2014/main" xmlns="" id="{C08FDED2-63CD-4B6C-9010-EC4D8B8E29BF}"/>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pitchFamily="34" charset="0"/>
                <a:cs typeface="Arial" pitchFamily="34" charset="0"/>
              </a:defRPr>
            </a:lvl1pPr>
          </a:lstStyle>
          <a:p>
            <a:pPr>
              <a:defRPr/>
            </a:pPr>
            <a:endParaRPr lang="el-GR"/>
          </a:p>
        </p:txBody>
      </p:sp>
      <p:sp>
        <p:nvSpPr>
          <p:cNvPr id="6" name="5 - Θέση αριθμού διαφάνειας">
            <a:extLst>
              <a:ext uri="{FF2B5EF4-FFF2-40B4-BE49-F238E27FC236}">
                <a16:creationId xmlns:a16="http://schemas.microsoft.com/office/drawing/2014/main" xmlns="" id="{42B51505-0D70-4091-A4F1-24683DD6EAF6}"/>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34BBD4E0-D6D5-42AE-A5CF-96673BED348A}" type="slidenum">
              <a:rPr lang="el-GR" altLang="el-GR"/>
              <a:pPr>
                <a:defRPr/>
              </a:pPr>
              <a:t>‹#›</a:t>
            </a:fld>
            <a:endParaRPr lang="el-GR" altLang="el-GR"/>
          </a:p>
        </p:txBody>
      </p:sp>
    </p:spTree>
    <p:extLst>
      <p:ext uri="{BB962C8B-B14F-4D97-AF65-F5344CB8AC3E}">
        <p14:creationId xmlns:p14="http://schemas.microsoft.com/office/powerpoint/2010/main" val="636835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a:extLst>
              <a:ext uri="{FF2B5EF4-FFF2-40B4-BE49-F238E27FC236}">
                <a16:creationId xmlns:a16="http://schemas.microsoft.com/office/drawing/2014/main" xmlns="" id="{1F823B48-0924-4433-82CE-829CF9700AED}"/>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pitchFamily="34" charset="0"/>
                <a:cs typeface="Arial" pitchFamily="34" charset="0"/>
              </a:defRPr>
            </a:lvl1pPr>
          </a:lstStyle>
          <a:p>
            <a:pPr>
              <a:defRPr/>
            </a:pPr>
            <a:fld id="{A7B31716-6F2C-4149-8816-87E74CAE757F}" type="datetimeFigureOut">
              <a:rPr lang="el-GR"/>
              <a:pPr>
                <a:defRPr/>
              </a:pPr>
              <a:t>22/3/20</a:t>
            </a:fld>
            <a:endParaRPr lang="el-GR"/>
          </a:p>
        </p:txBody>
      </p:sp>
      <p:sp>
        <p:nvSpPr>
          <p:cNvPr id="5" name="4 - Θέση υποσέλιδου">
            <a:extLst>
              <a:ext uri="{FF2B5EF4-FFF2-40B4-BE49-F238E27FC236}">
                <a16:creationId xmlns:a16="http://schemas.microsoft.com/office/drawing/2014/main" xmlns="" id="{C9E6A423-9073-4A13-A5FC-2B4F5DAE824A}"/>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pitchFamily="34" charset="0"/>
                <a:cs typeface="Arial" pitchFamily="34" charset="0"/>
              </a:defRPr>
            </a:lvl1pPr>
          </a:lstStyle>
          <a:p>
            <a:pPr>
              <a:defRPr/>
            </a:pPr>
            <a:endParaRPr lang="el-GR"/>
          </a:p>
        </p:txBody>
      </p:sp>
      <p:sp>
        <p:nvSpPr>
          <p:cNvPr id="6" name="5 - Θέση αριθμού διαφάνειας">
            <a:extLst>
              <a:ext uri="{FF2B5EF4-FFF2-40B4-BE49-F238E27FC236}">
                <a16:creationId xmlns:a16="http://schemas.microsoft.com/office/drawing/2014/main" xmlns="" id="{1AC49703-B612-4031-A68A-52BEFE990694}"/>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2B5C1408-0564-42C8-B3E1-2572D90CE549}" type="slidenum">
              <a:rPr lang="el-GR" altLang="el-GR"/>
              <a:pPr>
                <a:defRPr/>
              </a:pPr>
              <a:t>‹#›</a:t>
            </a:fld>
            <a:endParaRPr lang="el-GR" altLang="el-GR"/>
          </a:p>
        </p:txBody>
      </p:sp>
    </p:spTree>
    <p:extLst>
      <p:ext uri="{BB962C8B-B14F-4D97-AF65-F5344CB8AC3E}">
        <p14:creationId xmlns:p14="http://schemas.microsoft.com/office/powerpoint/2010/main" val="1201760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a:extLst>
              <a:ext uri="{FF2B5EF4-FFF2-40B4-BE49-F238E27FC236}">
                <a16:creationId xmlns:a16="http://schemas.microsoft.com/office/drawing/2014/main" xmlns="" id="{0EE5E94C-F9EE-4567-82E6-CF80FCAF2D1A}"/>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pitchFamily="34" charset="0"/>
                <a:cs typeface="Arial" pitchFamily="34" charset="0"/>
              </a:defRPr>
            </a:lvl1pPr>
          </a:lstStyle>
          <a:p>
            <a:pPr>
              <a:defRPr/>
            </a:pPr>
            <a:fld id="{6CF98251-F0E2-4322-9A4D-8EED158D1B09}" type="datetimeFigureOut">
              <a:rPr lang="el-GR"/>
              <a:pPr>
                <a:defRPr/>
              </a:pPr>
              <a:t>22/3/20</a:t>
            </a:fld>
            <a:endParaRPr lang="el-GR"/>
          </a:p>
        </p:txBody>
      </p:sp>
      <p:sp>
        <p:nvSpPr>
          <p:cNvPr id="5" name="4 - Θέση υποσέλιδου">
            <a:extLst>
              <a:ext uri="{FF2B5EF4-FFF2-40B4-BE49-F238E27FC236}">
                <a16:creationId xmlns:a16="http://schemas.microsoft.com/office/drawing/2014/main" xmlns="" id="{D4C42ABD-111D-472F-BFE2-72D6894AE827}"/>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pitchFamily="34" charset="0"/>
                <a:cs typeface="Arial" pitchFamily="34" charset="0"/>
              </a:defRPr>
            </a:lvl1pPr>
          </a:lstStyle>
          <a:p>
            <a:pPr>
              <a:defRPr/>
            </a:pPr>
            <a:endParaRPr lang="el-GR"/>
          </a:p>
        </p:txBody>
      </p:sp>
      <p:sp>
        <p:nvSpPr>
          <p:cNvPr id="6" name="5 - Θέση αριθμού διαφάνειας">
            <a:extLst>
              <a:ext uri="{FF2B5EF4-FFF2-40B4-BE49-F238E27FC236}">
                <a16:creationId xmlns:a16="http://schemas.microsoft.com/office/drawing/2014/main" xmlns="" id="{52823311-B948-4EB6-907F-6DDF36F7EE31}"/>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DAB7CE84-F058-4E64-A14C-6AF322E658D7}" type="slidenum">
              <a:rPr lang="el-GR" altLang="el-GR"/>
              <a:pPr>
                <a:defRPr/>
              </a:pPr>
              <a:t>‹#›</a:t>
            </a:fld>
            <a:endParaRPr lang="el-GR" altLang="el-GR"/>
          </a:p>
        </p:txBody>
      </p:sp>
    </p:spTree>
    <p:extLst>
      <p:ext uri="{BB962C8B-B14F-4D97-AF65-F5344CB8AC3E}">
        <p14:creationId xmlns:p14="http://schemas.microsoft.com/office/powerpoint/2010/main" val="4005301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3 - Θέση ημερομηνίας">
            <a:extLst>
              <a:ext uri="{FF2B5EF4-FFF2-40B4-BE49-F238E27FC236}">
                <a16:creationId xmlns:a16="http://schemas.microsoft.com/office/drawing/2014/main" xmlns="" id="{D88DE267-DF30-4F0E-B62F-0939EE3019A2}"/>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pitchFamily="34" charset="0"/>
                <a:cs typeface="Arial" pitchFamily="34" charset="0"/>
              </a:defRPr>
            </a:lvl1pPr>
          </a:lstStyle>
          <a:p>
            <a:pPr>
              <a:defRPr/>
            </a:pPr>
            <a:fld id="{1F534EDF-5834-48E7-89BD-F0C7DB7FA1FE}" type="datetimeFigureOut">
              <a:rPr lang="el-GR"/>
              <a:pPr>
                <a:defRPr/>
              </a:pPr>
              <a:t>22/3/20</a:t>
            </a:fld>
            <a:endParaRPr lang="el-GR"/>
          </a:p>
        </p:txBody>
      </p:sp>
      <p:sp>
        <p:nvSpPr>
          <p:cNvPr id="6" name="4 - Θέση υποσέλιδου">
            <a:extLst>
              <a:ext uri="{FF2B5EF4-FFF2-40B4-BE49-F238E27FC236}">
                <a16:creationId xmlns:a16="http://schemas.microsoft.com/office/drawing/2014/main" xmlns="" id="{96BA9AE2-D0A2-4CA9-86ED-71F029D842DD}"/>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pitchFamily="34" charset="0"/>
                <a:cs typeface="Arial" pitchFamily="34" charset="0"/>
              </a:defRPr>
            </a:lvl1pPr>
          </a:lstStyle>
          <a:p>
            <a:pPr>
              <a:defRPr/>
            </a:pPr>
            <a:endParaRPr lang="el-GR"/>
          </a:p>
        </p:txBody>
      </p:sp>
      <p:sp>
        <p:nvSpPr>
          <p:cNvPr id="7" name="5 - Θέση αριθμού διαφάνειας">
            <a:extLst>
              <a:ext uri="{FF2B5EF4-FFF2-40B4-BE49-F238E27FC236}">
                <a16:creationId xmlns:a16="http://schemas.microsoft.com/office/drawing/2014/main" xmlns="" id="{70C7CAA8-5016-4971-A8FC-7E7959A9D9D2}"/>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03DD0B78-1C25-4C74-99BB-6D400F6D0161}" type="slidenum">
              <a:rPr lang="el-GR" altLang="el-GR"/>
              <a:pPr>
                <a:defRPr/>
              </a:pPr>
              <a:t>‹#›</a:t>
            </a:fld>
            <a:endParaRPr lang="el-GR" altLang="el-GR"/>
          </a:p>
        </p:txBody>
      </p:sp>
    </p:spTree>
    <p:extLst>
      <p:ext uri="{BB962C8B-B14F-4D97-AF65-F5344CB8AC3E}">
        <p14:creationId xmlns:p14="http://schemas.microsoft.com/office/powerpoint/2010/main" val="268407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3 - Θέση ημερομηνίας">
            <a:extLst>
              <a:ext uri="{FF2B5EF4-FFF2-40B4-BE49-F238E27FC236}">
                <a16:creationId xmlns:a16="http://schemas.microsoft.com/office/drawing/2014/main" xmlns="" id="{890E144E-DBDC-4F35-9BD9-F3E403D36D19}"/>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pitchFamily="34" charset="0"/>
                <a:cs typeface="Arial" pitchFamily="34" charset="0"/>
              </a:defRPr>
            </a:lvl1pPr>
          </a:lstStyle>
          <a:p>
            <a:pPr>
              <a:defRPr/>
            </a:pPr>
            <a:fld id="{D31F351D-EB52-4CFF-B4A2-6FB9D37D3AB4}" type="datetimeFigureOut">
              <a:rPr lang="el-GR"/>
              <a:pPr>
                <a:defRPr/>
              </a:pPr>
              <a:t>22/3/20</a:t>
            </a:fld>
            <a:endParaRPr lang="el-GR"/>
          </a:p>
        </p:txBody>
      </p:sp>
      <p:sp>
        <p:nvSpPr>
          <p:cNvPr id="8" name="4 - Θέση υποσέλιδου">
            <a:extLst>
              <a:ext uri="{FF2B5EF4-FFF2-40B4-BE49-F238E27FC236}">
                <a16:creationId xmlns:a16="http://schemas.microsoft.com/office/drawing/2014/main" xmlns="" id="{D3F42E33-EE34-4EA6-B2F8-02710C067227}"/>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pitchFamily="34" charset="0"/>
                <a:cs typeface="Arial" pitchFamily="34" charset="0"/>
              </a:defRPr>
            </a:lvl1pPr>
          </a:lstStyle>
          <a:p>
            <a:pPr>
              <a:defRPr/>
            </a:pPr>
            <a:endParaRPr lang="el-GR"/>
          </a:p>
        </p:txBody>
      </p:sp>
      <p:sp>
        <p:nvSpPr>
          <p:cNvPr id="9" name="5 - Θέση αριθμού διαφάνειας">
            <a:extLst>
              <a:ext uri="{FF2B5EF4-FFF2-40B4-BE49-F238E27FC236}">
                <a16:creationId xmlns:a16="http://schemas.microsoft.com/office/drawing/2014/main" xmlns="" id="{15C29DE5-6FFB-4EC8-8A8D-8397B5A2DE47}"/>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927D2963-14C0-471B-B450-2E7F5DAC3E09}" type="slidenum">
              <a:rPr lang="el-GR" altLang="el-GR"/>
              <a:pPr>
                <a:defRPr/>
              </a:pPr>
              <a:t>‹#›</a:t>
            </a:fld>
            <a:endParaRPr lang="el-GR" altLang="el-GR"/>
          </a:p>
        </p:txBody>
      </p:sp>
    </p:spTree>
    <p:extLst>
      <p:ext uri="{BB962C8B-B14F-4D97-AF65-F5344CB8AC3E}">
        <p14:creationId xmlns:p14="http://schemas.microsoft.com/office/powerpoint/2010/main" val="968113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3 - Θέση ημερομηνίας">
            <a:extLst>
              <a:ext uri="{FF2B5EF4-FFF2-40B4-BE49-F238E27FC236}">
                <a16:creationId xmlns:a16="http://schemas.microsoft.com/office/drawing/2014/main" xmlns="" id="{9872AB42-CBDB-48FC-9E84-D30218F3AAE2}"/>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pitchFamily="34" charset="0"/>
                <a:cs typeface="Arial" pitchFamily="34" charset="0"/>
              </a:defRPr>
            </a:lvl1pPr>
          </a:lstStyle>
          <a:p>
            <a:pPr>
              <a:defRPr/>
            </a:pPr>
            <a:fld id="{CB242A64-C85E-4F51-BA33-B32E272EEC85}" type="datetimeFigureOut">
              <a:rPr lang="el-GR"/>
              <a:pPr>
                <a:defRPr/>
              </a:pPr>
              <a:t>22/3/20</a:t>
            </a:fld>
            <a:endParaRPr lang="el-GR"/>
          </a:p>
        </p:txBody>
      </p:sp>
      <p:sp>
        <p:nvSpPr>
          <p:cNvPr id="4" name="4 - Θέση υποσέλιδου">
            <a:extLst>
              <a:ext uri="{FF2B5EF4-FFF2-40B4-BE49-F238E27FC236}">
                <a16:creationId xmlns:a16="http://schemas.microsoft.com/office/drawing/2014/main" xmlns="" id="{B4F9B973-9ACF-46B2-A1EB-3681C462FA4A}"/>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pitchFamily="34" charset="0"/>
                <a:cs typeface="Arial" pitchFamily="34" charset="0"/>
              </a:defRPr>
            </a:lvl1pPr>
          </a:lstStyle>
          <a:p>
            <a:pPr>
              <a:defRPr/>
            </a:pPr>
            <a:endParaRPr lang="el-GR"/>
          </a:p>
        </p:txBody>
      </p:sp>
      <p:sp>
        <p:nvSpPr>
          <p:cNvPr id="5" name="5 - Θέση αριθμού διαφάνειας">
            <a:extLst>
              <a:ext uri="{FF2B5EF4-FFF2-40B4-BE49-F238E27FC236}">
                <a16:creationId xmlns:a16="http://schemas.microsoft.com/office/drawing/2014/main" xmlns="" id="{3F901E23-B5DE-44ED-A78F-D94B7B22EF40}"/>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74ED5464-8406-42ED-ACF1-CBAFD5D0CC29}" type="slidenum">
              <a:rPr lang="el-GR" altLang="el-GR"/>
              <a:pPr>
                <a:defRPr/>
              </a:pPr>
              <a:t>‹#›</a:t>
            </a:fld>
            <a:endParaRPr lang="el-GR" altLang="el-GR"/>
          </a:p>
        </p:txBody>
      </p:sp>
    </p:spTree>
    <p:extLst>
      <p:ext uri="{BB962C8B-B14F-4D97-AF65-F5344CB8AC3E}">
        <p14:creationId xmlns:p14="http://schemas.microsoft.com/office/powerpoint/2010/main" val="3207509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3 - Θέση ημερομηνίας">
            <a:extLst>
              <a:ext uri="{FF2B5EF4-FFF2-40B4-BE49-F238E27FC236}">
                <a16:creationId xmlns:a16="http://schemas.microsoft.com/office/drawing/2014/main" xmlns="" id="{555E148F-56A7-4560-9480-3E6C2A2CCD4C}"/>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pitchFamily="34" charset="0"/>
                <a:cs typeface="Arial" pitchFamily="34" charset="0"/>
              </a:defRPr>
            </a:lvl1pPr>
          </a:lstStyle>
          <a:p>
            <a:pPr>
              <a:defRPr/>
            </a:pPr>
            <a:fld id="{D556FDB4-7D70-457B-AC16-8E05A9746D9E}" type="datetimeFigureOut">
              <a:rPr lang="el-GR"/>
              <a:pPr>
                <a:defRPr/>
              </a:pPr>
              <a:t>22/3/20</a:t>
            </a:fld>
            <a:endParaRPr lang="el-GR"/>
          </a:p>
        </p:txBody>
      </p:sp>
      <p:sp>
        <p:nvSpPr>
          <p:cNvPr id="3" name="4 - Θέση υποσέλιδου">
            <a:extLst>
              <a:ext uri="{FF2B5EF4-FFF2-40B4-BE49-F238E27FC236}">
                <a16:creationId xmlns:a16="http://schemas.microsoft.com/office/drawing/2014/main" xmlns="" id="{B2894800-604F-4651-ABDA-F81895727853}"/>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pitchFamily="34" charset="0"/>
                <a:cs typeface="Arial" pitchFamily="34" charset="0"/>
              </a:defRPr>
            </a:lvl1pPr>
          </a:lstStyle>
          <a:p>
            <a:pPr>
              <a:defRPr/>
            </a:pPr>
            <a:endParaRPr lang="el-GR"/>
          </a:p>
        </p:txBody>
      </p:sp>
      <p:sp>
        <p:nvSpPr>
          <p:cNvPr id="4" name="5 - Θέση αριθμού διαφάνειας">
            <a:extLst>
              <a:ext uri="{FF2B5EF4-FFF2-40B4-BE49-F238E27FC236}">
                <a16:creationId xmlns:a16="http://schemas.microsoft.com/office/drawing/2014/main" xmlns="" id="{F12B8610-D334-40D6-9A6B-436CBC8EC7AB}"/>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5151AEDE-2BDC-4464-97C9-B8AC8D03EB52}" type="slidenum">
              <a:rPr lang="el-GR" altLang="el-GR"/>
              <a:pPr>
                <a:defRPr/>
              </a:pPr>
              <a:t>‹#›</a:t>
            </a:fld>
            <a:endParaRPr lang="el-GR" altLang="el-GR"/>
          </a:p>
        </p:txBody>
      </p:sp>
    </p:spTree>
    <p:extLst>
      <p:ext uri="{BB962C8B-B14F-4D97-AF65-F5344CB8AC3E}">
        <p14:creationId xmlns:p14="http://schemas.microsoft.com/office/powerpoint/2010/main" val="3119510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3 - Θέση ημερομηνίας">
            <a:extLst>
              <a:ext uri="{FF2B5EF4-FFF2-40B4-BE49-F238E27FC236}">
                <a16:creationId xmlns:a16="http://schemas.microsoft.com/office/drawing/2014/main" xmlns="" id="{5486C912-FFBE-45AA-842F-552F0C250754}"/>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pitchFamily="34" charset="0"/>
                <a:cs typeface="Arial" pitchFamily="34" charset="0"/>
              </a:defRPr>
            </a:lvl1pPr>
          </a:lstStyle>
          <a:p>
            <a:pPr>
              <a:defRPr/>
            </a:pPr>
            <a:fld id="{7616B622-0AAD-4802-AD02-7F75A8DE29CD}" type="datetimeFigureOut">
              <a:rPr lang="el-GR"/>
              <a:pPr>
                <a:defRPr/>
              </a:pPr>
              <a:t>22/3/20</a:t>
            </a:fld>
            <a:endParaRPr lang="el-GR"/>
          </a:p>
        </p:txBody>
      </p:sp>
      <p:sp>
        <p:nvSpPr>
          <p:cNvPr id="6" name="4 - Θέση υποσέλιδου">
            <a:extLst>
              <a:ext uri="{FF2B5EF4-FFF2-40B4-BE49-F238E27FC236}">
                <a16:creationId xmlns:a16="http://schemas.microsoft.com/office/drawing/2014/main" xmlns="" id="{2A960FBD-2480-448E-846E-110DDA91D98E}"/>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pitchFamily="34" charset="0"/>
                <a:cs typeface="Arial" pitchFamily="34" charset="0"/>
              </a:defRPr>
            </a:lvl1pPr>
          </a:lstStyle>
          <a:p>
            <a:pPr>
              <a:defRPr/>
            </a:pPr>
            <a:endParaRPr lang="el-GR"/>
          </a:p>
        </p:txBody>
      </p:sp>
      <p:sp>
        <p:nvSpPr>
          <p:cNvPr id="7" name="5 - Θέση αριθμού διαφάνειας">
            <a:extLst>
              <a:ext uri="{FF2B5EF4-FFF2-40B4-BE49-F238E27FC236}">
                <a16:creationId xmlns:a16="http://schemas.microsoft.com/office/drawing/2014/main" xmlns="" id="{88C8E14E-778B-40CA-B936-D7E3CA031E30}"/>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26CB02B2-34E3-43E8-A7D4-6DF3E04A951A}" type="slidenum">
              <a:rPr lang="el-GR" altLang="el-GR"/>
              <a:pPr>
                <a:defRPr/>
              </a:pPr>
              <a:t>‹#›</a:t>
            </a:fld>
            <a:endParaRPr lang="el-GR" altLang="el-GR"/>
          </a:p>
        </p:txBody>
      </p:sp>
    </p:spTree>
    <p:extLst>
      <p:ext uri="{BB962C8B-B14F-4D97-AF65-F5344CB8AC3E}">
        <p14:creationId xmlns:p14="http://schemas.microsoft.com/office/powerpoint/2010/main" val="63180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3 - Θέση ημερομηνίας">
            <a:extLst>
              <a:ext uri="{FF2B5EF4-FFF2-40B4-BE49-F238E27FC236}">
                <a16:creationId xmlns:a16="http://schemas.microsoft.com/office/drawing/2014/main" xmlns="" id="{EB4D5740-D8AB-4CA2-A3FB-BD9D570DD4FE}"/>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pitchFamily="34" charset="0"/>
                <a:cs typeface="Arial" pitchFamily="34" charset="0"/>
              </a:defRPr>
            </a:lvl1pPr>
          </a:lstStyle>
          <a:p>
            <a:pPr>
              <a:defRPr/>
            </a:pPr>
            <a:fld id="{2CAE9D96-3006-4E9D-BF62-1F35ACCB3DFD}" type="datetimeFigureOut">
              <a:rPr lang="el-GR"/>
              <a:pPr>
                <a:defRPr/>
              </a:pPr>
              <a:t>22/3/20</a:t>
            </a:fld>
            <a:endParaRPr lang="el-GR"/>
          </a:p>
        </p:txBody>
      </p:sp>
      <p:sp>
        <p:nvSpPr>
          <p:cNvPr id="6" name="4 - Θέση υποσέλιδου">
            <a:extLst>
              <a:ext uri="{FF2B5EF4-FFF2-40B4-BE49-F238E27FC236}">
                <a16:creationId xmlns:a16="http://schemas.microsoft.com/office/drawing/2014/main" xmlns="" id="{89B4D868-0648-488B-A416-F910D779F94A}"/>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pitchFamily="34" charset="0"/>
                <a:cs typeface="Arial" pitchFamily="34" charset="0"/>
              </a:defRPr>
            </a:lvl1pPr>
          </a:lstStyle>
          <a:p>
            <a:pPr>
              <a:defRPr/>
            </a:pPr>
            <a:endParaRPr lang="el-GR"/>
          </a:p>
        </p:txBody>
      </p:sp>
      <p:sp>
        <p:nvSpPr>
          <p:cNvPr id="7" name="5 - Θέση αριθμού διαφάνειας">
            <a:extLst>
              <a:ext uri="{FF2B5EF4-FFF2-40B4-BE49-F238E27FC236}">
                <a16:creationId xmlns:a16="http://schemas.microsoft.com/office/drawing/2014/main" xmlns="" id="{89311A1F-FEC5-4D24-85E7-2C4FCD7A969D}"/>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9A0498F5-FB11-4F7C-AA15-E3B5E94EB307}" type="slidenum">
              <a:rPr lang="el-GR" altLang="el-GR"/>
              <a:pPr>
                <a:defRPr/>
              </a:pPr>
              <a:t>‹#›</a:t>
            </a:fld>
            <a:endParaRPr lang="el-GR" altLang="el-GR"/>
          </a:p>
        </p:txBody>
      </p:sp>
    </p:spTree>
    <p:extLst>
      <p:ext uri="{BB962C8B-B14F-4D97-AF65-F5344CB8AC3E}">
        <p14:creationId xmlns:p14="http://schemas.microsoft.com/office/powerpoint/2010/main" val="372537465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 Θέση τίτλου">
            <a:extLst>
              <a:ext uri="{FF2B5EF4-FFF2-40B4-BE49-F238E27FC236}">
                <a16:creationId xmlns:a16="http://schemas.microsoft.com/office/drawing/2014/main" xmlns="" id="{9782359B-EE69-40FD-BCE5-42071399C723}"/>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n-US"/>
              <a:t>Kλικ για επεξεργασία του τίτλου</a:t>
            </a:r>
          </a:p>
        </p:txBody>
      </p:sp>
      <p:sp>
        <p:nvSpPr>
          <p:cNvPr id="1027" name="2 - Θέση κειμένου">
            <a:extLst>
              <a:ext uri="{FF2B5EF4-FFF2-40B4-BE49-F238E27FC236}">
                <a16:creationId xmlns:a16="http://schemas.microsoft.com/office/drawing/2014/main" xmlns="" id="{38D369FE-4D22-4A22-963D-DAC1EFDB186E}"/>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n-US"/>
              <a:t>Kλικ για επεξεργασία των στυλ του υποδείγματος</a:t>
            </a:r>
          </a:p>
          <a:p>
            <a:pPr lvl="1"/>
            <a:r>
              <a:rPr lang="el-GR" altLang="en-US"/>
              <a:t>Δεύτερου επιπέδου</a:t>
            </a:r>
          </a:p>
          <a:p>
            <a:pPr lvl="2"/>
            <a:r>
              <a:rPr lang="el-GR" altLang="en-US"/>
              <a:t>Τρίτου επιπέδου</a:t>
            </a:r>
          </a:p>
          <a:p>
            <a:pPr lvl="3"/>
            <a:r>
              <a:rPr lang="el-GR" altLang="en-US"/>
              <a:t>Τέταρτου επιπέδου</a:t>
            </a:r>
          </a:p>
          <a:p>
            <a:pPr lvl="4"/>
            <a:r>
              <a:rPr lang="el-GR" altLang="en-US"/>
              <a:t>Πέμπτου επιπέδου</a:t>
            </a:r>
          </a:p>
        </p:txBody>
      </p:sp>
      <p:pic>
        <p:nvPicPr>
          <p:cNvPr id="1028" name="Picture 2">
            <a:extLst>
              <a:ext uri="{FF2B5EF4-FFF2-40B4-BE49-F238E27FC236}">
                <a16:creationId xmlns:a16="http://schemas.microsoft.com/office/drawing/2014/main" xmlns="" id="{24607027-3453-490B-B765-38FD7D55FB7C}"/>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39750" y="6276975"/>
            <a:ext cx="19939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3" descr="http://csi.phed.auth.gr/attachments/Logo/LOGO-JAN-Final.jpg">
            <a:extLst>
              <a:ext uri="{FF2B5EF4-FFF2-40B4-BE49-F238E27FC236}">
                <a16:creationId xmlns:a16="http://schemas.microsoft.com/office/drawing/2014/main" xmlns="" id="{030BFEE4-4B0B-4320-8EB4-9B816B59D908}"/>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516688" y="6249988"/>
            <a:ext cx="243205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hyperlink" Target="https://wgs160.wordpress.com/2014/10/13/the-evolution-of-gi-joe/" TargetMode="Externa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hyperlink" Target="http://www.bbc.co.uk/newsbeat/article/34307044/muscle-dysmorphia-one-in-10-men-in-gyms-believed-to-have-bigorexia" TargetMode="External"/><Relationship Id="rId4" Type="http://schemas.openxmlformats.org/officeDocument/2006/relationships/image" Target="../media/image5.png"/><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1 - Τίτλος">
            <a:extLst>
              <a:ext uri="{FF2B5EF4-FFF2-40B4-BE49-F238E27FC236}">
                <a16:creationId xmlns:a16="http://schemas.microsoft.com/office/drawing/2014/main" xmlns="" id="{BB537910-BC39-4209-B706-B8A9C677CE9D}"/>
              </a:ext>
            </a:extLst>
          </p:cNvPr>
          <p:cNvSpPr>
            <a:spLocks noGrp="1"/>
          </p:cNvSpPr>
          <p:nvPr>
            <p:ph type="ctrTitle"/>
          </p:nvPr>
        </p:nvSpPr>
        <p:spPr/>
        <p:txBody>
          <a:bodyPr/>
          <a:lstStyle/>
          <a:p>
            <a:pPr eaLnBrk="1" hangingPunct="1"/>
            <a:r>
              <a:rPr lang="en-GB" altLang="en-US" dirty="0"/>
              <a:t>Doping </a:t>
            </a:r>
            <a:r>
              <a:rPr lang="en-GB" altLang="en-US" dirty="0" err="1"/>
              <a:t>urheilussa</a:t>
            </a:r>
            <a:r>
              <a:rPr lang="en-GB" altLang="en-US" dirty="0"/>
              <a:t> IV</a:t>
            </a:r>
            <a:endParaRPr lang="el-GR" altLang="en-US" dirty="0"/>
          </a:p>
        </p:txBody>
      </p:sp>
      <p:sp>
        <p:nvSpPr>
          <p:cNvPr id="3" name="2 - Υπότιτλος">
            <a:extLst>
              <a:ext uri="{FF2B5EF4-FFF2-40B4-BE49-F238E27FC236}">
                <a16:creationId xmlns:a16="http://schemas.microsoft.com/office/drawing/2014/main" xmlns="" id="{F6E8D89B-A1B0-C248-91D1-14C597426E4F}"/>
              </a:ext>
            </a:extLst>
          </p:cNvPr>
          <p:cNvSpPr>
            <a:spLocks noGrp="1"/>
          </p:cNvSpPr>
          <p:nvPr>
            <p:ph type="subTitle" idx="1"/>
          </p:nvPr>
        </p:nvSpPr>
        <p:spPr/>
        <p:txBody>
          <a:bodyPr rtlCol="0">
            <a:normAutofit/>
          </a:bodyPr>
          <a:lstStyle/>
          <a:p>
            <a:pPr eaLnBrk="1" fontAlgn="auto" hangingPunct="1">
              <a:spcAft>
                <a:spcPts val="0"/>
              </a:spcAft>
              <a:defRPr/>
            </a:pPr>
            <a:r>
              <a:rPr lang="en-GB" dirty="0" err="1"/>
              <a:t>Dopingin</a:t>
            </a:r>
            <a:r>
              <a:rPr lang="en-GB" dirty="0"/>
              <a:t> </a:t>
            </a:r>
            <a:r>
              <a:rPr lang="en-GB" dirty="0" err="1"/>
              <a:t>käytön</a:t>
            </a:r>
            <a:r>
              <a:rPr lang="en-GB" dirty="0"/>
              <a:t> </a:t>
            </a:r>
            <a:r>
              <a:rPr lang="en-GB" dirty="0" err="1"/>
              <a:t>psykologinen</a:t>
            </a:r>
            <a:r>
              <a:rPr lang="en-GB" dirty="0"/>
              <a:t> </a:t>
            </a:r>
            <a:r>
              <a:rPr lang="en-GB" dirty="0" err="1"/>
              <a:t>perusta</a:t>
            </a:r>
            <a:r>
              <a:rPr lang="en-GB" dirty="0"/>
              <a:t> </a:t>
            </a:r>
            <a:r>
              <a:rPr lang="en-GB" dirty="0" err="1"/>
              <a:t>kuntoilussa</a:t>
            </a:r>
            <a:endParaRPr 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2 - Τίτλος">
            <a:extLst>
              <a:ext uri="{FF2B5EF4-FFF2-40B4-BE49-F238E27FC236}">
                <a16:creationId xmlns:a16="http://schemas.microsoft.com/office/drawing/2014/main" xmlns="" id="{C0516271-313D-406C-A2F2-00DFC3402B30}"/>
              </a:ext>
            </a:extLst>
          </p:cNvPr>
          <p:cNvSpPr>
            <a:spLocks noGrp="1"/>
          </p:cNvSpPr>
          <p:nvPr>
            <p:ph type="title"/>
          </p:nvPr>
        </p:nvSpPr>
        <p:spPr>
          <a:xfrm>
            <a:off x="251520" y="274638"/>
            <a:ext cx="8892480" cy="1143000"/>
          </a:xfrm>
        </p:spPr>
        <p:txBody>
          <a:bodyPr/>
          <a:lstStyle/>
          <a:p>
            <a:pPr eaLnBrk="1" hangingPunct="1"/>
            <a:r>
              <a:rPr lang="en-US" altLang="en-US" dirty="0" err="1"/>
              <a:t>Miesvartalo</a:t>
            </a:r>
            <a:r>
              <a:rPr lang="en-US" altLang="en-US" dirty="0"/>
              <a:t>- “</a:t>
            </a:r>
            <a:r>
              <a:rPr lang="en-US" altLang="en-US" dirty="0" err="1"/>
              <a:t>lihaksikkuuden</a:t>
            </a:r>
            <a:r>
              <a:rPr lang="en-US" altLang="en-US" dirty="0"/>
              <a:t>" </a:t>
            </a:r>
            <a:r>
              <a:rPr lang="en-US" altLang="en-US" dirty="0" err="1"/>
              <a:t>ihanne</a:t>
            </a:r>
            <a:endParaRPr lang="el-GR" altLang="en-US" dirty="0"/>
          </a:p>
        </p:txBody>
      </p:sp>
      <p:pic>
        <p:nvPicPr>
          <p:cNvPr id="32770" name="Picture 2" descr="Image result for ji i joe change body">
            <a:extLst>
              <a:ext uri="{FF2B5EF4-FFF2-40B4-BE49-F238E27FC236}">
                <a16:creationId xmlns:a16="http://schemas.microsoft.com/office/drawing/2014/main" xmlns="" id="{C88FB457-AA64-4E98-8CB7-F8D3E4503C4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55650" y="2420938"/>
            <a:ext cx="7632700" cy="2538412"/>
          </a:xfrm>
        </p:spPr>
      </p:pic>
      <p:sp>
        <p:nvSpPr>
          <p:cNvPr id="8" name="Rectangle 7">
            <a:extLst>
              <a:ext uri="{FF2B5EF4-FFF2-40B4-BE49-F238E27FC236}">
                <a16:creationId xmlns:a16="http://schemas.microsoft.com/office/drawing/2014/main" xmlns="" id="{EC43567A-9522-1649-B7A9-1D233F47E252}"/>
              </a:ext>
            </a:extLst>
          </p:cNvPr>
          <p:cNvSpPr/>
          <p:nvPr/>
        </p:nvSpPr>
        <p:spPr>
          <a:xfrm>
            <a:off x="2278063" y="5300663"/>
            <a:ext cx="4572000" cy="254000"/>
          </a:xfrm>
          <a:prstGeom prst="rect">
            <a:avLst/>
          </a:prstGeom>
        </p:spPr>
        <p:txBody>
          <a:bodyPr>
            <a:spAutoFit/>
          </a:bodyPr>
          <a:lstStyle/>
          <a:p>
            <a:pPr algn="ctr" eaLnBrk="1" hangingPunct="1">
              <a:defRPr/>
            </a:pPr>
            <a:r>
              <a:rPr lang="en-GB" sz="1050" dirty="0">
                <a:hlinkClick r:id="rId4"/>
              </a:rPr>
              <a:t>https://wgs160.wordpress.com/2014/10/13/the-evolution-of-gi-joe/</a:t>
            </a:r>
            <a:r>
              <a:rPr lang="en-GB" sz="1050" dirty="0"/>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2 - Τίτλος">
            <a:extLst>
              <a:ext uri="{FF2B5EF4-FFF2-40B4-BE49-F238E27FC236}">
                <a16:creationId xmlns:a16="http://schemas.microsoft.com/office/drawing/2014/main" xmlns="" id="{B5EB5D91-52D4-4415-8440-C3D90C3A3258}"/>
              </a:ext>
            </a:extLst>
          </p:cNvPr>
          <p:cNvSpPr>
            <a:spLocks noGrp="1"/>
          </p:cNvSpPr>
          <p:nvPr>
            <p:ph type="title"/>
          </p:nvPr>
        </p:nvSpPr>
        <p:spPr/>
        <p:txBody>
          <a:bodyPr/>
          <a:lstStyle/>
          <a:p>
            <a:pPr eaLnBrk="1" hangingPunct="1"/>
            <a:r>
              <a:rPr lang="en-US" altLang="en-US" dirty="0" err="1"/>
              <a:t>Naisvartalo</a:t>
            </a:r>
            <a:r>
              <a:rPr lang="en-US" altLang="en-US" dirty="0"/>
              <a:t> - “</a:t>
            </a:r>
            <a:r>
              <a:rPr lang="en-US" altLang="en-US" dirty="0" err="1"/>
              <a:t>hoikkuuden</a:t>
            </a:r>
            <a:r>
              <a:rPr lang="en-US" altLang="en-US" dirty="0"/>
              <a:t>" </a:t>
            </a:r>
            <a:r>
              <a:rPr lang="en-US" altLang="en-US" dirty="0" err="1"/>
              <a:t>ihanne</a:t>
            </a:r>
            <a:endParaRPr lang="el-GR" altLang="en-US" dirty="0"/>
          </a:p>
        </p:txBody>
      </p:sp>
      <p:pic>
        <p:nvPicPr>
          <p:cNvPr id="34818" name="Picture 2" descr="http://i.ytimg.com/vi/y3Mo0bTOWuA/maxresdefault.jpg">
            <a:extLst>
              <a:ext uri="{FF2B5EF4-FFF2-40B4-BE49-F238E27FC236}">
                <a16:creationId xmlns:a16="http://schemas.microsoft.com/office/drawing/2014/main" xmlns="" id="{397A3F6E-5AD2-4C3E-94E1-25EB08EB89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916113"/>
            <a:ext cx="3887788" cy="324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4" descr="https://psychogeographicart.files.wordpress.com/2012/03/screen-shot-2011-12-20-at-21-54-43.png">
            <a:extLst>
              <a:ext uri="{FF2B5EF4-FFF2-40B4-BE49-F238E27FC236}">
                <a16:creationId xmlns:a16="http://schemas.microsoft.com/office/drawing/2014/main" xmlns="" id="{DA05C5D4-D5E1-4B26-99EC-E4B4AE24F1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5600" y="1700213"/>
            <a:ext cx="3357563"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1 - Θέση περιεχομένου">
            <a:extLst>
              <a:ext uri="{FF2B5EF4-FFF2-40B4-BE49-F238E27FC236}">
                <a16:creationId xmlns:a16="http://schemas.microsoft.com/office/drawing/2014/main" xmlns="" id="{2A91FD68-CFFF-4A7B-A185-0934EA1FDDEE}"/>
              </a:ext>
            </a:extLst>
          </p:cNvPr>
          <p:cNvSpPr>
            <a:spLocks noGrp="1"/>
          </p:cNvSpPr>
          <p:nvPr>
            <p:ph idx="1"/>
          </p:nvPr>
        </p:nvSpPr>
        <p:spPr/>
        <p:txBody>
          <a:bodyPr/>
          <a:lstStyle/>
          <a:p>
            <a:pPr eaLnBrk="1" hangingPunct="1"/>
            <a:endParaRPr lang="el-GR" altLang="el-GR"/>
          </a:p>
        </p:txBody>
      </p:sp>
      <p:sp>
        <p:nvSpPr>
          <p:cNvPr id="36866" name="2 - Τίτλος">
            <a:extLst>
              <a:ext uri="{FF2B5EF4-FFF2-40B4-BE49-F238E27FC236}">
                <a16:creationId xmlns:a16="http://schemas.microsoft.com/office/drawing/2014/main" xmlns="" id="{C42F6AA9-0162-4A90-B13A-AABB314A06A7}"/>
              </a:ext>
            </a:extLst>
          </p:cNvPr>
          <p:cNvSpPr>
            <a:spLocks noGrp="1"/>
          </p:cNvSpPr>
          <p:nvPr>
            <p:ph type="title"/>
          </p:nvPr>
        </p:nvSpPr>
        <p:spPr>
          <a:xfrm>
            <a:off x="0" y="274638"/>
            <a:ext cx="9144000" cy="1143000"/>
          </a:xfrm>
        </p:spPr>
        <p:txBody>
          <a:bodyPr/>
          <a:lstStyle/>
          <a:p>
            <a:pPr eaLnBrk="1" hangingPunct="1"/>
            <a:r>
              <a:rPr lang="en-US" altLang="el-GR" dirty="0" err="1"/>
              <a:t>Todellinen</a:t>
            </a:r>
            <a:r>
              <a:rPr lang="en-US" altLang="el-GR" dirty="0"/>
              <a:t> ja </a:t>
            </a:r>
            <a:r>
              <a:rPr lang="en-US" altLang="el-GR" dirty="0" err="1"/>
              <a:t>ihanteellinen</a:t>
            </a:r>
            <a:r>
              <a:rPr lang="en-US" altLang="el-GR" dirty="0"/>
              <a:t> </a:t>
            </a:r>
            <a:r>
              <a:rPr lang="en-US" altLang="el-GR" dirty="0" err="1"/>
              <a:t>vartalokuva</a:t>
            </a:r>
            <a:endParaRPr lang="el-GR" altLang="el-GR" dirty="0"/>
          </a:p>
        </p:txBody>
      </p:sp>
      <p:pic>
        <p:nvPicPr>
          <p:cNvPr id="36867" name="Picture 2" descr="https://s-media-cache-ak0.pinimg.com/236x/5a/43/4e/5a434efe6c02119d2f834c3bebf7e2d5.jpg">
            <a:extLst>
              <a:ext uri="{FF2B5EF4-FFF2-40B4-BE49-F238E27FC236}">
                <a16:creationId xmlns:a16="http://schemas.microsoft.com/office/drawing/2014/main" xmlns="" id="{3F1F6067-8C1E-409A-AD8D-E7A3F0DD63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1773238"/>
            <a:ext cx="5545137"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a:extLst>
              <a:ext uri="{FF2B5EF4-FFF2-40B4-BE49-F238E27FC236}">
                <a16:creationId xmlns:a16="http://schemas.microsoft.com/office/drawing/2014/main" xmlns="" id="{2CABC988-3C31-43F9-B9C0-369BEAD92D23}"/>
              </a:ext>
            </a:extLst>
          </p:cNvPr>
          <p:cNvSpPr>
            <a:spLocks noGrp="1"/>
          </p:cNvSpPr>
          <p:nvPr>
            <p:ph type="title"/>
          </p:nvPr>
        </p:nvSpPr>
        <p:spPr/>
        <p:txBody>
          <a:bodyPr/>
          <a:lstStyle/>
          <a:p>
            <a:r>
              <a:rPr lang="en-GB" altLang="el-GR" dirty="0" err="1"/>
              <a:t>Kohdennetut</a:t>
            </a:r>
            <a:r>
              <a:rPr lang="en-GB" altLang="el-GR" dirty="0"/>
              <a:t> </a:t>
            </a:r>
            <a:r>
              <a:rPr lang="en-GB" altLang="el-GR" dirty="0" err="1"/>
              <a:t>vartalot</a:t>
            </a:r>
            <a:endParaRPr lang="en-GB" altLang="el-GR" dirty="0"/>
          </a:p>
        </p:txBody>
      </p:sp>
      <p:sp>
        <p:nvSpPr>
          <p:cNvPr id="5" name="Content Placeholder 4">
            <a:extLst>
              <a:ext uri="{FF2B5EF4-FFF2-40B4-BE49-F238E27FC236}">
                <a16:creationId xmlns:a16="http://schemas.microsoft.com/office/drawing/2014/main" xmlns="" id="{B06B2E21-A3E1-0846-AEED-B656641A0246}"/>
              </a:ext>
            </a:extLst>
          </p:cNvPr>
          <p:cNvSpPr>
            <a:spLocks noGrp="1"/>
          </p:cNvSpPr>
          <p:nvPr>
            <p:ph idx="1"/>
          </p:nvPr>
        </p:nvSpPr>
        <p:spPr/>
        <p:txBody>
          <a:bodyPr/>
          <a:lstStyle/>
          <a:p>
            <a:pPr marL="0" indent="0">
              <a:lnSpc>
                <a:spcPct val="150000"/>
              </a:lnSpc>
              <a:buFont typeface="Arial" panose="020B0604020202020204" pitchFamily="34" charset="0"/>
              <a:buNone/>
              <a:defRPr/>
            </a:pPr>
            <a:r>
              <a:rPr lang="en-GB" sz="2800" b="1" dirty="0"/>
              <a:t>Fredrickson &amp; Roberts (1997)</a:t>
            </a:r>
          </a:p>
          <a:p>
            <a:pPr>
              <a:lnSpc>
                <a:spcPct val="150000"/>
              </a:lnSpc>
              <a:defRPr/>
            </a:pPr>
            <a:r>
              <a:rPr lang="en-GB" sz="2800" dirty="0" err="1"/>
              <a:t>Kulttuuristandardien</a:t>
            </a:r>
            <a:r>
              <a:rPr lang="en-GB" sz="2800" dirty="0"/>
              <a:t> </a:t>
            </a:r>
            <a:r>
              <a:rPr lang="en-GB" sz="2800" dirty="0" err="1"/>
              <a:t>kansainvälistyminen</a:t>
            </a:r>
            <a:r>
              <a:rPr lang="en-GB" sz="2800" dirty="0"/>
              <a:t> </a:t>
            </a:r>
            <a:r>
              <a:rPr lang="en-GB" sz="2800" dirty="0" err="1"/>
              <a:t>ja</a:t>
            </a:r>
            <a:r>
              <a:rPr lang="en-GB" sz="2800" dirty="0"/>
              <a:t> </a:t>
            </a:r>
            <a:r>
              <a:rPr lang="en-GB" sz="2800" dirty="0" err="1"/>
              <a:t>vetovoima-odotukset</a:t>
            </a:r>
            <a:endParaRPr lang="en-GB" sz="2800" dirty="0"/>
          </a:p>
          <a:p>
            <a:pPr lvl="1">
              <a:lnSpc>
                <a:spcPct val="150000"/>
              </a:lnSpc>
              <a:defRPr/>
            </a:pPr>
            <a:r>
              <a:rPr lang="en-GB" sz="2400" dirty="0" err="1"/>
              <a:t>Ihanteellinen</a:t>
            </a:r>
            <a:r>
              <a:rPr lang="en-GB" sz="2400" dirty="0"/>
              <a:t> </a:t>
            </a:r>
            <a:r>
              <a:rPr lang="en-GB" sz="2400" dirty="0" err="1"/>
              <a:t>mies</a:t>
            </a:r>
            <a:r>
              <a:rPr lang="en-GB" sz="2400" dirty="0"/>
              <a:t>- </a:t>
            </a:r>
            <a:r>
              <a:rPr lang="en-GB" sz="2400" dirty="0" err="1"/>
              <a:t>ja</a:t>
            </a:r>
            <a:r>
              <a:rPr lang="en-GB" sz="2400" dirty="0"/>
              <a:t> </a:t>
            </a:r>
            <a:r>
              <a:rPr lang="en-GB" sz="2400" dirty="0" err="1"/>
              <a:t>naisvartalo</a:t>
            </a:r>
            <a:endParaRPr lang="en-GB" sz="2400" dirty="0"/>
          </a:p>
          <a:p>
            <a:pPr>
              <a:lnSpc>
                <a:spcPct val="150000"/>
              </a:lnSpc>
              <a:defRPr/>
            </a:pPr>
            <a:r>
              <a:rPr lang="en-GB" sz="2800" dirty="0" err="1"/>
              <a:t>Itsetutkiskelu</a:t>
            </a:r>
            <a:r>
              <a:rPr lang="en-GB" sz="2800" dirty="0"/>
              <a:t>: </a:t>
            </a:r>
            <a:r>
              <a:rPr lang="en-GB" sz="2800" dirty="0" err="1"/>
              <a:t>jatkuvaa</a:t>
            </a:r>
            <a:r>
              <a:rPr lang="en-GB" sz="2800" dirty="0"/>
              <a:t> </a:t>
            </a:r>
            <a:r>
              <a:rPr lang="en-GB" sz="2800" dirty="0" err="1"/>
              <a:t>vartalovertailua</a:t>
            </a:r>
            <a:endParaRPr lang="en-GB" sz="2800" dirty="0"/>
          </a:p>
          <a:p>
            <a:pPr lvl="1">
              <a:lnSpc>
                <a:spcPct val="150000"/>
              </a:lnSpc>
              <a:defRPr/>
            </a:pPr>
            <a:r>
              <a:rPr lang="en-GB" sz="2400" dirty="0" err="1"/>
              <a:t>Miltä</a:t>
            </a:r>
            <a:r>
              <a:rPr lang="en-GB" sz="2400" dirty="0"/>
              <a:t> </a:t>
            </a:r>
            <a:r>
              <a:rPr lang="en-GB" sz="2400" dirty="0" err="1"/>
              <a:t>näytän</a:t>
            </a:r>
            <a:r>
              <a:rPr lang="en-GB" sz="2400" dirty="0"/>
              <a:t>? </a:t>
            </a:r>
            <a:r>
              <a:rPr lang="en-GB" sz="2400" dirty="0" err="1"/>
              <a:t>Olenko</a:t>
            </a:r>
            <a:r>
              <a:rPr lang="en-GB" sz="2400" dirty="0"/>
              <a:t> </a:t>
            </a:r>
            <a:r>
              <a:rPr lang="en-GB" sz="2400" dirty="0" err="1"/>
              <a:t>tarpeeksi</a:t>
            </a:r>
            <a:r>
              <a:rPr lang="en-GB" sz="2400" dirty="0"/>
              <a:t> iso? </a:t>
            </a:r>
            <a:r>
              <a:rPr lang="en-GB" sz="2400" dirty="0" err="1"/>
              <a:t>Olenko</a:t>
            </a:r>
            <a:r>
              <a:rPr lang="en-GB" sz="2400" dirty="0"/>
              <a:t> </a:t>
            </a:r>
            <a:r>
              <a:rPr lang="en-GB" sz="2400" dirty="0" err="1"/>
              <a:t>tarpeeksi</a:t>
            </a:r>
            <a:r>
              <a:rPr lang="en-GB" sz="2400" dirty="0"/>
              <a:t> </a:t>
            </a:r>
            <a:r>
              <a:rPr lang="en-GB" sz="2400" dirty="0" err="1"/>
              <a:t>hoikka</a:t>
            </a:r>
            <a:r>
              <a:rPr lang="en-GB" sz="2400" dirty="0"/>
              <a:t>? </a:t>
            </a:r>
            <a:r>
              <a:rPr lang="en-GB" sz="2400" dirty="0" err="1"/>
              <a:t>Olenko</a:t>
            </a:r>
            <a:r>
              <a:rPr lang="en-GB" sz="2400" dirty="0"/>
              <a:t> </a:t>
            </a:r>
            <a:r>
              <a:rPr lang="en-GB" sz="2400" dirty="0" err="1"/>
              <a:t>tarpeeksi</a:t>
            </a:r>
            <a:r>
              <a:rPr lang="en-GB" sz="2400" dirty="0"/>
              <a:t> </a:t>
            </a:r>
            <a:r>
              <a:rPr lang="en-GB" sz="2400" dirty="0" err="1"/>
              <a:t>lihaksikas</a:t>
            </a:r>
            <a:r>
              <a:rPr lang="en-GB" sz="2400" dirty="0"/>
              <a:t>? </a:t>
            </a:r>
          </a:p>
          <a:p>
            <a:pPr>
              <a:lnSpc>
                <a:spcPct val="150000"/>
              </a:lnSpc>
              <a:defRPr/>
            </a:pPr>
            <a:endParaRPr lang="en-GB"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a:extLst>
              <a:ext uri="{FF2B5EF4-FFF2-40B4-BE49-F238E27FC236}">
                <a16:creationId xmlns:a16="http://schemas.microsoft.com/office/drawing/2014/main" xmlns="" id="{0DE05F73-B4AB-40B3-8A46-FEE06FC63AD3}"/>
              </a:ext>
            </a:extLst>
          </p:cNvPr>
          <p:cNvSpPr>
            <a:spLocks noGrp="1"/>
          </p:cNvSpPr>
          <p:nvPr>
            <p:ph type="title"/>
          </p:nvPr>
        </p:nvSpPr>
        <p:spPr>
          <a:xfrm>
            <a:off x="0" y="274638"/>
            <a:ext cx="9144000" cy="1143000"/>
          </a:xfrm>
        </p:spPr>
        <p:txBody>
          <a:bodyPr/>
          <a:lstStyle/>
          <a:p>
            <a:r>
              <a:rPr lang="en-GB" altLang="el-GR" sz="4000" dirty="0" err="1"/>
              <a:t>Malli</a:t>
            </a:r>
            <a:r>
              <a:rPr lang="en-GB" altLang="el-GR" sz="4000" dirty="0"/>
              <a:t> </a:t>
            </a:r>
            <a:r>
              <a:rPr lang="en-GB" altLang="el-GR" sz="4000" dirty="0" err="1"/>
              <a:t>tarkoituksellisesta</a:t>
            </a:r>
            <a:r>
              <a:rPr lang="en-GB" altLang="el-GR" sz="4000" dirty="0"/>
              <a:t> </a:t>
            </a:r>
            <a:r>
              <a:rPr lang="en-GB" altLang="el-GR" sz="4000" dirty="0" err="1"/>
              <a:t>steroidien</a:t>
            </a:r>
            <a:r>
              <a:rPr lang="en-GB" altLang="el-GR" sz="4000" dirty="0"/>
              <a:t> </a:t>
            </a:r>
            <a:r>
              <a:rPr lang="en-GB" altLang="el-GR" sz="4000" dirty="0" err="1"/>
              <a:t>käytöstä</a:t>
            </a:r>
            <a:endParaRPr lang="en-GB" altLang="el-GR" sz="4000" dirty="0"/>
          </a:p>
        </p:txBody>
      </p:sp>
      <p:sp>
        <p:nvSpPr>
          <p:cNvPr id="3" name="Content Placeholder 2">
            <a:extLst>
              <a:ext uri="{FF2B5EF4-FFF2-40B4-BE49-F238E27FC236}">
                <a16:creationId xmlns:a16="http://schemas.microsoft.com/office/drawing/2014/main" xmlns="" id="{3E37593B-1EBA-5F48-9E82-73DAF407E082}"/>
              </a:ext>
            </a:extLst>
          </p:cNvPr>
          <p:cNvSpPr>
            <a:spLocks noGrp="1"/>
          </p:cNvSpPr>
          <p:nvPr>
            <p:ph idx="1"/>
          </p:nvPr>
        </p:nvSpPr>
        <p:spPr/>
        <p:txBody>
          <a:bodyPr/>
          <a:lstStyle/>
          <a:p>
            <a:pPr marL="0" indent="0">
              <a:lnSpc>
                <a:spcPct val="150000"/>
              </a:lnSpc>
              <a:buFont typeface="Arial" panose="020B0604020202020204" pitchFamily="34" charset="0"/>
              <a:buNone/>
              <a:defRPr/>
            </a:pPr>
            <a:r>
              <a:rPr lang="en-GB" sz="2400" b="1" dirty="0"/>
              <a:t>Parent &amp; </a:t>
            </a:r>
            <a:r>
              <a:rPr lang="en-GB" sz="2400" b="1" dirty="0" err="1"/>
              <a:t>Moradi</a:t>
            </a:r>
            <a:r>
              <a:rPr lang="en-GB" sz="2400" b="1" dirty="0"/>
              <a:t> (2011)</a:t>
            </a:r>
          </a:p>
          <a:p>
            <a:pPr>
              <a:lnSpc>
                <a:spcPct val="150000"/>
              </a:lnSpc>
              <a:defRPr/>
            </a:pPr>
            <a:r>
              <a:rPr lang="en-GB" sz="2400" dirty="0" err="1"/>
              <a:t>Miesten</a:t>
            </a:r>
            <a:r>
              <a:rPr lang="en-GB" sz="2400" dirty="0"/>
              <a:t> </a:t>
            </a:r>
            <a:r>
              <a:rPr lang="en-GB" sz="2400" dirty="0" err="1"/>
              <a:t>lihaksekkuuteen</a:t>
            </a:r>
            <a:r>
              <a:rPr lang="en-GB" sz="2400" dirty="0"/>
              <a:t> </a:t>
            </a:r>
            <a:r>
              <a:rPr lang="en-GB" sz="2400" dirty="0" err="1"/>
              <a:t>liittyvät</a:t>
            </a:r>
            <a:r>
              <a:rPr lang="en-GB" sz="2400" dirty="0"/>
              <a:t> </a:t>
            </a:r>
            <a:r>
              <a:rPr lang="en-GB" sz="2400" dirty="0" err="1"/>
              <a:t>ihanteet</a:t>
            </a:r>
            <a:r>
              <a:rPr lang="en-GB" sz="2400" dirty="0"/>
              <a:t> </a:t>
            </a:r>
            <a:r>
              <a:rPr lang="en-GB" sz="2400" dirty="0" err="1"/>
              <a:t>liittyivät</a:t>
            </a:r>
            <a:r>
              <a:rPr lang="en-GB" sz="2400" dirty="0"/>
              <a:t> </a:t>
            </a:r>
            <a:r>
              <a:rPr lang="en-GB" sz="2400" dirty="0" err="1"/>
              <a:t>kehon</a:t>
            </a:r>
            <a:r>
              <a:rPr lang="en-GB" sz="2400" dirty="0"/>
              <a:t> </a:t>
            </a:r>
            <a:r>
              <a:rPr lang="en-GB" sz="2400" dirty="0" err="1"/>
              <a:t>häpiään</a:t>
            </a:r>
            <a:r>
              <a:rPr lang="en-GB" sz="2400" dirty="0"/>
              <a:t>, </a:t>
            </a:r>
            <a:r>
              <a:rPr lang="en-GB" sz="2400" dirty="0" err="1"/>
              <a:t>vartalon</a:t>
            </a:r>
            <a:r>
              <a:rPr lang="en-GB" sz="2400" dirty="0"/>
              <a:t> </a:t>
            </a:r>
            <a:r>
              <a:rPr lang="en-GB" sz="2400" dirty="0" err="1"/>
              <a:t>tutkiskeluun</a:t>
            </a:r>
            <a:r>
              <a:rPr lang="en-GB" sz="2400" dirty="0"/>
              <a:t> </a:t>
            </a:r>
            <a:r>
              <a:rPr lang="en-GB" sz="2400" dirty="0" err="1"/>
              <a:t>ja</a:t>
            </a:r>
            <a:r>
              <a:rPr lang="en-GB" sz="2400" dirty="0"/>
              <a:t> </a:t>
            </a:r>
            <a:r>
              <a:rPr lang="en-GB" sz="2400" dirty="0" err="1"/>
              <a:t>voimakkaaseen</a:t>
            </a:r>
            <a:r>
              <a:rPr lang="en-GB" sz="2400" dirty="0"/>
              <a:t> </a:t>
            </a:r>
            <a:r>
              <a:rPr lang="en-GB" sz="2400" dirty="0" err="1"/>
              <a:t>lihaksikkuuteen</a:t>
            </a:r>
            <a:r>
              <a:rPr lang="en-GB" sz="2400" dirty="0"/>
              <a:t> </a:t>
            </a:r>
            <a:r>
              <a:rPr lang="en-GB" sz="2400" dirty="0" err="1"/>
              <a:t>pyrkimiseen</a:t>
            </a:r>
            <a:endParaRPr lang="en-GB" sz="2400" dirty="0"/>
          </a:p>
          <a:p>
            <a:pPr>
              <a:lnSpc>
                <a:spcPct val="150000"/>
              </a:lnSpc>
              <a:defRPr/>
            </a:pPr>
            <a:r>
              <a:rPr lang="en-GB" sz="2400" dirty="0" err="1"/>
              <a:t>Lihasvoiman</a:t>
            </a:r>
            <a:r>
              <a:rPr lang="en-GB" sz="2400" dirty="0"/>
              <a:t> </a:t>
            </a:r>
            <a:r>
              <a:rPr lang="en-GB" sz="2400" dirty="0" err="1"/>
              <a:t>lisääminen</a:t>
            </a:r>
            <a:r>
              <a:rPr lang="en-GB" sz="2400" dirty="0"/>
              <a:t> </a:t>
            </a:r>
            <a:r>
              <a:rPr lang="en-GB" sz="2400" dirty="0" err="1"/>
              <a:t>puolestaan</a:t>
            </a:r>
            <a:r>
              <a:rPr lang="en-GB" sz="2400" dirty="0"/>
              <a:t> </a:t>
            </a:r>
            <a:r>
              <a:rPr lang="en-GB" sz="2400" dirty="0" err="1"/>
              <a:t>liittyi</a:t>
            </a:r>
            <a:r>
              <a:rPr lang="en-GB" sz="2400" dirty="0"/>
              <a:t> </a:t>
            </a:r>
            <a:r>
              <a:rPr lang="en-GB" sz="2400" dirty="0" err="1"/>
              <a:t>positiivisempiin</a:t>
            </a:r>
            <a:r>
              <a:rPr lang="en-GB" sz="2400" dirty="0"/>
              <a:t> </a:t>
            </a:r>
            <a:r>
              <a:rPr lang="en-GB" sz="2400" dirty="0" err="1"/>
              <a:t>asenteisiin</a:t>
            </a:r>
            <a:r>
              <a:rPr lang="en-GB" sz="2400" dirty="0"/>
              <a:t> / </a:t>
            </a:r>
            <a:r>
              <a:rPr lang="en-GB" sz="2400" dirty="0" err="1"/>
              <a:t>lopputuloksiin</a:t>
            </a:r>
            <a:r>
              <a:rPr lang="en-GB" sz="2400" dirty="0"/>
              <a:t> </a:t>
            </a:r>
            <a:r>
              <a:rPr lang="en-GB" sz="2400" dirty="0" err="1"/>
              <a:t>steroidien</a:t>
            </a:r>
            <a:r>
              <a:rPr lang="en-GB" sz="2400" dirty="0"/>
              <a:t> </a:t>
            </a:r>
            <a:r>
              <a:rPr lang="en-GB" sz="2400" dirty="0" err="1"/>
              <a:t>käytössä</a:t>
            </a:r>
            <a:endParaRPr lang="en-GB"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6 - Τίτλος">
            <a:extLst>
              <a:ext uri="{FF2B5EF4-FFF2-40B4-BE49-F238E27FC236}">
                <a16:creationId xmlns:a16="http://schemas.microsoft.com/office/drawing/2014/main" xmlns="" id="{9031B527-8DC5-4425-95FB-27A32C151ADD}"/>
              </a:ext>
            </a:extLst>
          </p:cNvPr>
          <p:cNvSpPr>
            <a:spLocks noGrp="1"/>
          </p:cNvSpPr>
          <p:nvPr>
            <p:ph type="title"/>
          </p:nvPr>
        </p:nvSpPr>
        <p:spPr>
          <a:xfrm>
            <a:off x="385763" y="346075"/>
            <a:ext cx="8434387" cy="1211263"/>
          </a:xfrm>
        </p:spPr>
        <p:txBody>
          <a:bodyPr/>
          <a:lstStyle/>
          <a:p>
            <a:r>
              <a:rPr lang="fi-FI" altLang="en-US" sz="2800" b="1" dirty="0"/>
              <a:t>Kulttuuristandardit, vartalokäsitykset ja steroidit</a:t>
            </a:r>
            <a:endParaRPr lang="en-GB" altLang="en-US" sz="2800" b="1" dirty="0"/>
          </a:p>
        </p:txBody>
      </p:sp>
      <p:pic>
        <p:nvPicPr>
          <p:cNvPr id="43010" name="Picture 2">
            <a:extLst>
              <a:ext uri="{FF2B5EF4-FFF2-40B4-BE49-F238E27FC236}">
                <a16:creationId xmlns:a16="http://schemas.microsoft.com/office/drawing/2014/main" xmlns="" id="{8102CF94-1A24-431B-A45B-67B1D6E4B41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8237" t="44629" r="17186" b="7642"/>
          <a:stretch>
            <a:fillRect/>
          </a:stretch>
        </p:blipFill>
        <p:spPr>
          <a:xfrm>
            <a:off x="457200" y="2098675"/>
            <a:ext cx="8229600" cy="3290888"/>
          </a:xfrm>
        </p:spPr>
      </p:pic>
      <p:sp>
        <p:nvSpPr>
          <p:cNvPr id="43011" name="11 - Ορθογώνιο">
            <a:extLst>
              <a:ext uri="{FF2B5EF4-FFF2-40B4-BE49-F238E27FC236}">
                <a16:creationId xmlns:a16="http://schemas.microsoft.com/office/drawing/2014/main" xmlns="" id="{50A3DC4A-5515-445A-9268-61EDF4146728}"/>
              </a:ext>
            </a:extLst>
          </p:cNvPr>
          <p:cNvSpPr>
            <a:spLocks noChangeArrowheads="1"/>
          </p:cNvSpPr>
          <p:nvPr/>
        </p:nvSpPr>
        <p:spPr bwMode="auto">
          <a:xfrm>
            <a:off x="5934075" y="5300663"/>
            <a:ext cx="27844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1800">
                <a:latin typeface="Lucida Sans Unicode" panose="020B0602030504020204" pitchFamily="34" charset="0"/>
              </a:rPr>
              <a:t>Parent &amp; Moradi (2011)</a:t>
            </a:r>
          </a:p>
        </p:txBody>
      </p:sp>
      <p:sp>
        <p:nvSpPr>
          <p:cNvPr id="3" name="Tekstiruutu 2">
            <a:extLst>
              <a:ext uri="{FF2B5EF4-FFF2-40B4-BE49-F238E27FC236}">
                <a16:creationId xmlns:a16="http://schemas.microsoft.com/office/drawing/2014/main" xmlns="" id="{8122B2D1-0BEE-4AF7-AB09-E49E3535F153}"/>
              </a:ext>
            </a:extLst>
          </p:cNvPr>
          <p:cNvSpPr txBox="1"/>
          <p:nvPr/>
        </p:nvSpPr>
        <p:spPr>
          <a:xfrm>
            <a:off x="743050" y="2411510"/>
            <a:ext cx="1537220" cy="830997"/>
          </a:xfrm>
          <a:prstGeom prst="rect">
            <a:avLst/>
          </a:prstGeom>
          <a:solidFill>
            <a:schemeClr val="bg1"/>
          </a:solidFill>
        </p:spPr>
        <p:txBody>
          <a:bodyPr wrap="square" rtlCol="0">
            <a:spAutoFit/>
          </a:bodyPr>
          <a:lstStyle/>
          <a:p>
            <a:r>
              <a:rPr lang="fi-FI" sz="1200" dirty="0"/>
              <a:t>Kulttuuristandardien sisällyttäminen viehättävyyteen</a:t>
            </a:r>
          </a:p>
          <a:p>
            <a:r>
              <a:rPr lang="fi-FI" sz="1200" dirty="0"/>
              <a:t>(SATAQ-I)</a:t>
            </a:r>
          </a:p>
        </p:txBody>
      </p:sp>
      <p:sp>
        <p:nvSpPr>
          <p:cNvPr id="7" name="Tekstiruutu 6">
            <a:extLst>
              <a:ext uri="{FF2B5EF4-FFF2-40B4-BE49-F238E27FC236}">
                <a16:creationId xmlns:a16="http://schemas.microsoft.com/office/drawing/2014/main" xmlns="" id="{B8A1644E-73D4-4064-899B-323F77C9837E}"/>
              </a:ext>
            </a:extLst>
          </p:cNvPr>
          <p:cNvSpPr txBox="1"/>
          <p:nvPr/>
        </p:nvSpPr>
        <p:spPr>
          <a:xfrm>
            <a:off x="730524" y="4831582"/>
            <a:ext cx="1537220" cy="461665"/>
          </a:xfrm>
          <a:prstGeom prst="rect">
            <a:avLst/>
          </a:prstGeom>
          <a:solidFill>
            <a:schemeClr val="bg1"/>
          </a:solidFill>
          <a:ln>
            <a:solidFill>
              <a:schemeClr val="tx1"/>
            </a:solidFill>
          </a:ln>
        </p:spPr>
        <p:txBody>
          <a:bodyPr wrap="square" rtlCol="0">
            <a:spAutoFit/>
          </a:bodyPr>
          <a:lstStyle/>
          <a:p>
            <a:r>
              <a:rPr lang="fi-FI" sz="1200" dirty="0"/>
              <a:t>Vartalokontrollointi</a:t>
            </a:r>
          </a:p>
          <a:p>
            <a:r>
              <a:rPr lang="fi-FI" sz="1200" dirty="0"/>
              <a:t>(OBSC-</a:t>
            </a:r>
            <a:r>
              <a:rPr lang="fi-FI" sz="1200" dirty="0" err="1"/>
              <a:t>Surv</a:t>
            </a:r>
            <a:r>
              <a:rPr lang="fi-FI" sz="1200" dirty="0"/>
              <a:t>)</a:t>
            </a:r>
          </a:p>
        </p:txBody>
      </p:sp>
      <p:sp>
        <p:nvSpPr>
          <p:cNvPr id="8" name="Tekstiruutu 7">
            <a:extLst>
              <a:ext uri="{FF2B5EF4-FFF2-40B4-BE49-F238E27FC236}">
                <a16:creationId xmlns:a16="http://schemas.microsoft.com/office/drawing/2014/main" xmlns="" id="{3B2C0EAC-266D-406F-98A3-7AD992BF9572}"/>
              </a:ext>
            </a:extLst>
          </p:cNvPr>
          <p:cNvSpPr txBox="1"/>
          <p:nvPr/>
        </p:nvSpPr>
        <p:spPr>
          <a:xfrm>
            <a:off x="2330374" y="3682602"/>
            <a:ext cx="1279237" cy="646331"/>
          </a:xfrm>
          <a:prstGeom prst="rect">
            <a:avLst/>
          </a:prstGeom>
          <a:solidFill>
            <a:schemeClr val="bg1"/>
          </a:solidFill>
          <a:ln>
            <a:solidFill>
              <a:schemeClr val="tx1"/>
            </a:solidFill>
          </a:ln>
        </p:spPr>
        <p:txBody>
          <a:bodyPr wrap="square" rtlCol="0">
            <a:spAutoFit/>
          </a:bodyPr>
          <a:lstStyle/>
          <a:p>
            <a:r>
              <a:rPr lang="fi-FI" sz="1200" dirty="0"/>
              <a:t>Vartalohäpeä</a:t>
            </a:r>
          </a:p>
          <a:p>
            <a:r>
              <a:rPr lang="fi-FI" sz="1200" dirty="0"/>
              <a:t>(OBCS-</a:t>
            </a:r>
            <a:r>
              <a:rPr lang="fi-FI" sz="1200" dirty="0" err="1"/>
              <a:t>Shame</a:t>
            </a:r>
            <a:r>
              <a:rPr lang="fi-FI" sz="1200" dirty="0"/>
              <a:t>)</a:t>
            </a:r>
          </a:p>
          <a:p>
            <a:endParaRPr lang="fi-FI" sz="1200" dirty="0"/>
          </a:p>
        </p:txBody>
      </p:sp>
      <p:sp>
        <p:nvSpPr>
          <p:cNvPr id="9" name="Tekstiruutu 8">
            <a:extLst>
              <a:ext uri="{FF2B5EF4-FFF2-40B4-BE49-F238E27FC236}">
                <a16:creationId xmlns:a16="http://schemas.microsoft.com/office/drawing/2014/main" xmlns="" id="{167A89AA-3C74-40A1-B560-9DA7AE3D09F6}"/>
              </a:ext>
            </a:extLst>
          </p:cNvPr>
          <p:cNvSpPr txBox="1"/>
          <p:nvPr/>
        </p:nvSpPr>
        <p:spPr>
          <a:xfrm>
            <a:off x="3817490" y="3682602"/>
            <a:ext cx="1279237" cy="646331"/>
          </a:xfrm>
          <a:prstGeom prst="rect">
            <a:avLst/>
          </a:prstGeom>
          <a:solidFill>
            <a:schemeClr val="bg1"/>
          </a:solidFill>
          <a:ln>
            <a:solidFill>
              <a:schemeClr val="tx1"/>
            </a:solidFill>
          </a:ln>
        </p:spPr>
        <p:txBody>
          <a:bodyPr wrap="square" rtlCol="0">
            <a:spAutoFit/>
          </a:bodyPr>
          <a:lstStyle/>
          <a:p>
            <a:r>
              <a:rPr lang="fi-FI" sz="1200" dirty="0"/>
              <a:t>Pyrkimys lihaksikkuuteen</a:t>
            </a:r>
          </a:p>
          <a:p>
            <a:r>
              <a:rPr lang="fi-FI" sz="1200" dirty="0"/>
              <a:t>(DMS)</a:t>
            </a:r>
          </a:p>
        </p:txBody>
      </p:sp>
      <p:sp>
        <p:nvSpPr>
          <p:cNvPr id="10" name="Tekstiruutu 9">
            <a:extLst>
              <a:ext uri="{FF2B5EF4-FFF2-40B4-BE49-F238E27FC236}">
                <a16:creationId xmlns:a16="http://schemas.microsoft.com/office/drawing/2014/main" xmlns="" id="{91AB5905-12E1-49D4-9936-66D6A3182347}"/>
              </a:ext>
            </a:extLst>
          </p:cNvPr>
          <p:cNvSpPr txBox="1"/>
          <p:nvPr/>
        </p:nvSpPr>
        <p:spPr>
          <a:xfrm>
            <a:off x="5429866" y="3657550"/>
            <a:ext cx="1787674" cy="646331"/>
          </a:xfrm>
          <a:prstGeom prst="rect">
            <a:avLst/>
          </a:prstGeom>
          <a:solidFill>
            <a:schemeClr val="bg1"/>
          </a:solidFill>
          <a:ln>
            <a:solidFill>
              <a:schemeClr val="tx1"/>
            </a:solidFill>
          </a:ln>
        </p:spPr>
        <p:txBody>
          <a:bodyPr wrap="square" rtlCol="0">
            <a:spAutoFit/>
          </a:bodyPr>
          <a:lstStyle/>
          <a:p>
            <a:r>
              <a:rPr lang="fi-FI" sz="1200" dirty="0"/>
              <a:t>Steroidien käytön  vaikutusten odotukset</a:t>
            </a:r>
          </a:p>
          <a:p>
            <a:r>
              <a:rPr lang="fi-FI" sz="1200" dirty="0"/>
              <a:t>(OE-AAS)</a:t>
            </a:r>
          </a:p>
        </p:txBody>
      </p:sp>
      <p:sp>
        <p:nvSpPr>
          <p:cNvPr id="11" name="Tekstiruutu 10">
            <a:extLst>
              <a:ext uri="{FF2B5EF4-FFF2-40B4-BE49-F238E27FC236}">
                <a16:creationId xmlns:a16="http://schemas.microsoft.com/office/drawing/2014/main" xmlns="" id="{E3E8E22C-7F1C-4D43-8B67-78B96163D511}"/>
              </a:ext>
            </a:extLst>
          </p:cNvPr>
          <p:cNvSpPr txBox="1"/>
          <p:nvPr/>
        </p:nvSpPr>
        <p:spPr>
          <a:xfrm>
            <a:off x="7452320" y="3670075"/>
            <a:ext cx="1374282" cy="646331"/>
          </a:xfrm>
          <a:prstGeom prst="rect">
            <a:avLst/>
          </a:prstGeom>
          <a:solidFill>
            <a:schemeClr val="bg1"/>
          </a:solidFill>
          <a:ln>
            <a:solidFill>
              <a:schemeClr val="tx1"/>
            </a:solidFill>
          </a:ln>
        </p:spPr>
        <p:txBody>
          <a:bodyPr wrap="square" rtlCol="0">
            <a:spAutoFit/>
          </a:bodyPr>
          <a:lstStyle/>
          <a:p>
            <a:r>
              <a:rPr lang="fi-FI" sz="1200" dirty="0"/>
              <a:t>Steroidien käytön  tarkoitus</a:t>
            </a:r>
          </a:p>
          <a:p>
            <a:r>
              <a:rPr lang="fi-FI" sz="1200" dirty="0"/>
              <a:t>(I-AAS)</a:t>
            </a:r>
          </a:p>
        </p:txBody>
      </p:sp>
    </p:spTree>
  </p:cSld>
  <p:clrMapOvr>
    <a:masterClrMapping/>
  </p:clrMapOvr>
  <p:transition>
    <p:wipe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1 - Τίτλος">
            <a:extLst>
              <a:ext uri="{FF2B5EF4-FFF2-40B4-BE49-F238E27FC236}">
                <a16:creationId xmlns:a16="http://schemas.microsoft.com/office/drawing/2014/main" xmlns="" id="{EC67427F-17F7-46DD-B44C-A3A20D6ACE07}"/>
              </a:ext>
            </a:extLst>
          </p:cNvPr>
          <p:cNvSpPr>
            <a:spLocks noGrp="1"/>
          </p:cNvSpPr>
          <p:nvPr>
            <p:ph type="title"/>
          </p:nvPr>
        </p:nvSpPr>
        <p:spPr/>
        <p:txBody>
          <a:bodyPr/>
          <a:lstStyle/>
          <a:p>
            <a:r>
              <a:rPr lang="fi-FI" sz="3600" dirty="0"/>
              <a:t>Positiivisen asenteen kehittyminen dopingia kohtaan murrosikäisillä</a:t>
            </a:r>
            <a:endParaRPr lang="el-GR" altLang="en-US" sz="3600" dirty="0"/>
          </a:p>
        </p:txBody>
      </p:sp>
      <p:pic>
        <p:nvPicPr>
          <p:cNvPr id="45058" name="Picture 5">
            <a:extLst>
              <a:ext uri="{FF2B5EF4-FFF2-40B4-BE49-F238E27FC236}">
                <a16:creationId xmlns:a16="http://schemas.microsoft.com/office/drawing/2014/main" xmlns="" id="{64361B0C-3278-4F13-81EA-9E7691CE0F26}"/>
              </a:ext>
            </a:extLst>
          </p:cNvPr>
          <p:cNvPicPr>
            <a:picLocks noGrp="1" noChangeAspect="1" noChangeArrowheads="1"/>
          </p:cNvPicPr>
          <p:nvPr/>
        </p:nvPicPr>
        <p:blipFill>
          <a:blip r:embed="rId3">
            <a:extLst>
              <a:ext uri="{28A0092B-C50C-407E-A947-70E740481C1C}">
                <a14:useLocalDpi xmlns:a14="http://schemas.microsoft.com/office/drawing/2010/main" val="0"/>
              </a:ext>
            </a:extLst>
          </a:blip>
          <a:srcRect l="10982" t="12695" r="9407" b="12109"/>
          <a:stretch>
            <a:fillRect/>
          </a:stretch>
        </p:blipFill>
        <p:spPr bwMode="auto">
          <a:xfrm>
            <a:off x="539750" y="1700213"/>
            <a:ext cx="828675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3 - TextBox">
            <a:extLst>
              <a:ext uri="{FF2B5EF4-FFF2-40B4-BE49-F238E27FC236}">
                <a16:creationId xmlns:a16="http://schemas.microsoft.com/office/drawing/2014/main" xmlns="" id="{3C781364-8ED7-4E32-87FD-D0F8AEAA6DAD}"/>
              </a:ext>
            </a:extLst>
          </p:cNvPr>
          <p:cNvSpPr txBox="1">
            <a:spLocks noChangeArrowheads="1"/>
          </p:cNvSpPr>
          <p:nvPr/>
        </p:nvSpPr>
        <p:spPr bwMode="auto">
          <a:xfrm>
            <a:off x="6443663" y="5229225"/>
            <a:ext cx="18145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l-GR" sz="1800">
                <a:latin typeface="Arial" panose="020B0604020202020204" pitchFamily="34" charset="0"/>
              </a:rPr>
              <a:t>Zelli et al., 2010</a:t>
            </a:r>
            <a:endParaRPr lang="el-GR" altLang="el-GR" sz="1800">
              <a:latin typeface="Arial" panose="020B0604020202020204" pitchFamily="34" charset="0"/>
            </a:endParaRPr>
          </a:p>
        </p:txBody>
      </p:sp>
      <p:sp>
        <p:nvSpPr>
          <p:cNvPr id="2" name="Tekstiruutu 1">
            <a:extLst>
              <a:ext uri="{FF2B5EF4-FFF2-40B4-BE49-F238E27FC236}">
                <a16:creationId xmlns:a16="http://schemas.microsoft.com/office/drawing/2014/main" xmlns="" id="{F70432D4-AAA2-46C4-96B0-467B7EA12D3D}"/>
              </a:ext>
            </a:extLst>
          </p:cNvPr>
          <p:cNvSpPr txBox="1"/>
          <p:nvPr/>
        </p:nvSpPr>
        <p:spPr>
          <a:xfrm>
            <a:off x="1043608" y="2008147"/>
            <a:ext cx="1224136" cy="507832"/>
          </a:xfrm>
          <a:prstGeom prst="rect">
            <a:avLst/>
          </a:prstGeom>
          <a:solidFill>
            <a:schemeClr val="bg1"/>
          </a:solidFill>
        </p:spPr>
        <p:txBody>
          <a:bodyPr wrap="square" rtlCol="0">
            <a:spAutoFit/>
          </a:bodyPr>
          <a:lstStyle/>
          <a:p>
            <a:r>
              <a:rPr lang="fi-FI" sz="1200" dirty="0"/>
              <a:t>Pyrkimys lihaksikkuuteen</a:t>
            </a:r>
          </a:p>
        </p:txBody>
      </p:sp>
      <p:sp>
        <p:nvSpPr>
          <p:cNvPr id="6" name="Tekstiruutu 5">
            <a:extLst>
              <a:ext uri="{FF2B5EF4-FFF2-40B4-BE49-F238E27FC236}">
                <a16:creationId xmlns:a16="http://schemas.microsoft.com/office/drawing/2014/main" xmlns="" id="{9DCCC9FE-F679-4740-AA14-8561FA7ACAAC}"/>
              </a:ext>
            </a:extLst>
          </p:cNvPr>
          <p:cNvSpPr txBox="1"/>
          <p:nvPr/>
        </p:nvSpPr>
        <p:spPr>
          <a:xfrm>
            <a:off x="1043608" y="4926954"/>
            <a:ext cx="1224136" cy="461665"/>
          </a:xfrm>
          <a:prstGeom prst="rect">
            <a:avLst/>
          </a:prstGeom>
          <a:solidFill>
            <a:schemeClr val="bg1"/>
          </a:solidFill>
        </p:spPr>
        <p:txBody>
          <a:bodyPr wrap="square" rtlCol="0">
            <a:spAutoFit/>
          </a:bodyPr>
          <a:lstStyle/>
          <a:p>
            <a:r>
              <a:rPr lang="fi-FI" sz="1200" dirty="0"/>
              <a:t>Pyrkimys hoikkuuteen</a:t>
            </a:r>
          </a:p>
        </p:txBody>
      </p:sp>
      <p:sp>
        <p:nvSpPr>
          <p:cNvPr id="7" name="Tekstiruutu 6">
            <a:extLst>
              <a:ext uri="{FF2B5EF4-FFF2-40B4-BE49-F238E27FC236}">
                <a16:creationId xmlns:a16="http://schemas.microsoft.com/office/drawing/2014/main" xmlns="" id="{9D3C2D44-0459-410E-B79E-4BA302AABAD4}"/>
              </a:ext>
            </a:extLst>
          </p:cNvPr>
          <p:cNvSpPr txBox="1"/>
          <p:nvPr/>
        </p:nvSpPr>
        <p:spPr>
          <a:xfrm>
            <a:off x="3981047" y="3716338"/>
            <a:ext cx="1404156" cy="461665"/>
          </a:xfrm>
          <a:prstGeom prst="rect">
            <a:avLst/>
          </a:prstGeom>
          <a:solidFill>
            <a:schemeClr val="bg1"/>
          </a:solidFill>
        </p:spPr>
        <p:txBody>
          <a:bodyPr wrap="square" rtlCol="0">
            <a:spAutoFit/>
          </a:bodyPr>
          <a:lstStyle/>
          <a:p>
            <a:r>
              <a:rPr lang="fi-FI" sz="1200" dirty="0"/>
              <a:t>Asenteet dopingin käyttöön</a:t>
            </a:r>
          </a:p>
        </p:txBody>
      </p:sp>
      <p:sp>
        <p:nvSpPr>
          <p:cNvPr id="8" name="Tekstiruutu 7">
            <a:extLst>
              <a:ext uri="{FF2B5EF4-FFF2-40B4-BE49-F238E27FC236}">
                <a16:creationId xmlns:a16="http://schemas.microsoft.com/office/drawing/2014/main" xmlns="" id="{521FE2BA-43F4-4713-BDF7-F887DD8F9F14}"/>
              </a:ext>
            </a:extLst>
          </p:cNvPr>
          <p:cNvSpPr txBox="1"/>
          <p:nvPr/>
        </p:nvSpPr>
        <p:spPr>
          <a:xfrm>
            <a:off x="7020272" y="3717032"/>
            <a:ext cx="1404156" cy="646331"/>
          </a:xfrm>
          <a:prstGeom prst="rect">
            <a:avLst/>
          </a:prstGeom>
          <a:solidFill>
            <a:schemeClr val="bg1"/>
          </a:solidFill>
        </p:spPr>
        <p:txBody>
          <a:bodyPr wrap="square" rtlCol="0">
            <a:spAutoFit/>
          </a:bodyPr>
          <a:lstStyle/>
          <a:p>
            <a:r>
              <a:rPr lang="fi-FI" sz="1200" dirty="0"/>
              <a:t>Dopingin käyttötarkoitukset</a:t>
            </a:r>
          </a:p>
          <a:p>
            <a:r>
              <a:rPr lang="fi-FI" sz="1200" dirty="0"/>
              <a:t>(Arviointi 2)</a:t>
            </a:r>
          </a:p>
        </p:txBody>
      </p:sp>
    </p:spTree>
  </p:cSld>
  <p:clrMapOvr>
    <a:masterClrMapping/>
  </p:clrMapOvr>
  <p:transition>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a:extLst>
              <a:ext uri="{FF2B5EF4-FFF2-40B4-BE49-F238E27FC236}">
                <a16:creationId xmlns:a16="http://schemas.microsoft.com/office/drawing/2014/main" xmlns="" id="{DAFD196F-9EFA-4FD6-B629-64B90F32A933}"/>
              </a:ext>
            </a:extLst>
          </p:cNvPr>
          <p:cNvSpPr>
            <a:spLocks noGrp="1"/>
          </p:cNvSpPr>
          <p:nvPr>
            <p:ph type="title"/>
          </p:nvPr>
        </p:nvSpPr>
        <p:spPr/>
        <p:txBody>
          <a:bodyPr/>
          <a:lstStyle/>
          <a:p>
            <a:r>
              <a:rPr lang="en-GB" altLang="el-GR" sz="4000" dirty="0"/>
              <a:t>Median </a:t>
            </a:r>
            <a:r>
              <a:rPr lang="en-GB" altLang="el-GR" sz="4000" dirty="0" err="1"/>
              <a:t>vaikutus</a:t>
            </a:r>
            <a:r>
              <a:rPr lang="en-GB" altLang="el-GR" sz="4000" dirty="0"/>
              <a:t> </a:t>
            </a:r>
            <a:r>
              <a:rPr lang="en-GB" altLang="el-GR" sz="4000" dirty="0" err="1"/>
              <a:t>lihaksikkuuteen</a:t>
            </a:r>
            <a:r>
              <a:rPr lang="en-GB" altLang="el-GR" sz="4000" dirty="0"/>
              <a:t> </a:t>
            </a:r>
            <a:r>
              <a:rPr lang="en-GB" altLang="el-GR" sz="4000" dirty="0" err="1"/>
              <a:t>pyrkimiseen</a:t>
            </a:r>
            <a:endParaRPr lang="en-GB" altLang="el-GR" sz="4000" dirty="0"/>
          </a:p>
        </p:txBody>
      </p:sp>
      <p:sp>
        <p:nvSpPr>
          <p:cNvPr id="47106" name="Content Placeholder 2">
            <a:extLst>
              <a:ext uri="{FF2B5EF4-FFF2-40B4-BE49-F238E27FC236}">
                <a16:creationId xmlns:a16="http://schemas.microsoft.com/office/drawing/2014/main" xmlns="" id="{C86403BC-2C07-48E9-8CB3-1730A0597C31}"/>
              </a:ext>
            </a:extLst>
          </p:cNvPr>
          <p:cNvSpPr>
            <a:spLocks noGrp="1"/>
          </p:cNvSpPr>
          <p:nvPr>
            <p:ph idx="1"/>
          </p:nvPr>
        </p:nvSpPr>
        <p:spPr/>
        <p:txBody>
          <a:bodyPr/>
          <a:lstStyle/>
          <a:p>
            <a:r>
              <a:rPr lang="en-GB" altLang="el-GR" sz="2400" dirty="0"/>
              <a:t>Daniel and Bridges (2010) </a:t>
            </a:r>
            <a:r>
              <a:rPr lang="fi-FI" sz="2400" dirty="0"/>
              <a:t>esitteli mallin mediavaikutuksista miesten pyrkimykseen lihaksellisuuteen</a:t>
            </a:r>
            <a:endParaRPr lang="en-GB" altLang="el-GR" sz="2400" dirty="0"/>
          </a:p>
        </p:txBody>
      </p:sp>
      <p:pic>
        <p:nvPicPr>
          <p:cNvPr id="47107" name="Picture 2">
            <a:extLst>
              <a:ext uri="{FF2B5EF4-FFF2-40B4-BE49-F238E27FC236}">
                <a16:creationId xmlns:a16="http://schemas.microsoft.com/office/drawing/2014/main" xmlns="" id="{81A25359-9A37-4A94-9773-8C1541196D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1339" t="33635" r="19756" b="7954"/>
          <a:stretch>
            <a:fillRect/>
          </a:stretch>
        </p:blipFill>
        <p:spPr bwMode="auto">
          <a:xfrm>
            <a:off x="1116013" y="2420938"/>
            <a:ext cx="6588125"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4 - Τίτλος">
            <a:extLst>
              <a:ext uri="{FF2B5EF4-FFF2-40B4-BE49-F238E27FC236}">
                <a16:creationId xmlns:a16="http://schemas.microsoft.com/office/drawing/2014/main" xmlns="" id="{B402B2BE-0FAD-468A-8E6B-7173ECD9D3DD}"/>
              </a:ext>
            </a:extLst>
          </p:cNvPr>
          <p:cNvSpPr>
            <a:spLocks noGrp="1"/>
          </p:cNvSpPr>
          <p:nvPr>
            <p:ph type="title"/>
          </p:nvPr>
        </p:nvSpPr>
        <p:spPr/>
        <p:txBody>
          <a:bodyPr/>
          <a:lstStyle/>
          <a:p>
            <a:r>
              <a:rPr lang="fi-FI" altLang="en-US" sz="3200" dirty="0"/>
              <a:t>Positiivisen asenteen kehittyminen lisäravinteita kohtaan – psykologisten </a:t>
            </a:r>
            <a:r>
              <a:rPr lang="fi-FI" altLang="en-US" sz="3200" dirty="0" err="1"/>
              <a:t>ohjureiden</a:t>
            </a:r>
            <a:r>
              <a:rPr lang="fi-FI" altLang="en-US" sz="3200" dirty="0"/>
              <a:t> käyttö harjoittelussa</a:t>
            </a:r>
          </a:p>
        </p:txBody>
      </p:sp>
      <p:pic>
        <p:nvPicPr>
          <p:cNvPr id="48130" name="Picture 2" descr="Full-size image (14 K)">
            <a:extLst>
              <a:ext uri="{FF2B5EF4-FFF2-40B4-BE49-F238E27FC236}">
                <a16:creationId xmlns:a16="http://schemas.microsoft.com/office/drawing/2014/main" xmlns="" id="{BD068E9A-A572-46DC-A594-100BA38DB72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00113" y="1700213"/>
            <a:ext cx="7467600" cy="4249737"/>
          </a:xfrm>
        </p:spPr>
      </p:pic>
      <p:sp>
        <p:nvSpPr>
          <p:cNvPr id="48131" name="6 - Ορθογώνιο">
            <a:extLst>
              <a:ext uri="{FF2B5EF4-FFF2-40B4-BE49-F238E27FC236}">
                <a16:creationId xmlns:a16="http://schemas.microsoft.com/office/drawing/2014/main" xmlns="" id="{7A39A47B-042C-4E3D-B5A3-024EAE7CC0A2}"/>
              </a:ext>
            </a:extLst>
          </p:cNvPr>
          <p:cNvSpPr>
            <a:spLocks noChangeArrowheads="1"/>
          </p:cNvSpPr>
          <p:nvPr/>
        </p:nvSpPr>
        <p:spPr bwMode="auto">
          <a:xfrm>
            <a:off x="6084888" y="5568950"/>
            <a:ext cx="253365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FontTx/>
              <a:buNone/>
            </a:pPr>
            <a:r>
              <a:rPr lang="en-US" altLang="en-US" sz="1800">
                <a:latin typeface="Lucida Sans Unicode" panose="020B0602030504020204" pitchFamily="34" charset="0"/>
              </a:rPr>
              <a:t>Tsochas et al. (2013)</a:t>
            </a:r>
          </a:p>
        </p:txBody>
      </p:sp>
      <p:sp>
        <p:nvSpPr>
          <p:cNvPr id="2" name="Tekstiruutu 1">
            <a:extLst>
              <a:ext uri="{FF2B5EF4-FFF2-40B4-BE49-F238E27FC236}">
                <a16:creationId xmlns:a16="http://schemas.microsoft.com/office/drawing/2014/main" xmlns="" id="{45DDCC6E-F387-44EB-9DC3-CEED73BF7451}"/>
              </a:ext>
            </a:extLst>
          </p:cNvPr>
          <p:cNvSpPr txBox="1"/>
          <p:nvPr/>
        </p:nvSpPr>
        <p:spPr>
          <a:xfrm>
            <a:off x="3851920" y="1772816"/>
            <a:ext cx="1368152" cy="738664"/>
          </a:xfrm>
          <a:prstGeom prst="rect">
            <a:avLst/>
          </a:prstGeom>
          <a:solidFill>
            <a:schemeClr val="bg1"/>
          </a:solidFill>
        </p:spPr>
        <p:txBody>
          <a:bodyPr wrap="square" rtlCol="0">
            <a:spAutoFit/>
          </a:bodyPr>
          <a:lstStyle/>
          <a:p>
            <a:r>
              <a:rPr lang="fi-FI" sz="1400" dirty="0"/>
              <a:t>Aikaisempi lisäravinteiden käyttö</a:t>
            </a:r>
          </a:p>
        </p:txBody>
      </p:sp>
      <p:sp>
        <p:nvSpPr>
          <p:cNvPr id="6" name="Tekstiruutu 5">
            <a:extLst>
              <a:ext uri="{FF2B5EF4-FFF2-40B4-BE49-F238E27FC236}">
                <a16:creationId xmlns:a16="http://schemas.microsoft.com/office/drawing/2014/main" xmlns="" id="{498E39D3-1372-4D87-AD6B-F587C4828002}"/>
              </a:ext>
            </a:extLst>
          </p:cNvPr>
          <p:cNvSpPr txBox="1"/>
          <p:nvPr/>
        </p:nvSpPr>
        <p:spPr>
          <a:xfrm>
            <a:off x="3851920" y="3049215"/>
            <a:ext cx="1368152" cy="307777"/>
          </a:xfrm>
          <a:prstGeom prst="rect">
            <a:avLst/>
          </a:prstGeom>
          <a:solidFill>
            <a:schemeClr val="bg1"/>
          </a:solidFill>
        </p:spPr>
        <p:txBody>
          <a:bodyPr wrap="square" rtlCol="0">
            <a:spAutoFit/>
          </a:bodyPr>
          <a:lstStyle/>
          <a:p>
            <a:r>
              <a:rPr lang="fi-FI" sz="1400" dirty="0"/>
              <a:t>Asenteet</a:t>
            </a:r>
          </a:p>
        </p:txBody>
      </p:sp>
      <p:sp>
        <p:nvSpPr>
          <p:cNvPr id="7" name="Tekstiruutu 6">
            <a:extLst>
              <a:ext uri="{FF2B5EF4-FFF2-40B4-BE49-F238E27FC236}">
                <a16:creationId xmlns:a16="http://schemas.microsoft.com/office/drawing/2014/main" xmlns="" id="{AA6B19FB-643C-4FFD-8FE3-141821B6496C}"/>
              </a:ext>
            </a:extLst>
          </p:cNvPr>
          <p:cNvSpPr txBox="1"/>
          <p:nvPr/>
        </p:nvSpPr>
        <p:spPr>
          <a:xfrm>
            <a:off x="3851920" y="3841884"/>
            <a:ext cx="1368152" cy="523220"/>
          </a:xfrm>
          <a:prstGeom prst="rect">
            <a:avLst/>
          </a:prstGeom>
          <a:solidFill>
            <a:schemeClr val="bg1"/>
          </a:solidFill>
        </p:spPr>
        <p:txBody>
          <a:bodyPr wrap="square" rtlCol="0">
            <a:spAutoFit/>
          </a:bodyPr>
          <a:lstStyle/>
          <a:p>
            <a:r>
              <a:rPr lang="fi-FI" sz="1400" dirty="0"/>
              <a:t>Sosiaaliset normit</a:t>
            </a:r>
          </a:p>
        </p:txBody>
      </p:sp>
      <p:sp>
        <p:nvSpPr>
          <p:cNvPr id="8" name="Tekstiruutu 7">
            <a:extLst>
              <a:ext uri="{FF2B5EF4-FFF2-40B4-BE49-F238E27FC236}">
                <a16:creationId xmlns:a16="http://schemas.microsoft.com/office/drawing/2014/main" xmlns="" id="{38C30993-CAA2-4B73-9802-21075EDE6294}"/>
              </a:ext>
            </a:extLst>
          </p:cNvPr>
          <p:cNvSpPr txBox="1"/>
          <p:nvPr/>
        </p:nvSpPr>
        <p:spPr>
          <a:xfrm>
            <a:off x="3821758" y="4633972"/>
            <a:ext cx="1542329" cy="523220"/>
          </a:xfrm>
          <a:prstGeom prst="rect">
            <a:avLst/>
          </a:prstGeom>
          <a:solidFill>
            <a:schemeClr val="bg1"/>
          </a:solidFill>
        </p:spPr>
        <p:txBody>
          <a:bodyPr wrap="square" rtlCol="0">
            <a:spAutoFit/>
          </a:bodyPr>
          <a:lstStyle/>
          <a:p>
            <a:r>
              <a:rPr lang="fi-FI" sz="1400" dirty="0"/>
              <a:t>Henkilökohtaiset normit</a:t>
            </a:r>
          </a:p>
        </p:txBody>
      </p:sp>
      <p:sp>
        <p:nvSpPr>
          <p:cNvPr id="9" name="Tekstiruutu 8">
            <a:extLst>
              <a:ext uri="{FF2B5EF4-FFF2-40B4-BE49-F238E27FC236}">
                <a16:creationId xmlns:a16="http://schemas.microsoft.com/office/drawing/2014/main" xmlns="" id="{0E476BEA-7207-43B8-BB4D-513BE3F6DC8E}"/>
              </a:ext>
            </a:extLst>
          </p:cNvPr>
          <p:cNvSpPr txBox="1"/>
          <p:nvPr/>
        </p:nvSpPr>
        <p:spPr>
          <a:xfrm>
            <a:off x="883527" y="4221088"/>
            <a:ext cx="1728192" cy="523220"/>
          </a:xfrm>
          <a:prstGeom prst="rect">
            <a:avLst/>
          </a:prstGeom>
          <a:solidFill>
            <a:schemeClr val="bg1"/>
          </a:solidFill>
          <a:ln>
            <a:solidFill>
              <a:schemeClr val="tx1"/>
            </a:solidFill>
          </a:ln>
        </p:spPr>
        <p:txBody>
          <a:bodyPr wrap="square" rtlCol="0">
            <a:spAutoFit/>
          </a:bodyPr>
          <a:lstStyle/>
          <a:p>
            <a:r>
              <a:rPr lang="fi-FI" sz="1400" dirty="0"/>
              <a:t>Sosiaalinen fyysinen ahdistus</a:t>
            </a:r>
          </a:p>
        </p:txBody>
      </p:sp>
      <p:sp>
        <p:nvSpPr>
          <p:cNvPr id="10" name="Tekstiruutu 9">
            <a:extLst>
              <a:ext uri="{FF2B5EF4-FFF2-40B4-BE49-F238E27FC236}">
                <a16:creationId xmlns:a16="http://schemas.microsoft.com/office/drawing/2014/main" xmlns="" id="{2852B23B-257A-49B5-BCA1-BFDC3D38F7C8}"/>
              </a:ext>
            </a:extLst>
          </p:cNvPr>
          <p:cNvSpPr txBox="1"/>
          <p:nvPr/>
        </p:nvSpPr>
        <p:spPr>
          <a:xfrm>
            <a:off x="3844406" y="5455003"/>
            <a:ext cx="1383179" cy="307777"/>
          </a:xfrm>
          <a:prstGeom prst="rect">
            <a:avLst/>
          </a:prstGeom>
          <a:solidFill>
            <a:schemeClr val="bg1"/>
          </a:solidFill>
          <a:ln>
            <a:noFill/>
          </a:ln>
        </p:spPr>
        <p:txBody>
          <a:bodyPr wrap="square" rtlCol="0">
            <a:spAutoFit/>
          </a:bodyPr>
          <a:lstStyle/>
          <a:p>
            <a:r>
              <a:rPr lang="fi-FI" sz="1400" dirty="0"/>
              <a:t>Kyvykkyys</a:t>
            </a:r>
          </a:p>
        </p:txBody>
      </p:sp>
      <p:sp>
        <p:nvSpPr>
          <p:cNvPr id="11" name="Tekstiruutu 10">
            <a:extLst>
              <a:ext uri="{FF2B5EF4-FFF2-40B4-BE49-F238E27FC236}">
                <a16:creationId xmlns:a16="http://schemas.microsoft.com/office/drawing/2014/main" xmlns="" id="{46BE331B-2B6B-421B-92F7-665399DCC2EE}"/>
              </a:ext>
            </a:extLst>
          </p:cNvPr>
          <p:cNvSpPr txBox="1"/>
          <p:nvPr/>
        </p:nvSpPr>
        <p:spPr>
          <a:xfrm>
            <a:off x="6732240" y="4201924"/>
            <a:ext cx="1882553" cy="523220"/>
          </a:xfrm>
          <a:prstGeom prst="rect">
            <a:avLst/>
          </a:prstGeom>
          <a:solidFill>
            <a:schemeClr val="bg1"/>
          </a:solidFill>
          <a:ln>
            <a:solidFill>
              <a:schemeClr val="tx1"/>
            </a:solidFill>
          </a:ln>
        </p:spPr>
        <p:txBody>
          <a:bodyPr wrap="square" rtlCol="0">
            <a:spAutoFit/>
          </a:bodyPr>
          <a:lstStyle/>
          <a:p>
            <a:r>
              <a:rPr lang="fi-FI" sz="1400" dirty="0"/>
              <a:t>Lisäravinteiden käytön lisääntyminen</a:t>
            </a:r>
          </a:p>
        </p:txBody>
      </p:sp>
    </p:spTree>
  </p:cSld>
  <p:clrMapOvr>
    <a:masterClrMapping/>
  </p:clrMapOvr>
  <p:transition>
    <p:wipe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a:extLst>
              <a:ext uri="{FF2B5EF4-FFF2-40B4-BE49-F238E27FC236}">
                <a16:creationId xmlns:a16="http://schemas.microsoft.com/office/drawing/2014/main" xmlns="" id="{E0F75763-B10A-4176-903F-431A2FE814F9}"/>
              </a:ext>
            </a:extLst>
          </p:cNvPr>
          <p:cNvSpPr>
            <a:spLocks noGrp="1"/>
          </p:cNvSpPr>
          <p:nvPr>
            <p:ph type="title"/>
          </p:nvPr>
        </p:nvSpPr>
        <p:spPr>
          <a:xfrm>
            <a:off x="457200" y="274638"/>
            <a:ext cx="8362950" cy="1143000"/>
          </a:xfrm>
        </p:spPr>
        <p:txBody>
          <a:bodyPr/>
          <a:lstStyle/>
          <a:p>
            <a:r>
              <a:rPr lang="fi-FI" altLang="el-GR" sz="4000" dirty="0"/>
              <a:t>Dopingin käytön sosiaaliset kognitiiviset korrelaatiot</a:t>
            </a:r>
          </a:p>
        </p:txBody>
      </p:sp>
      <p:sp>
        <p:nvSpPr>
          <p:cNvPr id="3" name="Content Placeholder 2">
            <a:extLst>
              <a:ext uri="{FF2B5EF4-FFF2-40B4-BE49-F238E27FC236}">
                <a16:creationId xmlns:a16="http://schemas.microsoft.com/office/drawing/2014/main" xmlns="" id="{882E7864-2713-3F4E-BF50-4B9374C6209F}"/>
              </a:ext>
            </a:extLst>
          </p:cNvPr>
          <p:cNvSpPr>
            <a:spLocks noGrp="1"/>
          </p:cNvSpPr>
          <p:nvPr>
            <p:ph idx="1"/>
          </p:nvPr>
        </p:nvSpPr>
        <p:spPr>
          <a:xfrm>
            <a:off x="468313" y="1341438"/>
            <a:ext cx="8229600" cy="4525962"/>
          </a:xfrm>
        </p:spPr>
        <p:txBody>
          <a:bodyPr/>
          <a:lstStyle/>
          <a:p>
            <a:pPr marL="0" indent="0">
              <a:lnSpc>
                <a:spcPct val="150000"/>
              </a:lnSpc>
              <a:buFont typeface="Arial" panose="020B0604020202020204" pitchFamily="34" charset="0"/>
              <a:buNone/>
              <a:defRPr/>
            </a:pPr>
            <a:r>
              <a:rPr lang="en-GB" sz="2400" b="1" dirty="0" err="1"/>
              <a:t>Wiefferink</a:t>
            </a:r>
            <a:r>
              <a:rPr lang="en-GB" sz="2400" b="1" dirty="0"/>
              <a:t> et al. (2007)</a:t>
            </a:r>
          </a:p>
          <a:p>
            <a:pPr>
              <a:defRPr/>
            </a:pPr>
            <a:r>
              <a:rPr lang="fi-FI" sz="2400" dirty="0"/>
              <a:t>Henkilökohtaiset normit, sosiaaliset normit (ts. muiden käyttäjien käyttäytyminen) ja positiivinen asenne PED: iin ennustivat aikomusta käyttää PED: </a:t>
            </a:r>
            <a:r>
              <a:rPr lang="fi-FI" sz="2400" dirty="0" err="1"/>
              <a:t>iä</a:t>
            </a:r>
            <a:r>
              <a:rPr lang="fi-FI" sz="2400" dirty="0"/>
              <a:t> hollantilaisilla kuntosalikävijämiehillä</a:t>
            </a:r>
          </a:p>
          <a:p>
            <a:pPr marL="0" indent="0">
              <a:lnSpc>
                <a:spcPct val="150000"/>
              </a:lnSpc>
              <a:buFont typeface="Arial" panose="020B0604020202020204" pitchFamily="34" charset="0"/>
              <a:buNone/>
              <a:defRPr/>
            </a:pPr>
            <a:r>
              <a:rPr lang="en-GB" sz="2400" b="1" dirty="0" err="1"/>
              <a:t>Allahverdipour</a:t>
            </a:r>
            <a:r>
              <a:rPr lang="en-GB" sz="2400" b="1" dirty="0"/>
              <a:t> et al. (2012)</a:t>
            </a:r>
          </a:p>
          <a:p>
            <a:pPr>
              <a:defRPr/>
            </a:pPr>
            <a:r>
              <a:rPr lang="fi-FI" sz="2400" dirty="0"/>
              <a:t>Kaikki kolme suunnitelmallisen käyttäytymisen teorian muuttujaa (ts. asenteet, normit ja käyttäytymisen hallinta) ennustivat aikomusta käyttää steroideja kuntosalikävijöillä</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1 - Τίτλος">
            <a:extLst>
              <a:ext uri="{FF2B5EF4-FFF2-40B4-BE49-F238E27FC236}">
                <a16:creationId xmlns:a16="http://schemas.microsoft.com/office/drawing/2014/main" xmlns="" id="{3CCB4133-3273-4E18-8D24-BA57CD1D056D}"/>
              </a:ext>
            </a:extLst>
          </p:cNvPr>
          <p:cNvSpPr>
            <a:spLocks noGrp="1"/>
          </p:cNvSpPr>
          <p:nvPr>
            <p:ph type="title"/>
          </p:nvPr>
        </p:nvSpPr>
        <p:spPr/>
        <p:txBody>
          <a:bodyPr/>
          <a:lstStyle/>
          <a:p>
            <a:r>
              <a:rPr lang="fi-FI" sz="4000" dirty="0"/>
              <a:t>Katsaus dopingin käytön psykologiseen perustaan kilpaurheilussa</a:t>
            </a:r>
            <a:endParaRPr lang="el-GR" altLang="en-US" sz="4000" b="1" dirty="0"/>
          </a:p>
        </p:txBody>
      </p:sp>
      <p:sp>
        <p:nvSpPr>
          <p:cNvPr id="3075" name="2 - Θέση περιεχομένου">
            <a:extLst>
              <a:ext uri="{FF2B5EF4-FFF2-40B4-BE49-F238E27FC236}">
                <a16:creationId xmlns:a16="http://schemas.microsoft.com/office/drawing/2014/main" xmlns="" id="{B8F82626-C99A-5A4A-BFAB-24B77126DC9B}"/>
              </a:ext>
            </a:extLst>
          </p:cNvPr>
          <p:cNvSpPr>
            <a:spLocks noGrp="1"/>
          </p:cNvSpPr>
          <p:nvPr>
            <p:ph idx="1"/>
          </p:nvPr>
        </p:nvSpPr>
        <p:spPr/>
        <p:txBody>
          <a:bodyPr/>
          <a:lstStyle/>
          <a:p>
            <a:pPr>
              <a:lnSpc>
                <a:spcPct val="150000"/>
              </a:lnSpc>
              <a:defRPr/>
            </a:pPr>
            <a:r>
              <a:rPr lang="fi-FI" sz="2400" dirty="0"/>
              <a:t>Dopingkäyttäytymisen psykologisessa tutkimuksessa </a:t>
            </a:r>
            <a:r>
              <a:rPr lang="fi-FI" sz="2400" dirty="0" err="1"/>
              <a:t>kilpailuurheilussa</a:t>
            </a:r>
            <a:r>
              <a:rPr lang="fi-FI" sz="2400" dirty="0"/>
              <a:t> on tunnistettu useita keskeisiä psykologisia tekijöitä ja prosesseja</a:t>
            </a:r>
            <a:r>
              <a:rPr lang="en-US" altLang="en-US" sz="2400" dirty="0"/>
              <a:t> </a:t>
            </a:r>
          </a:p>
          <a:p>
            <a:pPr lvl="1">
              <a:lnSpc>
                <a:spcPct val="150000"/>
              </a:lnSpc>
              <a:defRPr/>
            </a:pPr>
            <a:r>
              <a:rPr lang="en-US" altLang="en-US" sz="2000" dirty="0" err="1"/>
              <a:t>Perustelu</a:t>
            </a:r>
            <a:r>
              <a:rPr lang="en-US" altLang="en-US" sz="2000" dirty="0"/>
              <a:t> (</a:t>
            </a:r>
            <a:r>
              <a:rPr lang="en-US" altLang="en-US" sz="2000" dirty="0" err="1"/>
              <a:t>kognitiiviset</a:t>
            </a:r>
            <a:r>
              <a:rPr lang="en-US" altLang="en-US" sz="2000" dirty="0"/>
              <a:t> ja </a:t>
            </a:r>
            <a:r>
              <a:rPr lang="en-US" altLang="en-US" sz="2000" dirty="0" err="1"/>
              <a:t>moraaliset</a:t>
            </a:r>
            <a:r>
              <a:rPr lang="en-US" altLang="en-US" sz="2000" dirty="0"/>
              <a:t> </a:t>
            </a:r>
            <a:r>
              <a:rPr lang="en-US" altLang="en-US" sz="2000" dirty="0" err="1"/>
              <a:t>näkökulmat</a:t>
            </a:r>
            <a:r>
              <a:rPr lang="en-US" altLang="en-US" sz="2000" dirty="0"/>
              <a:t>)</a:t>
            </a:r>
          </a:p>
          <a:p>
            <a:pPr lvl="1">
              <a:lnSpc>
                <a:spcPct val="150000"/>
              </a:lnSpc>
              <a:defRPr/>
            </a:pPr>
            <a:r>
              <a:rPr lang="en-US" altLang="en-US" sz="2000" dirty="0" err="1"/>
              <a:t>Motivaatio</a:t>
            </a:r>
            <a:r>
              <a:rPr lang="en-US" altLang="en-US" sz="2000" dirty="0"/>
              <a:t> ja </a:t>
            </a:r>
            <a:r>
              <a:rPr lang="en-US" altLang="en-US" sz="2000" dirty="0" err="1"/>
              <a:t>tulostavoitteet</a:t>
            </a:r>
            <a:endParaRPr lang="en-US" altLang="en-US" sz="2000" dirty="0"/>
          </a:p>
          <a:p>
            <a:pPr lvl="1">
              <a:lnSpc>
                <a:spcPct val="150000"/>
              </a:lnSpc>
              <a:defRPr/>
            </a:pPr>
            <a:r>
              <a:rPr lang="en-US" altLang="en-US" sz="2000" dirty="0" err="1"/>
              <a:t>Persoonallisuus</a:t>
            </a:r>
            <a:endParaRPr lang="en-US" altLang="en-US" sz="2000" dirty="0"/>
          </a:p>
          <a:p>
            <a:pPr lvl="1">
              <a:lnSpc>
                <a:spcPct val="150000"/>
              </a:lnSpc>
              <a:defRPr/>
            </a:pPr>
            <a:r>
              <a:rPr lang="en-US" altLang="en-US" sz="2000" dirty="0" err="1"/>
              <a:t>Sosiaaliset</a:t>
            </a:r>
            <a:r>
              <a:rPr lang="en-US" altLang="en-US" sz="2000" dirty="0"/>
              <a:t> </a:t>
            </a:r>
            <a:r>
              <a:rPr lang="en-US" altLang="en-US" sz="2000" dirty="0" err="1"/>
              <a:t>normit</a:t>
            </a:r>
            <a:endParaRPr lang="en-US" altLang="en-US" sz="2000" dirty="0"/>
          </a:p>
          <a:p>
            <a:pPr lvl="1">
              <a:lnSpc>
                <a:spcPct val="150000"/>
              </a:lnSpc>
              <a:defRPr/>
            </a:pPr>
            <a:endParaRPr lang="en-US" altLang="en-US" sz="2000" dirty="0"/>
          </a:p>
          <a:p>
            <a:pPr marL="457200" lvl="1" indent="0">
              <a:lnSpc>
                <a:spcPct val="150000"/>
              </a:lnSpc>
              <a:buFont typeface="Arial" panose="020B0604020202020204" pitchFamily="34" charset="0"/>
              <a:buNone/>
              <a:defRPr/>
            </a:pPr>
            <a:endParaRPr lang="en-US" altLang="en-US" sz="2000" dirty="0"/>
          </a:p>
          <a:p>
            <a:pPr lvl="1">
              <a:lnSpc>
                <a:spcPct val="150000"/>
              </a:lnSpc>
              <a:defRPr/>
            </a:pPr>
            <a:endParaRPr lang="en-US" altLang="en-US"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1 - Τίτλος">
            <a:extLst>
              <a:ext uri="{FF2B5EF4-FFF2-40B4-BE49-F238E27FC236}">
                <a16:creationId xmlns:a16="http://schemas.microsoft.com/office/drawing/2014/main" xmlns="" id="{6CAC90EC-B0E9-46C9-87CB-396DD98C4103}"/>
              </a:ext>
            </a:extLst>
          </p:cNvPr>
          <p:cNvSpPr>
            <a:spLocks noGrp="1"/>
          </p:cNvSpPr>
          <p:nvPr>
            <p:ph type="title"/>
          </p:nvPr>
        </p:nvSpPr>
        <p:spPr/>
        <p:txBody>
          <a:bodyPr/>
          <a:lstStyle/>
          <a:p>
            <a:pPr eaLnBrk="1" hangingPunct="1"/>
            <a:r>
              <a:rPr lang="en-US" altLang="en-US" dirty="0" err="1"/>
              <a:t>Yhteenveto</a:t>
            </a:r>
            <a:endParaRPr lang="el-GR" altLang="en-US" dirty="0"/>
          </a:p>
        </p:txBody>
      </p:sp>
      <p:sp>
        <p:nvSpPr>
          <p:cNvPr id="51202" name="2 - Θέση περιεχομένου">
            <a:extLst>
              <a:ext uri="{FF2B5EF4-FFF2-40B4-BE49-F238E27FC236}">
                <a16:creationId xmlns:a16="http://schemas.microsoft.com/office/drawing/2014/main" xmlns="" id="{C8BE7A61-5115-486C-960D-3D47A301E132}"/>
              </a:ext>
            </a:extLst>
          </p:cNvPr>
          <p:cNvSpPr>
            <a:spLocks noGrp="1"/>
          </p:cNvSpPr>
          <p:nvPr>
            <p:ph idx="1"/>
          </p:nvPr>
        </p:nvSpPr>
        <p:spPr>
          <a:xfrm>
            <a:off x="457200" y="1484313"/>
            <a:ext cx="8229600" cy="4708525"/>
          </a:xfrm>
        </p:spPr>
        <p:txBody>
          <a:bodyPr/>
          <a:lstStyle/>
          <a:p>
            <a:pPr eaLnBrk="1" hangingPunct="1">
              <a:lnSpc>
                <a:spcPct val="150000"/>
              </a:lnSpc>
            </a:pPr>
            <a:r>
              <a:rPr lang="fi-FI" sz="2400" dirty="0"/>
              <a:t>Psykologiset </a:t>
            </a:r>
            <a:r>
              <a:rPr lang="fi-FI" sz="2400" dirty="0" err="1"/>
              <a:t>ohjurit</a:t>
            </a:r>
            <a:r>
              <a:rPr lang="fi-FI" sz="2400" dirty="0"/>
              <a:t>, jotka selittävät dopingin käytön kuntoilussa, liittyvät enimmäkseen vartaloon liittyviin uskomuksiin ja ihanteisiin</a:t>
            </a:r>
          </a:p>
          <a:p>
            <a:pPr lvl="1" eaLnBrk="1" hangingPunct="1">
              <a:lnSpc>
                <a:spcPct val="150000"/>
              </a:lnSpc>
            </a:pPr>
            <a:r>
              <a:rPr lang="en-US" altLang="en-US" sz="2000" dirty="0" err="1"/>
              <a:t>Lihaksikkuuteen</a:t>
            </a:r>
            <a:r>
              <a:rPr lang="en-US" altLang="en-US" sz="2000" dirty="0"/>
              <a:t> </a:t>
            </a:r>
            <a:r>
              <a:rPr lang="en-US" altLang="en-US" sz="2000" dirty="0" err="1"/>
              <a:t>pyrkiminen</a:t>
            </a:r>
            <a:endParaRPr lang="en-US" altLang="en-US" sz="2000" dirty="0"/>
          </a:p>
          <a:p>
            <a:pPr lvl="1" eaLnBrk="1" hangingPunct="1">
              <a:lnSpc>
                <a:spcPct val="150000"/>
              </a:lnSpc>
            </a:pPr>
            <a:r>
              <a:rPr lang="en-US" altLang="en-US" sz="2000" dirty="0" err="1"/>
              <a:t>Lihasdysmorfia</a:t>
            </a:r>
            <a:endParaRPr lang="en-US" altLang="en-US" sz="2000" dirty="0"/>
          </a:p>
          <a:p>
            <a:pPr lvl="1" eaLnBrk="1" hangingPunct="1">
              <a:lnSpc>
                <a:spcPct val="150000"/>
              </a:lnSpc>
            </a:pPr>
            <a:r>
              <a:rPr lang="en-US" altLang="en-US" sz="2000" dirty="0" err="1"/>
              <a:t>Kulttuuri-ihanteiden</a:t>
            </a:r>
            <a:r>
              <a:rPr lang="en-US" altLang="en-US" sz="2000" dirty="0"/>
              <a:t> </a:t>
            </a:r>
            <a:r>
              <a:rPr lang="en-US" altLang="en-US" sz="2000" dirty="0" err="1"/>
              <a:t>liittyminen</a:t>
            </a:r>
            <a:r>
              <a:rPr lang="en-US" altLang="en-US" sz="2000" dirty="0"/>
              <a:t> </a:t>
            </a:r>
            <a:r>
              <a:rPr lang="en-US" altLang="en-US" sz="2000" dirty="0" err="1"/>
              <a:t>viehättävyyteen</a:t>
            </a:r>
            <a:endParaRPr lang="en-US" altLang="en-US" sz="2000" dirty="0"/>
          </a:p>
          <a:p>
            <a:pPr eaLnBrk="1" hangingPunct="1">
              <a:lnSpc>
                <a:spcPct val="150000"/>
              </a:lnSpc>
            </a:pPr>
            <a:r>
              <a:rPr lang="en-US" altLang="en-US" sz="2400" dirty="0" err="1"/>
              <a:t>Sosiaalisen</a:t>
            </a:r>
            <a:r>
              <a:rPr lang="en-US" altLang="en-US" sz="2400" dirty="0"/>
              <a:t> cognition </a:t>
            </a:r>
            <a:r>
              <a:rPr lang="en-US" altLang="en-US" sz="2400" dirty="0" err="1"/>
              <a:t>mallit</a:t>
            </a:r>
            <a:r>
              <a:rPr lang="en-US" altLang="en-US" sz="2400" dirty="0"/>
              <a:t> (</a:t>
            </a:r>
            <a:r>
              <a:rPr lang="en-US" altLang="en-US" sz="2400" dirty="0" err="1"/>
              <a:t>esim</a:t>
            </a:r>
            <a:r>
              <a:rPr lang="en-US" altLang="en-US" sz="2400" dirty="0"/>
              <a:t>. </a:t>
            </a:r>
            <a:r>
              <a:rPr lang="en-US" altLang="en-US" sz="2400" dirty="0" err="1"/>
              <a:t>suunnitelmallinen</a:t>
            </a:r>
            <a:r>
              <a:rPr lang="en-US" altLang="en-US" sz="2400" dirty="0"/>
              <a:t> </a:t>
            </a:r>
            <a:r>
              <a:rPr lang="en-US" altLang="en-US" sz="2400" dirty="0" err="1"/>
              <a:t>käyttäytymisen</a:t>
            </a:r>
            <a:r>
              <a:rPr lang="en-US" altLang="en-US" sz="2400" dirty="0"/>
              <a:t> </a:t>
            </a:r>
            <a:r>
              <a:rPr lang="en-US" altLang="en-US" sz="2400" dirty="0" err="1"/>
              <a:t>teoria</a:t>
            </a:r>
            <a:r>
              <a:rPr lang="en-US" altLang="en-US" sz="2400" dirty="0"/>
              <a:t>) </a:t>
            </a:r>
            <a:r>
              <a:rPr lang="en-US" altLang="en-US" sz="2400" dirty="0" err="1"/>
              <a:t>näyttävät</a:t>
            </a:r>
            <a:r>
              <a:rPr lang="en-US" altLang="en-US" sz="2400" dirty="0"/>
              <a:t> </a:t>
            </a:r>
            <a:r>
              <a:rPr lang="en-US" altLang="en-US" sz="2400" dirty="0" err="1"/>
              <a:t>liittyvän</a:t>
            </a:r>
            <a:r>
              <a:rPr lang="en-US" altLang="en-US" sz="2400" dirty="0"/>
              <a:t> </a:t>
            </a:r>
            <a:r>
              <a:rPr lang="en-US" altLang="en-US" sz="2400" dirty="0" err="1"/>
              <a:t>PED:n</a:t>
            </a:r>
            <a:r>
              <a:rPr lang="en-US" altLang="en-US" sz="2400" dirty="0"/>
              <a:t> </a:t>
            </a:r>
            <a:r>
              <a:rPr lang="en-US" altLang="en-US" sz="2400" dirty="0" err="1"/>
              <a:t>käyttöön</a:t>
            </a:r>
            <a:r>
              <a:rPr lang="en-US" altLang="en-US" sz="2400" dirty="0"/>
              <a:t> </a:t>
            </a:r>
            <a:r>
              <a:rPr lang="en-US" altLang="en-US" sz="2400" dirty="0" err="1"/>
              <a:t>sekä</a:t>
            </a:r>
            <a:r>
              <a:rPr lang="en-US" altLang="en-US" sz="2400" dirty="0"/>
              <a:t> </a:t>
            </a:r>
            <a:r>
              <a:rPr lang="en-US" altLang="en-US" sz="2400" dirty="0" err="1"/>
              <a:t>kuntoilussa</a:t>
            </a:r>
            <a:r>
              <a:rPr lang="en-US" altLang="en-US" sz="2400" dirty="0"/>
              <a:t> </a:t>
            </a:r>
            <a:r>
              <a:rPr lang="en-US" altLang="en-US" sz="2400" dirty="0" err="1"/>
              <a:t>että</a:t>
            </a:r>
            <a:r>
              <a:rPr lang="en-US" altLang="en-US" sz="2400" dirty="0"/>
              <a:t> </a:t>
            </a:r>
            <a:r>
              <a:rPr lang="en-US" altLang="en-US" sz="2400" dirty="0" err="1"/>
              <a:t>kilpaurheilussa</a:t>
            </a:r>
            <a:endParaRPr lang="en-US" altLang="en-US"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a:extLst>
              <a:ext uri="{FF2B5EF4-FFF2-40B4-BE49-F238E27FC236}">
                <a16:creationId xmlns:a16="http://schemas.microsoft.com/office/drawing/2014/main" xmlns="" id="{C8FD22BF-9C47-497D-9302-0D7F11C4E9CB}"/>
              </a:ext>
            </a:extLst>
          </p:cNvPr>
          <p:cNvSpPr>
            <a:spLocks noGrp="1"/>
          </p:cNvSpPr>
          <p:nvPr>
            <p:ph type="title"/>
          </p:nvPr>
        </p:nvSpPr>
        <p:spPr/>
        <p:txBody>
          <a:bodyPr/>
          <a:lstStyle/>
          <a:p>
            <a:r>
              <a:rPr lang="en-GB" altLang="en-US" b="1" dirty="0" err="1"/>
              <a:t>Vastuuvapauslauseke</a:t>
            </a:r>
            <a:endParaRPr lang="en-GB" altLang="en-US" b="1" dirty="0"/>
          </a:p>
        </p:txBody>
      </p:sp>
      <p:sp>
        <p:nvSpPr>
          <p:cNvPr id="53250" name="Content Placeholder 2">
            <a:extLst>
              <a:ext uri="{FF2B5EF4-FFF2-40B4-BE49-F238E27FC236}">
                <a16:creationId xmlns:a16="http://schemas.microsoft.com/office/drawing/2014/main" xmlns="" id="{B9BCD193-99C1-4856-8970-18A247AFE21A}"/>
              </a:ext>
            </a:extLst>
          </p:cNvPr>
          <p:cNvSpPr>
            <a:spLocks noGrp="1"/>
          </p:cNvSpPr>
          <p:nvPr>
            <p:ph idx="1"/>
          </p:nvPr>
        </p:nvSpPr>
        <p:spPr/>
        <p:txBody>
          <a:bodyPr/>
          <a:lstStyle/>
          <a:p>
            <a:pPr marL="0" indent="0">
              <a:buNone/>
            </a:pPr>
            <a:r>
              <a:rPr lang="fi-FI" altLang="en-US" dirty="0"/>
              <a:t>Hanke on rahoitettu Euroopan komission tuella. Tämä julkaisu [tiedonanto] heijastaa vain kirjoittajan näkemyksiä, eikä komissiota voida pitää vastuussa siinä olevien tietojen mahdollisesta käytöstä.</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xmlns="" id="{69184953-AFFE-499F-9B42-241913847791}"/>
              </a:ext>
            </a:extLst>
          </p:cNvPr>
          <p:cNvSpPr>
            <a:spLocks noGrp="1"/>
          </p:cNvSpPr>
          <p:nvPr>
            <p:ph type="title"/>
          </p:nvPr>
        </p:nvSpPr>
        <p:spPr/>
        <p:txBody>
          <a:bodyPr/>
          <a:lstStyle/>
          <a:p>
            <a:r>
              <a:rPr lang="en-GB" altLang="el-GR" sz="4000" b="1" dirty="0" err="1"/>
              <a:t>Kuinka</a:t>
            </a:r>
            <a:r>
              <a:rPr lang="en-GB" altLang="el-GR" sz="4000" b="1" dirty="0"/>
              <a:t> </a:t>
            </a:r>
            <a:r>
              <a:rPr lang="en-GB" altLang="el-GR" sz="4000" b="1" dirty="0" err="1"/>
              <a:t>tämä</a:t>
            </a:r>
            <a:r>
              <a:rPr lang="en-GB" altLang="el-GR" sz="4000" b="1" dirty="0"/>
              <a:t> </a:t>
            </a:r>
            <a:r>
              <a:rPr lang="en-GB" altLang="el-GR" sz="4000" b="1" dirty="0" err="1"/>
              <a:t>jakso</a:t>
            </a:r>
            <a:r>
              <a:rPr lang="en-GB" altLang="el-GR" sz="4000" b="1" dirty="0"/>
              <a:t> </a:t>
            </a:r>
            <a:r>
              <a:rPr lang="en-GB" altLang="el-GR" sz="4000" b="1" dirty="0" err="1"/>
              <a:t>eroaa</a:t>
            </a:r>
            <a:r>
              <a:rPr lang="en-GB" altLang="el-GR" sz="4000" b="1" dirty="0"/>
              <a:t> </a:t>
            </a:r>
            <a:r>
              <a:rPr lang="en-GB" altLang="el-GR" sz="4000" b="1" dirty="0" err="1"/>
              <a:t>edellisestä</a:t>
            </a:r>
            <a:r>
              <a:rPr lang="en-GB" altLang="el-GR" sz="4000" b="1" dirty="0"/>
              <a:t>?</a:t>
            </a:r>
          </a:p>
        </p:txBody>
      </p:sp>
      <p:sp>
        <p:nvSpPr>
          <p:cNvPr id="18434" name="Content Placeholder 2">
            <a:extLst>
              <a:ext uri="{FF2B5EF4-FFF2-40B4-BE49-F238E27FC236}">
                <a16:creationId xmlns:a16="http://schemas.microsoft.com/office/drawing/2014/main" xmlns="" id="{E819DCF1-046E-427D-BEA7-5099F3720DE0}"/>
              </a:ext>
            </a:extLst>
          </p:cNvPr>
          <p:cNvSpPr>
            <a:spLocks noGrp="1"/>
          </p:cNvSpPr>
          <p:nvPr>
            <p:ph idx="1"/>
          </p:nvPr>
        </p:nvSpPr>
        <p:spPr>
          <a:xfrm>
            <a:off x="457200" y="1412875"/>
            <a:ext cx="8229600" cy="4713288"/>
          </a:xfrm>
        </p:spPr>
        <p:txBody>
          <a:bodyPr/>
          <a:lstStyle/>
          <a:p>
            <a:pPr>
              <a:lnSpc>
                <a:spcPct val="150000"/>
              </a:lnSpc>
            </a:pPr>
            <a:r>
              <a:rPr lang="en-GB" altLang="el-GR" sz="2000" b="1" dirty="0" err="1"/>
              <a:t>Erilainen</a:t>
            </a:r>
            <a:r>
              <a:rPr lang="en-GB" altLang="el-GR" sz="2000" b="1" dirty="0"/>
              <a:t> </a:t>
            </a:r>
            <a:r>
              <a:rPr lang="en-GB" altLang="el-GR" sz="2000" b="1" dirty="0" err="1"/>
              <a:t>säätely-ympäristö</a:t>
            </a:r>
            <a:r>
              <a:rPr lang="en-GB" altLang="el-GR" sz="2000" b="1" dirty="0"/>
              <a:t>:</a:t>
            </a:r>
            <a:r>
              <a:rPr lang="en-GB" altLang="el-GR" sz="2000" dirty="0"/>
              <a:t> </a:t>
            </a:r>
            <a:r>
              <a:rPr lang="en-GB" altLang="el-GR" sz="2000" dirty="0" err="1"/>
              <a:t>Toisin</a:t>
            </a:r>
            <a:r>
              <a:rPr lang="en-GB" altLang="el-GR" sz="2000" dirty="0"/>
              <a:t> </a:t>
            </a:r>
            <a:r>
              <a:rPr lang="en-GB" altLang="el-GR" sz="2000" dirty="0" err="1"/>
              <a:t>kuin</a:t>
            </a:r>
            <a:r>
              <a:rPr lang="en-GB" altLang="el-GR" sz="2000" dirty="0"/>
              <a:t> </a:t>
            </a:r>
            <a:r>
              <a:rPr lang="en-GB" altLang="el-GR" sz="2000" dirty="0" err="1"/>
              <a:t>kilpaurheilussa</a:t>
            </a:r>
            <a:r>
              <a:rPr lang="en-GB" altLang="el-GR" sz="2000" dirty="0"/>
              <a:t>, </a:t>
            </a:r>
            <a:r>
              <a:rPr lang="en-GB" altLang="el-GR" sz="2000" dirty="0" err="1"/>
              <a:t>dopingin</a:t>
            </a:r>
            <a:r>
              <a:rPr lang="en-GB" altLang="el-GR" sz="2000" dirty="0"/>
              <a:t> </a:t>
            </a:r>
            <a:r>
              <a:rPr lang="en-GB" altLang="el-GR" sz="2000" dirty="0" err="1"/>
              <a:t>käyttöä</a:t>
            </a:r>
            <a:r>
              <a:rPr lang="en-GB" altLang="el-GR" sz="2000" dirty="0"/>
              <a:t> </a:t>
            </a:r>
            <a:r>
              <a:rPr lang="en-GB" altLang="el-GR" sz="2000" dirty="0" err="1"/>
              <a:t>kuntoilussa</a:t>
            </a:r>
            <a:r>
              <a:rPr lang="en-GB" altLang="el-GR" sz="2000" dirty="0"/>
              <a:t> </a:t>
            </a:r>
            <a:r>
              <a:rPr lang="en-GB" altLang="el-GR" sz="2000" dirty="0" err="1"/>
              <a:t>ei</a:t>
            </a:r>
            <a:r>
              <a:rPr lang="en-GB" altLang="el-GR" sz="2000" dirty="0"/>
              <a:t> </a:t>
            </a:r>
            <a:r>
              <a:rPr lang="en-GB" altLang="el-GR" sz="2000" dirty="0" err="1"/>
              <a:t>ehkä</a:t>
            </a:r>
            <a:r>
              <a:rPr lang="en-GB" altLang="el-GR" sz="2000" dirty="0"/>
              <a:t> </a:t>
            </a:r>
            <a:r>
              <a:rPr lang="en-GB" altLang="el-GR" sz="2000" dirty="0" err="1"/>
              <a:t>säännellä</a:t>
            </a:r>
            <a:r>
              <a:rPr lang="en-GB" altLang="el-GR" sz="2000" dirty="0"/>
              <a:t>/</a:t>
            </a:r>
            <a:r>
              <a:rPr lang="en-GB" altLang="el-GR" sz="2000" dirty="0" err="1"/>
              <a:t>hallita</a:t>
            </a:r>
            <a:endParaRPr lang="en-GB" altLang="el-GR" sz="2000" dirty="0"/>
          </a:p>
          <a:p>
            <a:pPr lvl="1">
              <a:lnSpc>
                <a:spcPct val="150000"/>
              </a:lnSpc>
            </a:pPr>
            <a:r>
              <a:rPr lang="en-GB" altLang="el-GR" sz="1800" dirty="0" err="1"/>
              <a:t>esim</a:t>
            </a:r>
            <a:r>
              <a:rPr lang="en-GB" altLang="el-GR" sz="1800" dirty="0"/>
              <a:t>. </a:t>
            </a:r>
            <a:r>
              <a:rPr lang="en-GB" altLang="el-GR" sz="1800" dirty="0" err="1"/>
              <a:t>mikä</a:t>
            </a:r>
            <a:r>
              <a:rPr lang="en-GB" altLang="el-GR" sz="1800" dirty="0"/>
              <a:t> on </a:t>
            </a:r>
            <a:r>
              <a:rPr lang="en-GB" altLang="el-GR" sz="1800" dirty="0" err="1"/>
              <a:t>rangaistus</a:t>
            </a:r>
            <a:r>
              <a:rPr lang="en-GB" altLang="el-GR" sz="1800" dirty="0"/>
              <a:t> </a:t>
            </a:r>
            <a:r>
              <a:rPr lang="en-GB" altLang="el-GR" sz="1800" dirty="0" err="1"/>
              <a:t>meillä</a:t>
            </a:r>
            <a:r>
              <a:rPr lang="en-GB" altLang="el-GR" sz="1800" dirty="0"/>
              <a:t> </a:t>
            </a:r>
            <a:r>
              <a:rPr lang="en-GB" altLang="el-GR" sz="1800" dirty="0" err="1"/>
              <a:t>Suomessa</a:t>
            </a:r>
            <a:r>
              <a:rPr lang="en-GB" altLang="el-GR" sz="1800" dirty="0"/>
              <a:t>, </a:t>
            </a:r>
            <a:r>
              <a:rPr lang="en-GB" altLang="el-GR" sz="1800" dirty="0" err="1"/>
              <a:t>jos</a:t>
            </a:r>
            <a:r>
              <a:rPr lang="en-GB" altLang="el-GR" sz="1800" dirty="0"/>
              <a:t> </a:t>
            </a:r>
            <a:r>
              <a:rPr lang="en-GB" altLang="el-GR" sz="1800" dirty="0" err="1"/>
              <a:t>kehonrakennusta</a:t>
            </a:r>
            <a:r>
              <a:rPr lang="en-GB" altLang="el-GR" sz="1800" dirty="0"/>
              <a:t> </a:t>
            </a:r>
            <a:r>
              <a:rPr lang="en-GB" altLang="el-GR" sz="1800" dirty="0" err="1"/>
              <a:t>kuntoilumielessä</a:t>
            </a:r>
            <a:r>
              <a:rPr lang="en-GB" altLang="el-GR" sz="1800" dirty="0"/>
              <a:t> </a:t>
            </a:r>
            <a:r>
              <a:rPr lang="en-GB" altLang="el-GR" sz="1800" dirty="0" err="1"/>
              <a:t>harrastava</a:t>
            </a:r>
            <a:r>
              <a:rPr lang="en-GB" altLang="el-GR" sz="1800" dirty="0"/>
              <a:t> </a:t>
            </a:r>
            <a:r>
              <a:rPr lang="en-GB" altLang="el-GR" sz="1800" dirty="0" err="1"/>
              <a:t>käyttää</a:t>
            </a:r>
            <a:r>
              <a:rPr lang="en-GB" altLang="el-GR" sz="1800" dirty="0"/>
              <a:t> </a:t>
            </a:r>
            <a:r>
              <a:rPr lang="en-GB" altLang="el-GR" sz="1800" dirty="0" err="1"/>
              <a:t>steroideja</a:t>
            </a:r>
            <a:r>
              <a:rPr lang="en-GB" altLang="el-GR" sz="1800" dirty="0"/>
              <a:t>?</a:t>
            </a:r>
          </a:p>
          <a:p>
            <a:pPr>
              <a:lnSpc>
                <a:spcPct val="150000"/>
              </a:lnSpc>
            </a:pPr>
            <a:r>
              <a:rPr lang="en-GB" altLang="el-GR" sz="2000" b="1" dirty="0" err="1"/>
              <a:t>Erilaiset</a:t>
            </a:r>
            <a:r>
              <a:rPr lang="en-GB" altLang="el-GR" sz="2000" b="1" dirty="0"/>
              <a:t> </a:t>
            </a:r>
            <a:r>
              <a:rPr lang="en-GB" altLang="el-GR" sz="2000" b="1" dirty="0" err="1"/>
              <a:t>motiivit</a:t>
            </a:r>
            <a:r>
              <a:rPr lang="en-GB" altLang="el-GR" sz="2000" dirty="0"/>
              <a:t>: </a:t>
            </a:r>
            <a:r>
              <a:rPr lang="en-GB" altLang="el-GR" sz="2000" dirty="0" err="1"/>
              <a:t>Urheilijat</a:t>
            </a:r>
            <a:r>
              <a:rPr lang="en-GB" altLang="el-GR" sz="2000" dirty="0"/>
              <a:t> </a:t>
            </a:r>
            <a:r>
              <a:rPr lang="en-GB" altLang="el-GR" sz="2000" dirty="0" err="1"/>
              <a:t>käyttävät</a:t>
            </a:r>
            <a:r>
              <a:rPr lang="en-GB" altLang="el-GR" sz="2000" dirty="0"/>
              <a:t> </a:t>
            </a:r>
            <a:r>
              <a:rPr lang="en-GB" altLang="el-GR" sz="2000" dirty="0" err="1"/>
              <a:t>dopingia</a:t>
            </a:r>
            <a:r>
              <a:rPr lang="en-GB" altLang="el-GR" sz="2000" dirty="0"/>
              <a:t> </a:t>
            </a:r>
            <a:r>
              <a:rPr lang="en-GB" altLang="el-GR" sz="2000" dirty="0" err="1"/>
              <a:t>maksimoidakseet</a:t>
            </a:r>
            <a:r>
              <a:rPr lang="en-GB" altLang="el-GR" sz="2000" dirty="0"/>
              <a:t> </a:t>
            </a:r>
            <a:r>
              <a:rPr lang="en-GB" altLang="el-GR" sz="2000" dirty="0" err="1"/>
              <a:t>kilpailuissa</a:t>
            </a:r>
            <a:r>
              <a:rPr lang="en-GB" altLang="el-GR" sz="2000" dirty="0"/>
              <a:t> </a:t>
            </a:r>
            <a:r>
              <a:rPr lang="en-GB" altLang="el-GR" sz="2000" dirty="0" err="1"/>
              <a:t>voittamisen</a:t>
            </a:r>
            <a:r>
              <a:rPr lang="en-GB" altLang="el-GR" sz="2000" dirty="0"/>
              <a:t>; </a:t>
            </a:r>
            <a:r>
              <a:rPr lang="en-GB" altLang="el-GR" sz="2000" dirty="0" err="1"/>
              <a:t>kuntoilussa</a:t>
            </a:r>
            <a:r>
              <a:rPr lang="en-GB" altLang="el-GR" sz="2000" dirty="0"/>
              <a:t> </a:t>
            </a:r>
            <a:r>
              <a:rPr lang="en-GB" altLang="el-GR" sz="2000" dirty="0" err="1"/>
              <a:t>dopingin</a:t>
            </a:r>
            <a:r>
              <a:rPr lang="en-GB" altLang="el-GR" sz="2000" dirty="0"/>
              <a:t> </a:t>
            </a:r>
            <a:r>
              <a:rPr lang="en-GB" altLang="el-GR" sz="2000" dirty="0" err="1"/>
              <a:t>käytön</a:t>
            </a:r>
            <a:r>
              <a:rPr lang="en-GB" altLang="el-GR" sz="2000" dirty="0"/>
              <a:t> </a:t>
            </a:r>
            <a:r>
              <a:rPr lang="en-GB" altLang="el-GR" sz="2000" dirty="0" err="1"/>
              <a:t>taustalla</a:t>
            </a:r>
            <a:r>
              <a:rPr lang="en-GB" altLang="el-GR" sz="2000" dirty="0"/>
              <a:t> </a:t>
            </a:r>
            <a:r>
              <a:rPr lang="en-GB" altLang="el-GR" sz="2000" dirty="0" err="1"/>
              <a:t>voi</a:t>
            </a:r>
            <a:r>
              <a:rPr lang="en-GB" altLang="el-GR" sz="2000" dirty="0"/>
              <a:t> olla </a:t>
            </a:r>
            <a:r>
              <a:rPr lang="en-GB" altLang="el-GR" sz="2000" dirty="0" err="1"/>
              <a:t>erilaiset</a:t>
            </a:r>
            <a:r>
              <a:rPr lang="en-GB" altLang="el-GR" sz="2000" dirty="0"/>
              <a:t> </a:t>
            </a:r>
            <a:r>
              <a:rPr lang="en-GB" altLang="el-GR" sz="2000" dirty="0" err="1"/>
              <a:t>motiivit</a:t>
            </a:r>
            <a:endParaRPr lang="en-GB" altLang="el-GR" sz="2000" dirty="0"/>
          </a:p>
          <a:p>
            <a:pPr>
              <a:lnSpc>
                <a:spcPct val="150000"/>
              </a:lnSpc>
            </a:pPr>
            <a:r>
              <a:rPr lang="en-GB" altLang="el-GR" sz="2000" b="1" i="1" dirty="0"/>
              <a:t>MUTTA:</a:t>
            </a:r>
            <a:r>
              <a:rPr lang="en-GB" altLang="el-GR" sz="2000" dirty="0"/>
              <a:t> </a:t>
            </a:r>
            <a:r>
              <a:rPr lang="en-GB" altLang="el-GR" sz="2000" dirty="0" err="1"/>
              <a:t>Jotkut</a:t>
            </a:r>
            <a:r>
              <a:rPr lang="en-GB" altLang="el-GR" sz="2000" dirty="0"/>
              <a:t> </a:t>
            </a:r>
            <a:r>
              <a:rPr lang="en-GB" altLang="el-GR" sz="2000" dirty="0" err="1"/>
              <a:t>dopingin</a:t>
            </a:r>
            <a:r>
              <a:rPr lang="en-GB" altLang="el-GR" sz="2000" dirty="0"/>
              <a:t> </a:t>
            </a:r>
            <a:r>
              <a:rPr lang="en-GB" altLang="el-GR" sz="2000" dirty="0" err="1"/>
              <a:t>käytön</a:t>
            </a:r>
            <a:r>
              <a:rPr lang="en-GB" altLang="el-GR" sz="2000" dirty="0"/>
              <a:t> </a:t>
            </a:r>
            <a:r>
              <a:rPr lang="en-GB" altLang="el-GR" sz="2000" dirty="0" err="1"/>
              <a:t>psykologiset</a:t>
            </a:r>
            <a:r>
              <a:rPr lang="en-GB" altLang="el-GR" sz="2000" dirty="0"/>
              <a:t> </a:t>
            </a:r>
            <a:r>
              <a:rPr lang="en-GB" altLang="el-GR" sz="2000" dirty="0" err="1"/>
              <a:t>tekijät</a:t>
            </a:r>
            <a:r>
              <a:rPr lang="en-GB" altLang="el-GR" sz="2000" dirty="0"/>
              <a:t> </a:t>
            </a:r>
            <a:r>
              <a:rPr lang="en-GB" altLang="el-GR" sz="2000" dirty="0" err="1"/>
              <a:t>voivat</a:t>
            </a:r>
            <a:r>
              <a:rPr lang="en-GB" altLang="el-GR" sz="2000" dirty="0"/>
              <a:t> olla </a:t>
            </a:r>
            <a:r>
              <a:rPr lang="en-GB" altLang="el-GR" sz="2000" dirty="0" err="1"/>
              <a:t>kuntoilussa</a:t>
            </a:r>
            <a:r>
              <a:rPr lang="en-GB" altLang="el-GR" sz="2000" dirty="0"/>
              <a:t> </a:t>
            </a:r>
            <a:r>
              <a:rPr lang="en-GB" altLang="el-GR" sz="2000" dirty="0" err="1"/>
              <a:t>ja</a:t>
            </a:r>
            <a:r>
              <a:rPr lang="en-GB" altLang="el-GR" sz="2000" dirty="0"/>
              <a:t> </a:t>
            </a:r>
            <a:r>
              <a:rPr lang="en-GB" altLang="el-GR" sz="2000" dirty="0" err="1"/>
              <a:t>kilpaurheilussa</a:t>
            </a:r>
            <a:r>
              <a:rPr lang="en-GB" altLang="el-GR" sz="2000" dirty="0"/>
              <a:t> </a:t>
            </a:r>
            <a:r>
              <a:rPr lang="en-GB" altLang="el-GR" sz="2000" dirty="0" err="1"/>
              <a:t>yhteisiä</a:t>
            </a:r>
            <a:endParaRPr lang="en-GB" altLang="el-GR"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2 - Θέση περιεχομένου">
            <a:extLst>
              <a:ext uri="{FF2B5EF4-FFF2-40B4-BE49-F238E27FC236}">
                <a16:creationId xmlns:a16="http://schemas.microsoft.com/office/drawing/2014/main" xmlns="" id="{95166E9E-1191-4C16-B342-953A78867087}"/>
              </a:ext>
            </a:extLst>
          </p:cNvPr>
          <p:cNvSpPr>
            <a:spLocks noGrp="1"/>
          </p:cNvSpPr>
          <p:nvPr>
            <p:ph sz="half" idx="1"/>
          </p:nvPr>
        </p:nvSpPr>
        <p:spPr>
          <a:xfrm>
            <a:off x="179388" y="1773238"/>
            <a:ext cx="4897437" cy="4608512"/>
          </a:xfrm>
        </p:spPr>
        <p:txBody>
          <a:bodyPr/>
          <a:lstStyle/>
          <a:p>
            <a:pPr marL="365125" indent="-255588">
              <a:lnSpc>
                <a:spcPct val="170000"/>
              </a:lnSpc>
              <a:buFont typeface="Wingdings 3" panose="05040102010807070707" pitchFamily="18" charset="2"/>
              <a:buChar char=""/>
            </a:pPr>
            <a:r>
              <a:rPr lang="en-US" altLang="el-GR" sz="2400" dirty="0" err="1"/>
              <a:t>Dopingin</a:t>
            </a:r>
            <a:r>
              <a:rPr lang="en-US" altLang="el-GR" sz="2400" dirty="0"/>
              <a:t> </a:t>
            </a:r>
            <a:r>
              <a:rPr lang="en-US" altLang="el-GR" sz="2400" dirty="0" err="1"/>
              <a:t>käyttö</a:t>
            </a:r>
            <a:r>
              <a:rPr lang="en-US" altLang="el-GR" sz="2400" dirty="0"/>
              <a:t> on </a:t>
            </a:r>
            <a:r>
              <a:rPr lang="en-US" altLang="el-GR" sz="2400" dirty="0" err="1"/>
              <a:t>pikakeino</a:t>
            </a:r>
            <a:r>
              <a:rPr lang="en-US" altLang="el-GR" sz="2400" dirty="0"/>
              <a:t> </a:t>
            </a:r>
            <a:r>
              <a:rPr lang="en-US" altLang="el-GR" sz="2400" dirty="0" err="1"/>
              <a:t>lisätä</a:t>
            </a:r>
            <a:r>
              <a:rPr lang="en-US" altLang="el-GR" sz="2400" dirty="0"/>
              <a:t> </a:t>
            </a:r>
            <a:r>
              <a:rPr lang="en-US" altLang="el-GR" sz="2400" dirty="0" err="1"/>
              <a:t>lihaksikkuutta</a:t>
            </a:r>
            <a:endParaRPr lang="en-US" altLang="el-GR" sz="2400" dirty="0"/>
          </a:p>
          <a:p>
            <a:pPr marL="365125" indent="-255588">
              <a:lnSpc>
                <a:spcPct val="170000"/>
              </a:lnSpc>
              <a:buFont typeface="Wingdings 3" panose="05040102010807070707" pitchFamily="18" charset="2"/>
              <a:buChar char=""/>
            </a:pPr>
            <a:r>
              <a:rPr lang="en-US" altLang="el-GR" sz="2400" dirty="0"/>
              <a:t> </a:t>
            </a:r>
            <a:r>
              <a:rPr lang="fi-FI" altLang="el-GR" sz="2400" dirty="0"/>
              <a:t>Ravitsemus, unen laatu ja muuttuvat harjoitusohjelmat ovat turvallisia vaihtoehtoja douppaajille, mutta he eivät suosineet niitä</a:t>
            </a:r>
            <a:endParaRPr lang="en-US" altLang="el-GR" sz="2400" dirty="0"/>
          </a:p>
          <a:p>
            <a:pPr marL="365125" indent="-255588">
              <a:lnSpc>
                <a:spcPct val="170000"/>
              </a:lnSpc>
              <a:buFont typeface="Wingdings 3" panose="05040102010807070707" pitchFamily="18" charset="2"/>
              <a:buChar char=""/>
            </a:pPr>
            <a:endParaRPr lang="el-GR" altLang="el-GR" sz="2400" dirty="0"/>
          </a:p>
        </p:txBody>
      </p:sp>
      <p:pic>
        <p:nvPicPr>
          <p:cNvPr id="7" name="Content Placeholder 6">
            <a:extLst>
              <a:ext uri="{FF2B5EF4-FFF2-40B4-BE49-F238E27FC236}">
                <a16:creationId xmlns:a16="http://schemas.microsoft.com/office/drawing/2014/main" xmlns="" id="{C50590B1-8B6F-4A42-9E07-284F9356643A}"/>
              </a:ext>
            </a:extLst>
          </p:cNvPr>
          <p:cNvPicPr>
            <a:picLocks noGrp="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35500" y="1562100"/>
            <a:ext cx="4191000" cy="4597400"/>
          </a:xfrm>
        </p:spPr>
      </p:pic>
      <p:sp>
        <p:nvSpPr>
          <p:cNvPr id="20483" name="1 - Τίτλος">
            <a:extLst>
              <a:ext uri="{FF2B5EF4-FFF2-40B4-BE49-F238E27FC236}">
                <a16:creationId xmlns:a16="http://schemas.microsoft.com/office/drawing/2014/main" xmlns="" id="{708F5E87-B5A8-4909-91F4-E2F8C414BB00}"/>
              </a:ext>
            </a:extLst>
          </p:cNvPr>
          <p:cNvSpPr>
            <a:spLocks noGrp="1"/>
          </p:cNvSpPr>
          <p:nvPr>
            <p:ph type="title"/>
          </p:nvPr>
        </p:nvSpPr>
        <p:spPr/>
        <p:txBody>
          <a:bodyPr/>
          <a:lstStyle/>
          <a:p>
            <a:r>
              <a:rPr lang="en-US" altLang="en-US" sz="3600" dirty="0" err="1"/>
              <a:t>Terveys</a:t>
            </a:r>
            <a:r>
              <a:rPr lang="en-US" altLang="en-US" sz="3600" dirty="0"/>
              <a:t> vs. </a:t>
            </a:r>
            <a:r>
              <a:rPr lang="en-US" altLang="en-US" sz="3600" dirty="0" err="1"/>
              <a:t>harjoittelun</a:t>
            </a:r>
            <a:r>
              <a:rPr lang="en-US" altLang="en-US" sz="3600" dirty="0"/>
              <a:t> </a:t>
            </a:r>
            <a:r>
              <a:rPr lang="en-US" altLang="en-US" sz="3600" dirty="0" err="1"/>
              <a:t>estetiikka</a:t>
            </a:r>
            <a:endParaRPr lang="el-GR" altLang="en-US" sz="3600" dirty="0"/>
          </a:p>
        </p:txBody>
      </p:sp>
      <p:sp>
        <p:nvSpPr>
          <p:cNvPr id="2" name="Tekstiruutu 1">
            <a:extLst>
              <a:ext uri="{FF2B5EF4-FFF2-40B4-BE49-F238E27FC236}">
                <a16:creationId xmlns:a16="http://schemas.microsoft.com/office/drawing/2014/main" xmlns="" id="{AD7A4195-C8C2-4F6B-8B4B-394AD3A362C4}"/>
              </a:ext>
            </a:extLst>
          </p:cNvPr>
          <p:cNvSpPr txBox="1"/>
          <p:nvPr/>
        </p:nvSpPr>
        <p:spPr>
          <a:xfrm>
            <a:off x="6876256" y="2132856"/>
            <a:ext cx="1440160" cy="707886"/>
          </a:xfrm>
          <a:prstGeom prst="rect">
            <a:avLst/>
          </a:prstGeom>
          <a:solidFill>
            <a:schemeClr val="bg1"/>
          </a:solidFill>
        </p:spPr>
        <p:txBody>
          <a:bodyPr wrap="square" rtlCol="0">
            <a:spAutoFit/>
          </a:bodyPr>
          <a:lstStyle/>
          <a:p>
            <a:r>
              <a:rPr lang="fi-FI" sz="2000" dirty="0"/>
              <a:t>Esteettiset edut</a:t>
            </a:r>
          </a:p>
        </p:txBody>
      </p:sp>
      <p:sp>
        <p:nvSpPr>
          <p:cNvPr id="6" name="Tekstiruutu 5">
            <a:extLst>
              <a:ext uri="{FF2B5EF4-FFF2-40B4-BE49-F238E27FC236}">
                <a16:creationId xmlns:a16="http://schemas.microsoft.com/office/drawing/2014/main" xmlns="" id="{A4CF8B98-8985-4394-8CB5-DEB6108B98F1}"/>
              </a:ext>
            </a:extLst>
          </p:cNvPr>
          <p:cNvSpPr txBox="1"/>
          <p:nvPr/>
        </p:nvSpPr>
        <p:spPr>
          <a:xfrm>
            <a:off x="5436096" y="4797152"/>
            <a:ext cx="1440160" cy="707886"/>
          </a:xfrm>
          <a:prstGeom prst="rect">
            <a:avLst/>
          </a:prstGeom>
          <a:solidFill>
            <a:schemeClr val="bg1"/>
          </a:solidFill>
        </p:spPr>
        <p:txBody>
          <a:bodyPr wrap="square" rtlCol="0">
            <a:spAutoFit/>
          </a:bodyPr>
          <a:lstStyle/>
          <a:p>
            <a:r>
              <a:rPr lang="fi-FI" sz="2000" dirty="0"/>
              <a:t>Terveys- edut</a:t>
            </a:r>
          </a:p>
        </p:txBody>
      </p:sp>
    </p:spTree>
  </p:cSld>
  <p:clrMapOvr>
    <a:masterClrMapping/>
  </p:clrMapOvr>
  <p:transition>
    <p:pull dir="l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xmlns="" id="{838F65E6-1682-D84E-8670-FD5A3E38112F}"/>
              </a:ext>
            </a:extLst>
          </p:cNvPr>
          <p:cNvSpPr>
            <a:spLocks noGrp="1"/>
          </p:cNvSpPr>
          <p:nvPr>
            <p:ph sz="half" idx="1"/>
          </p:nvPr>
        </p:nvSpPr>
        <p:spPr>
          <a:xfrm>
            <a:off x="395288" y="1481138"/>
            <a:ext cx="4100512" cy="4684712"/>
          </a:xfrm>
        </p:spPr>
        <p:txBody>
          <a:bodyPr>
            <a:normAutofit fontScale="77500" lnSpcReduction="20000"/>
          </a:bodyPr>
          <a:lstStyle/>
          <a:p>
            <a:pPr marL="365760" indent="-256032" fontAlgn="auto">
              <a:lnSpc>
                <a:spcPct val="160000"/>
              </a:lnSpc>
              <a:spcAft>
                <a:spcPts val="0"/>
              </a:spcAft>
              <a:buFont typeface="Wingdings 3"/>
              <a:buChar char=""/>
              <a:defRPr/>
            </a:pPr>
            <a:r>
              <a:rPr lang="fi-FI" dirty="0" err="1"/>
              <a:t>Lihasdysmorfia</a:t>
            </a:r>
            <a:r>
              <a:rPr lang="fi-FI" dirty="0"/>
              <a:t> (</a:t>
            </a:r>
            <a:r>
              <a:rPr lang="fi-FI" dirty="0" err="1"/>
              <a:t>bigorexia</a:t>
            </a:r>
            <a:r>
              <a:rPr lang="fi-FI" dirty="0"/>
              <a:t>) on eräs kehon </a:t>
            </a:r>
            <a:r>
              <a:rPr lang="fi-FI" dirty="0" err="1"/>
              <a:t>dysmorfinen</a:t>
            </a:r>
            <a:r>
              <a:rPr lang="fi-FI" dirty="0"/>
              <a:t> häiriö</a:t>
            </a:r>
          </a:p>
          <a:p>
            <a:pPr marL="365760" indent="-256032" fontAlgn="auto">
              <a:lnSpc>
                <a:spcPct val="160000"/>
              </a:lnSpc>
              <a:spcAft>
                <a:spcPts val="0"/>
              </a:spcAft>
              <a:buFont typeface="Wingdings 3"/>
              <a:buChar char=""/>
              <a:defRPr/>
            </a:pPr>
            <a:r>
              <a:rPr lang="en-GB" dirty="0" err="1"/>
              <a:t>Patologinen</a:t>
            </a:r>
            <a:r>
              <a:rPr lang="en-GB" dirty="0"/>
              <a:t> </a:t>
            </a:r>
            <a:r>
              <a:rPr lang="en-GB" dirty="0" err="1"/>
              <a:t>huoli</a:t>
            </a:r>
            <a:r>
              <a:rPr lang="en-GB" dirty="0"/>
              <a:t> </a:t>
            </a:r>
            <a:r>
              <a:rPr lang="en-GB" dirty="0" err="1"/>
              <a:t>lihaksikkuudesta</a:t>
            </a:r>
            <a:endParaRPr lang="en-GB" dirty="0"/>
          </a:p>
          <a:p>
            <a:pPr marL="621792" lvl="1" fontAlgn="auto">
              <a:lnSpc>
                <a:spcPct val="160000"/>
              </a:lnSpc>
              <a:spcBef>
                <a:spcPts val="324"/>
              </a:spcBef>
              <a:spcAft>
                <a:spcPts val="0"/>
              </a:spcAft>
              <a:buFont typeface="Verdana"/>
              <a:buChar char="◦"/>
              <a:defRPr/>
            </a:pPr>
            <a:r>
              <a:rPr lang="en-GB" dirty="0" err="1"/>
              <a:t>Suuruuden</a:t>
            </a:r>
            <a:r>
              <a:rPr lang="en-GB" dirty="0"/>
              <a:t> </a:t>
            </a:r>
            <a:r>
              <a:rPr lang="en-GB" dirty="0" err="1"/>
              <a:t>ihannointi</a:t>
            </a:r>
            <a:endParaRPr lang="en-GB" dirty="0"/>
          </a:p>
          <a:p>
            <a:pPr marL="621792" lvl="1" fontAlgn="auto">
              <a:lnSpc>
                <a:spcPct val="160000"/>
              </a:lnSpc>
              <a:spcBef>
                <a:spcPts val="324"/>
              </a:spcBef>
              <a:spcAft>
                <a:spcPts val="0"/>
              </a:spcAft>
              <a:buFont typeface="Verdana"/>
              <a:buChar char="◦"/>
              <a:defRPr/>
            </a:pPr>
            <a:r>
              <a:rPr lang="en-GB" dirty="0" err="1"/>
              <a:t>Ulkonäköön</a:t>
            </a:r>
            <a:r>
              <a:rPr lang="en-GB" dirty="0"/>
              <a:t> </a:t>
            </a:r>
            <a:r>
              <a:rPr lang="en-GB" dirty="0" err="1"/>
              <a:t>liittyvän</a:t>
            </a:r>
            <a:r>
              <a:rPr lang="en-GB" dirty="0"/>
              <a:t> </a:t>
            </a:r>
            <a:r>
              <a:rPr lang="en-GB" dirty="0" err="1"/>
              <a:t>ahdistuksen</a:t>
            </a:r>
            <a:r>
              <a:rPr lang="en-GB" dirty="0"/>
              <a:t> </a:t>
            </a:r>
            <a:r>
              <a:rPr lang="en-GB" dirty="0" err="1"/>
              <a:t>välttäminen</a:t>
            </a:r>
            <a:endParaRPr lang="en-GB" dirty="0"/>
          </a:p>
          <a:p>
            <a:pPr marL="621792" lvl="1" fontAlgn="auto">
              <a:lnSpc>
                <a:spcPct val="160000"/>
              </a:lnSpc>
              <a:spcBef>
                <a:spcPts val="324"/>
              </a:spcBef>
              <a:spcAft>
                <a:spcPts val="0"/>
              </a:spcAft>
              <a:buFont typeface="Verdana"/>
              <a:buChar char="◦"/>
              <a:defRPr/>
            </a:pPr>
            <a:r>
              <a:rPr lang="en-GB" dirty="0" err="1"/>
              <a:t>Toimintahäiriöt</a:t>
            </a:r>
            <a:endParaRPr lang="en-GB" dirty="0"/>
          </a:p>
          <a:p>
            <a:pPr marL="109728" indent="0" algn="r" fontAlgn="auto">
              <a:lnSpc>
                <a:spcPct val="160000"/>
              </a:lnSpc>
              <a:spcAft>
                <a:spcPts val="0"/>
              </a:spcAft>
              <a:buFont typeface="Wingdings 3"/>
              <a:buNone/>
              <a:defRPr/>
            </a:pPr>
            <a:r>
              <a:rPr lang="en-GB" sz="1900" dirty="0"/>
              <a:t>(Hildebrandt et al., 2004; </a:t>
            </a:r>
            <a:r>
              <a:rPr lang="en-GB" sz="1900" dirty="0" err="1"/>
              <a:t>Olivardia</a:t>
            </a:r>
            <a:r>
              <a:rPr lang="en-GB" sz="1900" dirty="0"/>
              <a:t> et al., 2004)</a:t>
            </a:r>
          </a:p>
        </p:txBody>
      </p:sp>
      <p:sp>
        <p:nvSpPr>
          <p:cNvPr id="22530" name="Title 5">
            <a:extLst>
              <a:ext uri="{FF2B5EF4-FFF2-40B4-BE49-F238E27FC236}">
                <a16:creationId xmlns:a16="http://schemas.microsoft.com/office/drawing/2014/main" xmlns="" id="{2CB736E1-0EF9-4CFE-9991-F92D44DBA293}"/>
              </a:ext>
            </a:extLst>
          </p:cNvPr>
          <p:cNvSpPr>
            <a:spLocks noGrp="1"/>
          </p:cNvSpPr>
          <p:nvPr>
            <p:ph type="title"/>
          </p:nvPr>
        </p:nvSpPr>
        <p:spPr/>
        <p:txBody>
          <a:bodyPr/>
          <a:lstStyle/>
          <a:p>
            <a:r>
              <a:rPr lang="en-GB" altLang="en-US" dirty="0" err="1"/>
              <a:t>Ei</a:t>
            </a:r>
            <a:r>
              <a:rPr lang="en-GB" altLang="en-US" dirty="0"/>
              <a:t> </a:t>
            </a:r>
            <a:r>
              <a:rPr lang="en-GB" altLang="en-US" dirty="0" err="1"/>
              <a:t>koskaan</a:t>
            </a:r>
            <a:r>
              <a:rPr lang="en-GB" altLang="en-US" dirty="0"/>
              <a:t> </a:t>
            </a:r>
            <a:r>
              <a:rPr lang="en-GB" altLang="en-US" dirty="0" err="1"/>
              <a:t>liian</a:t>
            </a:r>
            <a:r>
              <a:rPr lang="en-GB" altLang="en-US" dirty="0"/>
              <a:t> iso</a:t>
            </a:r>
          </a:p>
        </p:txBody>
      </p:sp>
      <p:pic>
        <p:nvPicPr>
          <p:cNvPr id="22531" name="Picture 2" descr="http://www.nbiweston.com/wp-content/uploads/2013/11/BDD-body-builder-e1385481817555.jpg">
            <a:extLst>
              <a:ext uri="{FF2B5EF4-FFF2-40B4-BE49-F238E27FC236}">
                <a16:creationId xmlns:a16="http://schemas.microsoft.com/office/drawing/2014/main" xmlns="" id="{754BA73D-6B43-4C8A-9052-E1D3AD3EAC41}"/>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1985963"/>
            <a:ext cx="4038600" cy="3516312"/>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B7A5ADDE-D29A-024F-9363-E40DD54018FE}"/>
              </a:ext>
            </a:extLst>
          </p:cNvPr>
          <p:cNvSpPr>
            <a:spLocks noGrp="1"/>
          </p:cNvSpPr>
          <p:nvPr>
            <p:ph sz="half" idx="1"/>
          </p:nvPr>
        </p:nvSpPr>
        <p:spPr>
          <a:xfrm>
            <a:off x="0" y="1481138"/>
            <a:ext cx="4648200" cy="4525962"/>
          </a:xfrm>
        </p:spPr>
        <p:txBody>
          <a:bodyPr>
            <a:normAutofit fontScale="85000" lnSpcReduction="20000"/>
          </a:bodyPr>
          <a:lstStyle/>
          <a:p>
            <a:pPr marL="365760" indent="-256032" fontAlgn="auto">
              <a:lnSpc>
                <a:spcPct val="150000"/>
              </a:lnSpc>
              <a:spcAft>
                <a:spcPts val="0"/>
              </a:spcAft>
              <a:buFont typeface="Wingdings 3"/>
              <a:buChar char=""/>
              <a:defRPr/>
            </a:pPr>
            <a:r>
              <a:rPr lang="en-GB" dirty="0" err="1"/>
              <a:t>Lihasdysmorfiaan</a:t>
            </a:r>
            <a:r>
              <a:rPr lang="en-GB" dirty="0"/>
              <a:t> </a:t>
            </a:r>
            <a:r>
              <a:rPr lang="en-GB" dirty="0" err="1"/>
              <a:t>liittyy</a:t>
            </a:r>
            <a:endParaRPr lang="en-GB" dirty="0"/>
          </a:p>
          <a:p>
            <a:pPr marL="621792" lvl="1" fontAlgn="auto">
              <a:lnSpc>
                <a:spcPct val="150000"/>
              </a:lnSpc>
              <a:spcBef>
                <a:spcPts val="324"/>
              </a:spcBef>
              <a:spcAft>
                <a:spcPts val="0"/>
              </a:spcAft>
              <a:buFont typeface="Verdana"/>
              <a:buChar char="◦"/>
              <a:defRPr/>
            </a:pPr>
            <a:r>
              <a:rPr lang="en-GB" dirty="0" err="1"/>
              <a:t>Tyytymättömyys</a:t>
            </a:r>
            <a:r>
              <a:rPr lang="en-GB" dirty="0"/>
              <a:t> </a:t>
            </a:r>
            <a:r>
              <a:rPr lang="en-GB" dirty="0" err="1"/>
              <a:t>omaan</a:t>
            </a:r>
            <a:r>
              <a:rPr lang="en-GB" dirty="0"/>
              <a:t> </a:t>
            </a:r>
            <a:r>
              <a:rPr lang="en-GB" dirty="0" err="1"/>
              <a:t>kehoon</a:t>
            </a:r>
            <a:endParaRPr lang="en-GB" dirty="0"/>
          </a:p>
          <a:p>
            <a:pPr marL="621792" lvl="1" fontAlgn="auto">
              <a:lnSpc>
                <a:spcPct val="150000"/>
              </a:lnSpc>
              <a:spcBef>
                <a:spcPts val="324"/>
              </a:spcBef>
              <a:spcAft>
                <a:spcPts val="0"/>
              </a:spcAft>
              <a:buFont typeface="Verdana"/>
              <a:buChar char="◦"/>
              <a:defRPr/>
            </a:pPr>
            <a:r>
              <a:rPr lang="en-GB" dirty="0" err="1"/>
              <a:t>Sosiaalinen</a:t>
            </a:r>
            <a:r>
              <a:rPr lang="en-GB" dirty="0"/>
              <a:t> </a:t>
            </a:r>
            <a:r>
              <a:rPr lang="en-GB" dirty="0" err="1"/>
              <a:t>fyysinen</a:t>
            </a:r>
            <a:r>
              <a:rPr lang="en-GB" dirty="0"/>
              <a:t> </a:t>
            </a:r>
            <a:r>
              <a:rPr lang="en-GB" dirty="0" err="1"/>
              <a:t>ahdistus</a:t>
            </a:r>
            <a:endParaRPr lang="en-GB" dirty="0"/>
          </a:p>
          <a:p>
            <a:pPr marL="621792" lvl="1" fontAlgn="auto">
              <a:lnSpc>
                <a:spcPct val="150000"/>
              </a:lnSpc>
              <a:spcBef>
                <a:spcPts val="324"/>
              </a:spcBef>
              <a:spcAft>
                <a:spcPts val="0"/>
              </a:spcAft>
              <a:buFont typeface="Verdana"/>
              <a:buChar char="◦"/>
              <a:defRPr/>
            </a:pPr>
            <a:r>
              <a:rPr lang="en-GB" dirty="0" err="1"/>
              <a:t>Masennus</a:t>
            </a:r>
            <a:r>
              <a:rPr lang="en-GB" dirty="0"/>
              <a:t> </a:t>
            </a:r>
            <a:r>
              <a:rPr lang="en-GB" dirty="0" err="1"/>
              <a:t>ja</a:t>
            </a:r>
            <a:r>
              <a:rPr lang="en-GB" dirty="0"/>
              <a:t> </a:t>
            </a:r>
            <a:r>
              <a:rPr lang="en-GB" dirty="0" err="1"/>
              <a:t>negatiivinen</a:t>
            </a:r>
            <a:r>
              <a:rPr lang="en-GB" dirty="0"/>
              <a:t> </a:t>
            </a:r>
            <a:r>
              <a:rPr lang="en-GB" dirty="0" err="1"/>
              <a:t>vaikutus</a:t>
            </a:r>
            <a:r>
              <a:rPr lang="en-GB" dirty="0"/>
              <a:t> </a:t>
            </a:r>
            <a:r>
              <a:rPr lang="en-GB" dirty="0" err="1"/>
              <a:t>omaan</a:t>
            </a:r>
            <a:r>
              <a:rPr lang="en-GB" dirty="0"/>
              <a:t> </a:t>
            </a:r>
            <a:r>
              <a:rPr lang="en-GB" dirty="0" err="1"/>
              <a:t>itseensä</a:t>
            </a:r>
            <a:endParaRPr lang="en-GB" dirty="0"/>
          </a:p>
          <a:p>
            <a:pPr marL="621792" lvl="1" fontAlgn="auto">
              <a:lnSpc>
                <a:spcPct val="150000"/>
              </a:lnSpc>
              <a:spcBef>
                <a:spcPts val="324"/>
              </a:spcBef>
              <a:spcAft>
                <a:spcPts val="0"/>
              </a:spcAft>
              <a:buFont typeface="Verdana"/>
              <a:buChar char="◦"/>
              <a:defRPr/>
            </a:pPr>
            <a:r>
              <a:rPr lang="en-GB" dirty="0" err="1"/>
              <a:t>Huono</a:t>
            </a:r>
            <a:r>
              <a:rPr lang="en-GB" dirty="0"/>
              <a:t> </a:t>
            </a:r>
            <a:r>
              <a:rPr lang="en-GB" dirty="0" err="1"/>
              <a:t>elämänlaatu</a:t>
            </a:r>
            <a:endParaRPr lang="en-GB" dirty="0"/>
          </a:p>
          <a:p>
            <a:pPr marL="621792" lvl="1" fontAlgn="auto">
              <a:lnSpc>
                <a:spcPct val="150000"/>
              </a:lnSpc>
              <a:spcBef>
                <a:spcPts val="324"/>
              </a:spcBef>
              <a:spcAft>
                <a:spcPts val="0"/>
              </a:spcAft>
              <a:buFont typeface="Verdana"/>
              <a:buChar char="◦"/>
              <a:defRPr/>
            </a:pPr>
            <a:r>
              <a:rPr lang="en-GB" dirty="0" err="1"/>
              <a:t>Riippuvuus</a:t>
            </a:r>
            <a:r>
              <a:rPr lang="en-GB" dirty="0"/>
              <a:t> </a:t>
            </a:r>
            <a:r>
              <a:rPr lang="en-GB" dirty="0" err="1"/>
              <a:t>liikuntaan</a:t>
            </a:r>
            <a:endParaRPr lang="en-GB" dirty="0"/>
          </a:p>
          <a:p>
            <a:pPr marL="621792" lvl="1" fontAlgn="auto">
              <a:lnSpc>
                <a:spcPct val="150000"/>
              </a:lnSpc>
              <a:spcBef>
                <a:spcPts val="324"/>
              </a:spcBef>
              <a:spcAft>
                <a:spcPts val="0"/>
              </a:spcAft>
              <a:buFont typeface="Verdana"/>
              <a:buChar char="◦"/>
              <a:defRPr/>
            </a:pPr>
            <a:r>
              <a:rPr lang="en-GB" dirty="0" err="1"/>
              <a:t>Kiellettyjen</a:t>
            </a:r>
            <a:r>
              <a:rPr lang="en-GB" dirty="0"/>
              <a:t> </a:t>
            </a:r>
            <a:r>
              <a:rPr lang="en-GB" dirty="0" err="1"/>
              <a:t>aineiden</a:t>
            </a:r>
            <a:r>
              <a:rPr lang="en-GB" dirty="0"/>
              <a:t> </a:t>
            </a:r>
            <a:r>
              <a:rPr lang="en-GB" dirty="0" err="1"/>
              <a:t>käyttö</a:t>
            </a:r>
            <a:r>
              <a:rPr lang="en-GB" dirty="0"/>
              <a:t>/</a:t>
            </a:r>
            <a:r>
              <a:rPr lang="en-GB" dirty="0" err="1"/>
              <a:t>väärinkäyttö</a:t>
            </a:r>
            <a:endParaRPr lang="en-GB" dirty="0"/>
          </a:p>
          <a:p>
            <a:pPr marL="630936" lvl="2" indent="0" algn="r" fontAlgn="auto">
              <a:lnSpc>
                <a:spcPct val="150000"/>
              </a:lnSpc>
              <a:spcAft>
                <a:spcPts val="0"/>
              </a:spcAft>
              <a:buFont typeface="Wingdings 2"/>
              <a:buNone/>
              <a:defRPr/>
            </a:pPr>
            <a:r>
              <a:rPr lang="en-GB" dirty="0"/>
              <a:t>(</a:t>
            </a:r>
            <a:r>
              <a:rPr lang="en-GB" dirty="0" err="1"/>
              <a:t>Olivardia</a:t>
            </a:r>
            <a:r>
              <a:rPr lang="en-GB" dirty="0"/>
              <a:t> et al., 2004; Pope et al., 2005)</a:t>
            </a:r>
          </a:p>
        </p:txBody>
      </p:sp>
      <p:sp>
        <p:nvSpPr>
          <p:cNvPr id="24578" name="Title 4">
            <a:extLst>
              <a:ext uri="{FF2B5EF4-FFF2-40B4-BE49-F238E27FC236}">
                <a16:creationId xmlns:a16="http://schemas.microsoft.com/office/drawing/2014/main" xmlns="" id="{1AAE6C33-47A5-4A45-B130-415F5A65F2A9}"/>
              </a:ext>
            </a:extLst>
          </p:cNvPr>
          <p:cNvSpPr>
            <a:spLocks noGrp="1"/>
          </p:cNvSpPr>
          <p:nvPr>
            <p:ph type="title"/>
          </p:nvPr>
        </p:nvSpPr>
        <p:spPr/>
        <p:txBody>
          <a:bodyPr/>
          <a:lstStyle/>
          <a:p>
            <a:r>
              <a:rPr lang="en-GB" altLang="en-US" dirty="0" err="1"/>
              <a:t>Lisääntyvä</a:t>
            </a:r>
            <a:r>
              <a:rPr lang="en-GB" altLang="en-US" dirty="0"/>
              <a:t> </a:t>
            </a:r>
            <a:r>
              <a:rPr lang="en-GB" altLang="en-US" dirty="0" err="1"/>
              <a:t>epidemia</a:t>
            </a:r>
            <a:r>
              <a:rPr lang="en-GB" altLang="en-US" dirty="0"/>
              <a:t>?</a:t>
            </a:r>
          </a:p>
        </p:txBody>
      </p:sp>
      <p:sp>
        <p:nvSpPr>
          <p:cNvPr id="24579" name="Rectangle 5">
            <a:extLst>
              <a:ext uri="{FF2B5EF4-FFF2-40B4-BE49-F238E27FC236}">
                <a16:creationId xmlns:a16="http://schemas.microsoft.com/office/drawing/2014/main" xmlns="" id="{E935DD16-1787-475B-98A0-EA299927FE92}"/>
              </a:ext>
            </a:extLst>
          </p:cNvPr>
          <p:cNvSpPr>
            <a:spLocks noChangeArrowheads="1"/>
          </p:cNvSpPr>
          <p:nvPr/>
        </p:nvSpPr>
        <p:spPr bwMode="auto">
          <a:xfrm>
            <a:off x="4537075" y="5364163"/>
            <a:ext cx="457200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000">
                <a:latin typeface="Lucida Sans Unicode" panose="020B0602030504020204" pitchFamily="34" charset="0"/>
                <a:hlinkClick r:id="rId3"/>
              </a:rPr>
              <a:t>http://www.bbc.co.uk/newsbeat/article/34307044/muscle-dysmorphia-one-in-10-men-in-gyms-believed-to-have-bigorexia</a:t>
            </a:r>
            <a:r>
              <a:rPr lang="en-GB" altLang="en-US" sz="1000">
                <a:latin typeface="Lucida Sans Unicode" panose="020B0602030504020204" pitchFamily="34" charset="0"/>
              </a:rPr>
              <a:t> </a:t>
            </a:r>
          </a:p>
        </p:txBody>
      </p:sp>
      <p:pic>
        <p:nvPicPr>
          <p:cNvPr id="24580" name="Content Placeholder 7">
            <a:extLst>
              <a:ext uri="{FF2B5EF4-FFF2-40B4-BE49-F238E27FC236}">
                <a16:creationId xmlns:a16="http://schemas.microsoft.com/office/drawing/2014/main" xmlns="" id="{FE9D5812-672B-49ED-AAA7-435C6528EA72}"/>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l="13474" t="20470" r="39484" b="23422"/>
          <a:stretch>
            <a:fillRect/>
          </a:stretch>
        </p:blipFill>
        <p:spPr>
          <a:xfrm>
            <a:off x="4787900" y="1989138"/>
            <a:ext cx="4038600" cy="3311525"/>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a:extLst>
              <a:ext uri="{FF2B5EF4-FFF2-40B4-BE49-F238E27FC236}">
                <a16:creationId xmlns:a16="http://schemas.microsoft.com/office/drawing/2014/main" xmlns="" id="{8D4FC133-A3E7-4F3F-8FA0-CBDBDABFC1EB}"/>
              </a:ext>
            </a:extLst>
          </p:cNvPr>
          <p:cNvSpPr>
            <a:spLocks noGrp="1"/>
          </p:cNvSpPr>
          <p:nvPr>
            <p:ph type="title"/>
          </p:nvPr>
        </p:nvSpPr>
        <p:spPr/>
        <p:txBody>
          <a:bodyPr/>
          <a:lstStyle/>
          <a:p>
            <a:r>
              <a:rPr lang="fi-FI" altLang="el-GR" sz="3600" dirty="0" err="1"/>
              <a:t>Lihasdysmorfia</a:t>
            </a:r>
            <a:r>
              <a:rPr lang="fi-FI" altLang="el-GR" sz="3600" dirty="0"/>
              <a:t> ja steroidien käyttö 1/2</a:t>
            </a:r>
          </a:p>
        </p:txBody>
      </p:sp>
      <p:sp>
        <p:nvSpPr>
          <p:cNvPr id="5" name="Content Placeholder 4">
            <a:extLst>
              <a:ext uri="{FF2B5EF4-FFF2-40B4-BE49-F238E27FC236}">
                <a16:creationId xmlns:a16="http://schemas.microsoft.com/office/drawing/2014/main" xmlns="" id="{2F619D90-BB73-7343-BB99-D31291DCED29}"/>
              </a:ext>
            </a:extLst>
          </p:cNvPr>
          <p:cNvSpPr>
            <a:spLocks noGrp="1"/>
          </p:cNvSpPr>
          <p:nvPr>
            <p:ph idx="1"/>
          </p:nvPr>
        </p:nvSpPr>
        <p:spPr/>
        <p:txBody>
          <a:bodyPr/>
          <a:lstStyle/>
          <a:p>
            <a:pPr marL="0" indent="0">
              <a:lnSpc>
                <a:spcPct val="150000"/>
              </a:lnSpc>
              <a:buFont typeface="Arial" panose="020B0604020202020204" pitchFamily="34" charset="0"/>
              <a:buNone/>
              <a:defRPr/>
            </a:pPr>
            <a:r>
              <a:rPr lang="en-GB" sz="2400" b="1" dirty="0"/>
              <a:t>Pope et al. (2012)</a:t>
            </a:r>
          </a:p>
          <a:p>
            <a:pPr>
              <a:lnSpc>
                <a:spcPct val="150000"/>
              </a:lnSpc>
              <a:defRPr/>
            </a:pPr>
            <a:r>
              <a:rPr lang="fi-FI" sz="2400" dirty="0"/>
              <a:t>Käyttäytymishäiriöt ja </a:t>
            </a:r>
            <a:r>
              <a:rPr lang="fi-FI" sz="2400" dirty="0" err="1"/>
              <a:t>lihasdysmorfia</a:t>
            </a:r>
            <a:r>
              <a:rPr lang="fi-FI" sz="2400" dirty="0"/>
              <a:t> ovat yhteydessä itse ilmoitettuun steroidien käyttöön painonnostossa</a:t>
            </a:r>
          </a:p>
          <a:p>
            <a:pPr>
              <a:lnSpc>
                <a:spcPct val="150000"/>
              </a:lnSpc>
              <a:defRPr/>
            </a:pPr>
            <a:r>
              <a:rPr lang="fi-FI" sz="2400" dirty="0"/>
              <a:t>Käyttäytymishäiriöille on tunnusomaista epäsosiaalisen käyttäytymisen pitkäaikaiset mallit, kuten muiden oikeuksien laiminlyöminen ja sosiaalisten normien rikkominen</a:t>
            </a:r>
            <a:endParaRPr lang="en-GB"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xmlns="" id="{2067BC54-B57E-3A4E-B5C7-8032F2E6F63E}"/>
              </a:ext>
            </a:extLst>
          </p:cNvPr>
          <p:cNvSpPr>
            <a:spLocks noGrp="1"/>
          </p:cNvSpPr>
          <p:nvPr>
            <p:ph idx="1"/>
          </p:nvPr>
        </p:nvSpPr>
        <p:spPr/>
        <p:txBody>
          <a:bodyPr/>
          <a:lstStyle/>
          <a:p>
            <a:pPr marL="0" indent="0">
              <a:lnSpc>
                <a:spcPct val="150000"/>
              </a:lnSpc>
              <a:buFont typeface="Arial" panose="020B0604020202020204" pitchFamily="34" charset="0"/>
              <a:buNone/>
              <a:defRPr/>
            </a:pPr>
            <a:r>
              <a:rPr lang="en-GB" sz="2400" b="1" dirty="0" err="1"/>
              <a:t>Babusa</a:t>
            </a:r>
            <a:r>
              <a:rPr lang="en-GB" sz="2400" b="1" dirty="0"/>
              <a:t> &amp; </a:t>
            </a:r>
            <a:r>
              <a:rPr lang="en-GB" sz="2400" b="1" dirty="0" err="1"/>
              <a:t>Túry</a:t>
            </a:r>
            <a:r>
              <a:rPr lang="en-GB" sz="2400" b="1" dirty="0"/>
              <a:t> (2012)</a:t>
            </a:r>
          </a:p>
          <a:p>
            <a:pPr>
              <a:lnSpc>
                <a:spcPct val="150000"/>
              </a:lnSpc>
              <a:defRPr/>
            </a:pPr>
            <a:r>
              <a:rPr lang="en-GB" sz="2400" dirty="0" err="1"/>
              <a:t>Tutkimus</a:t>
            </a:r>
            <a:r>
              <a:rPr lang="en-GB" sz="2400" dirty="0"/>
              <a:t> </a:t>
            </a:r>
            <a:r>
              <a:rPr lang="en-GB" sz="2400" dirty="0" err="1"/>
              <a:t>ei-kilpailevia</a:t>
            </a:r>
            <a:r>
              <a:rPr lang="en-GB" sz="2400" dirty="0"/>
              <a:t> </a:t>
            </a:r>
            <a:r>
              <a:rPr lang="en-GB" sz="2400" dirty="0" err="1"/>
              <a:t>kehonrakentajia</a:t>
            </a:r>
            <a:r>
              <a:rPr lang="en-GB" sz="2400" dirty="0"/>
              <a:t> </a:t>
            </a:r>
            <a:r>
              <a:rPr lang="en-GB" sz="2400" dirty="0" err="1"/>
              <a:t>Unkarissa</a:t>
            </a:r>
            <a:endParaRPr lang="en-GB" sz="2400" dirty="0"/>
          </a:p>
          <a:p>
            <a:pPr>
              <a:lnSpc>
                <a:spcPct val="150000"/>
              </a:lnSpc>
              <a:defRPr/>
            </a:pPr>
            <a:r>
              <a:rPr lang="en-GB" sz="2400" dirty="0" err="1"/>
              <a:t>Steroidien</a:t>
            </a:r>
            <a:r>
              <a:rPr lang="en-GB" sz="2400" dirty="0"/>
              <a:t> </a:t>
            </a:r>
            <a:r>
              <a:rPr lang="en-GB" sz="2400" dirty="0" err="1"/>
              <a:t>käyttäjillä</a:t>
            </a:r>
            <a:r>
              <a:rPr lang="en-GB" sz="2400" dirty="0"/>
              <a:t> </a:t>
            </a:r>
            <a:r>
              <a:rPr lang="en-GB" sz="2400" dirty="0" err="1"/>
              <a:t>raportoitiin</a:t>
            </a:r>
            <a:r>
              <a:rPr lang="en-GB" sz="2400" dirty="0"/>
              <a:t> </a:t>
            </a:r>
            <a:r>
              <a:rPr lang="en-GB" sz="2400" dirty="0" err="1"/>
              <a:t>enemmän</a:t>
            </a:r>
            <a:r>
              <a:rPr lang="en-GB" sz="2400" dirty="0"/>
              <a:t> </a:t>
            </a:r>
            <a:r>
              <a:rPr lang="en-GB" sz="2400" dirty="0" err="1"/>
              <a:t>lihasdysmorfiaoireita</a:t>
            </a:r>
            <a:r>
              <a:rPr lang="en-GB" sz="2400" dirty="0"/>
              <a:t> </a:t>
            </a:r>
            <a:r>
              <a:rPr lang="en-GB" sz="2400" dirty="0" err="1"/>
              <a:t>ei-käyttäjiin</a:t>
            </a:r>
            <a:r>
              <a:rPr lang="en-GB" sz="2400" dirty="0"/>
              <a:t> </a:t>
            </a:r>
            <a:r>
              <a:rPr lang="en-GB" sz="2400" dirty="0" err="1"/>
              <a:t>verratuna</a:t>
            </a:r>
            <a:endParaRPr lang="en-GB" sz="2400" dirty="0"/>
          </a:p>
          <a:p>
            <a:pPr>
              <a:lnSpc>
                <a:spcPct val="150000"/>
              </a:lnSpc>
              <a:defRPr/>
            </a:pPr>
            <a:r>
              <a:rPr lang="en-GB" sz="2400" dirty="0" err="1"/>
              <a:t>Lihasdysmorfia</a:t>
            </a:r>
            <a:r>
              <a:rPr lang="en-GB" sz="2400" dirty="0"/>
              <a:t> </a:t>
            </a:r>
            <a:r>
              <a:rPr lang="en-GB" sz="2400" dirty="0" err="1"/>
              <a:t>liittyi</a:t>
            </a:r>
            <a:r>
              <a:rPr lang="en-GB" sz="2400" dirty="0"/>
              <a:t> </a:t>
            </a:r>
            <a:r>
              <a:rPr lang="en-GB" sz="2400" dirty="0" err="1"/>
              <a:t>myös</a:t>
            </a:r>
            <a:r>
              <a:rPr lang="en-GB" sz="2400" dirty="0"/>
              <a:t> </a:t>
            </a:r>
            <a:r>
              <a:rPr lang="en-GB" sz="2400" dirty="0" err="1"/>
              <a:t>syömishäiriöihin</a:t>
            </a:r>
            <a:endParaRPr lang="en-GB" sz="2400" dirty="0"/>
          </a:p>
          <a:p>
            <a:pPr lvl="1">
              <a:lnSpc>
                <a:spcPct val="150000"/>
              </a:lnSpc>
              <a:defRPr/>
            </a:pPr>
            <a:r>
              <a:rPr lang="en-GB" sz="2000" dirty="0" err="1"/>
              <a:t>esim</a:t>
            </a:r>
            <a:r>
              <a:rPr lang="en-GB" sz="2000" dirty="0"/>
              <a:t>. </a:t>
            </a:r>
            <a:r>
              <a:rPr lang="en-GB" sz="2000" dirty="0" err="1"/>
              <a:t>Ruokailun</a:t>
            </a:r>
            <a:r>
              <a:rPr lang="en-GB" sz="2000" dirty="0"/>
              <a:t> </a:t>
            </a:r>
            <a:r>
              <a:rPr lang="en-GB" sz="2000" dirty="0" err="1"/>
              <a:t>hillitseminen</a:t>
            </a:r>
            <a:r>
              <a:rPr lang="en-GB" sz="2000" dirty="0"/>
              <a:t> </a:t>
            </a:r>
            <a:r>
              <a:rPr lang="en-GB" sz="2000" dirty="0" err="1"/>
              <a:t>ja</a:t>
            </a:r>
            <a:r>
              <a:rPr lang="en-GB" sz="2000" dirty="0"/>
              <a:t> </a:t>
            </a:r>
            <a:r>
              <a:rPr lang="en-GB" sz="2000" dirty="0" err="1"/>
              <a:t>kehon</a:t>
            </a:r>
            <a:r>
              <a:rPr lang="en-GB" sz="2000" dirty="0"/>
              <a:t> </a:t>
            </a:r>
            <a:r>
              <a:rPr lang="en-GB" sz="2000" dirty="0" err="1"/>
              <a:t>oireiden</a:t>
            </a:r>
            <a:r>
              <a:rPr lang="en-GB" sz="2000" dirty="0"/>
              <a:t> </a:t>
            </a:r>
            <a:r>
              <a:rPr lang="en-GB" sz="2000" dirty="0" err="1"/>
              <a:t>tunnistamatta</a:t>
            </a:r>
            <a:r>
              <a:rPr lang="en-GB" sz="2000" dirty="0"/>
              <a:t> </a:t>
            </a:r>
            <a:r>
              <a:rPr lang="en-GB" sz="2000" dirty="0" err="1"/>
              <a:t>jättäminen</a:t>
            </a:r>
            <a:r>
              <a:rPr lang="en-GB" sz="2000" dirty="0"/>
              <a:t> </a:t>
            </a:r>
            <a:r>
              <a:rPr lang="en-GB" sz="2000" dirty="0" err="1"/>
              <a:t>nälän</a:t>
            </a:r>
            <a:r>
              <a:rPr lang="en-GB" sz="2000" dirty="0"/>
              <a:t> tai </a:t>
            </a:r>
            <a:r>
              <a:rPr lang="en-GB" sz="2000" dirty="0" err="1"/>
              <a:t>ylensyönnin</a:t>
            </a:r>
            <a:r>
              <a:rPr lang="en-GB" sz="2000" dirty="0"/>
              <a:t> </a:t>
            </a:r>
            <a:r>
              <a:rPr lang="en-GB" sz="2000" dirty="0" err="1"/>
              <a:t>seurauksena</a:t>
            </a:r>
            <a:endParaRPr lang="en-GB" sz="2000" dirty="0"/>
          </a:p>
          <a:p>
            <a:pPr>
              <a:lnSpc>
                <a:spcPct val="150000"/>
              </a:lnSpc>
              <a:defRPr/>
            </a:pPr>
            <a:endParaRPr lang="en-GB" sz="2400" dirty="0"/>
          </a:p>
        </p:txBody>
      </p:sp>
      <p:sp>
        <p:nvSpPr>
          <p:cNvPr id="28674" name="Title 1">
            <a:extLst>
              <a:ext uri="{FF2B5EF4-FFF2-40B4-BE49-F238E27FC236}">
                <a16:creationId xmlns:a16="http://schemas.microsoft.com/office/drawing/2014/main" xmlns="" id="{F087A567-D25F-456F-90BE-9F2C59EC1276}"/>
              </a:ext>
            </a:extLst>
          </p:cNvPr>
          <p:cNvSpPr>
            <a:spLocks noGrp="1"/>
          </p:cNvSpPr>
          <p:nvPr>
            <p:ph type="title"/>
          </p:nvPr>
        </p:nvSpPr>
        <p:spPr/>
        <p:txBody>
          <a:bodyPr/>
          <a:lstStyle/>
          <a:p>
            <a:r>
              <a:rPr lang="fi-FI" altLang="el-GR" sz="3600" dirty="0" err="1"/>
              <a:t>Lihasdysmorfia</a:t>
            </a:r>
            <a:r>
              <a:rPr lang="fi-FI" altLang="el-GR" sz="3600" dirty="0"/>
              <a:t> ja steroidien käyttö 2/2</a:t>
            </a:r>
            <a:endParaRPr lang="en-GB" altLang="el-GR" sz="3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4 - Τίτλος">
            <a:extLst>
              <a:ext uri="{FF2B5EF4-FFF2-40B4-BE49-F238E27FC236}">
                <a16:creationId xmlns:a16="http://schemas.microsoft.com/office/drawing/2014/main" xmlns="" id="{785F5DC3-9B42-4230-9FC8-0D3A3D99E901}"/>
              </a:ext>
            </a:extLst>
          </p:cNvPr>
          <p:cNvSpPr>
            <a:spLocks noGrp="1"/>
          </p:cNvSpPr>
          <p:nvPr>
            <p:ph type="title"/>
          </p:nvPr>
        </p:nvSpPr>
        <p:spPr/>
        <p:txBody>
          <a:bodyPr/>
          <a:lstStyle/>
          <a:p>
            <a:r>
              <a:rPr lang="en-GB" altLang="en-US" dirty="0" err="1"/>
              <a:t>Vartalostereotypiat</a:t>
            </a:r>
            <a:endParaRPr lang="en-GB" altLang="en-US" dirty="0"/>
          </a:p>
        </p:txBody>
      </p:sp>
      <p:pic>
        <p:nvPicPr>
          <p:cNvPr id="30722" name="Picture 1" descr="C:\Users\TURBO_X\Desktop\SAPIENZA Uni Rome\International Masters ROME 2.2014\images for presentation\conan-the-barbarian-arnold-schwarzenegger.jpg">
            <a:extLst>
              <a:ext uri="{FF2B5EF4-FFF2-40B4-BE49-F238E27FC236}">
                <a16:creationId xmlns:a16="http://schemas.microsoft.com/office/drawing/2014/main" xmlns="" id="{74308F89-2556-427D-8727-0145BF8F39C6}"/>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017588" y="1481138"/>
            <a:ext cx="3122612" cy="4525962"/>
          </a:xfrm>
        </p:spPr>
      </p:pic>
      <p:pic>
        <p:nvPicPr>
          <p:cNvPr id="30723" name="Picture 2" descr="C:\Users\TURBO_X\Desktop\SAPIENZA Uni Rome\International Masters ROME 2.2014\images for presentation\conan female.jpg">
            <a:extLst>
              <a:ext uri="{FF2B5EF4-FFF2-40B4-BE49-F238E27FC236}">
                <a16:creationId xmlns:a16="http://schemas.microsoft.com/office/drawing/2014/main" xmlns="" id="{C0E39B17-B337-4720-A6D1-DEDA1D92A663}"/>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076825" y="1481138"/>
            <a:ext cx="2957513" cy="4525962"/>
          </a:xfrm>
        </p:spPr>
      </p:pic>
    </p:spTree>
  </p:cSld>
  <p:clrMapOvr>
    <a:masterClrMapping/>
  </p:clrMapOvr>
  <p:transition>
    <p:wheel spokes="1"/>
  </p:transition>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821</TotalTime>
  <Words>1053</Words>
  <Application>Microsoft Macintosh PowerPoint</Application>
  <PresentationFormat>On-screen Show (4:3)</PresentationFormat>
  <Paragraphs>149</Paragraphs>
  <Slides>21</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Calibri</vt:lpstr>
      <vt:lpstr>Lucida Sans Unicode</vt:lpstr>
      <vt:lpstr>Verdana</vt:lpstr>
      <vt:lpstr>Wingdings 2</vt:lpstr>
      <vt:lpstr>Wingdings 3</vt:lpstr>
      <vt:lpstr>Arial</vt:lpstr>
      <vt:lpstr>Θέμα του Office</vt:lpstr>
      <vt:lpstr>Doping urheilussa IV</vt:lpstr>
      <vt:lpstr>Katsaus dopingin käytön psykologiseen perustaan kilpaurheilussa</vt:lpstr>
      <vt:lpstr>Kuinka tämä jakso eroaa edellisestä?</vt:lpstr>
      <vt:lpstr>Terveys vs. harjoittelun estetiikka</vt:lpstr>
      <vt:lpstr>Ei koskaan liian iso</vt:lpstr>
      <vt:lpstr>Lisääntyvä epidemia?</vt:lpstr>
      <vt:lpstr>Lihasdysmorfia ja steroidien käyttö 1/2</vt:lpstr>
      <vt:lpstr>Lihasdysmorfia ja steroidien käyttö 2/2</vt:lpstr>
      <vt:lpstr>Vartalostereotypiat</vt:lpstr>
      <vt:lpstr>Miesvartalo- “lihaksikkuuden" ihanne</vt:lpstr>
      <vt:lpstr>Naisvartalo - “hoikkuuden" ihanne</vt:lpstr>
      <vt:lpstr>Todellinen ja ihanteellinen vartalokuva</vt:lpstr>
      <vt:lpstr>Kohdennetut vartalot</vt:lpstr>
      <vt:lpstr>Malli tarkoituksellisesta steroidien käytöstä</vt:lpstr>
      <vt:lpstr>Kulttuuristandardit, vartalokäsitykset ja steroidit</vt:lpstr>
      <vt:lpstr>Positiivisen asenteen kehittyminen dopingia kohtaan murrosikäisillä</vt:lpstr>
      <vt:lpstr>Median vaikutus lihaksikkuuteen pyrkimiseen</vt:lpstr>
      <vt:lpstr>Positiivisen asenteen kehittyminen lisäravinteita kohtaan – psykologisten ohjureiden käyttö harjoittelussa</vt:lpstr>
      <vt:lpstr>Dopingin käytön sosiaaliset kognitiiviset korrelaatiot</vt:lpstr>
      <vt:lpstr>Yhteenveto</vt:lpstr>
      <vt:lpstr>Vastuuvapauslauseke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Match fixing</dc:title>
  <dc:creator>user</dc:creator>
  <cp:lastModifiedBy>Olga Bompota</cp:lastModifiedBy>
  <cp:revision>77</cp:revision>
  <dcterms:created xsi:type="dcterms:W3CDTF">2018-10-08T06:19:12Z</dcterms:created>
  <dcterms:modified xsi:type="dcterms:W3CDTF">2020-03-22T15:10:21Z</dcterms:modified>
</cp:coreProperties>
</file>