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1" r:id="rId15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75746" autoAdjust="0"/>
  </p:normalViewPr>
  <p:slideViewPr>
    <p:cSldViewPr showGuides="1">
      <p:cViewPr varScale="1">
        <p:scale>
          <a:sx n="63" d="100"/>
          <a:sy n="63" d="100"/>
        </p:scale>
        <p:origin x="14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xmlns="" id="{0654A8C4-5214-A74A-B92A-CA797452F0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xmlns="" id="{CE834FC3-FA71-FA49-B86D-388163D25E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B50590-0639-439A-8FE7-210A34D8869D}" type="datetimeFigureOut">
              <a:rPr lang="el-GR"/>
              <a:pPr>
                <a:defRPr/>
              </a:pPr>
              <a:t>22/3/20</a:t>
            </a:fld>
            <a:endParaRPr lang="el-GR"/>
          </a:p>
        </p:txBody>
      </p:sp>
      <p:sp>
        <p:nvSpPr>
          <p:cNvPr id="4" name="3 - Θέση εικόνας διαφάνειας">
            <a:extLst>
              <a:ext uri="{FF2B5EF4-FFF2-40B4-BE49-F238E27FC236}">
                <a16:creationId xmlns:a16="http://schemas.microsoft.com/office/drawing/2014/main" xmlns="" id="{E0C5D092-5A22-DE43-A26F-3D4069896F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>
            <a:extLst>
              <a:ext uri="{FF2B5EF4-FFF2-40B4-BE49-F238E27FC236}">
                <a16:creationId xmlns:a16="http://schemas.microsoft.com/office/drawing/2014/main" xmlns="" id="{6A02316B-957B-784C-AD1E-6D3493D21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:a16="http://schemas.microsoft.com/office/drawing/2014/main" xmlns="" id="{B2A8EFBB-E60C-2F4F-AA3D-08368C9FF2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:a16="http://schemas.microsoft.com/office/drawing/2014/main" xmlns="" id="{43A3476A-4293-E44D-939B-1CA7E9655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9B29E5-2420-476B-9DAF-09289A20EE2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4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Θέση εικόνας διαφάνειας">
            <a:extLst>
              <a:ext uri="{FF2B5EF4-FFF2-40B4-BE49-F238E27FC236}">
                <a16:creationId xmlns:a16="http://schemas.microsoft.com/office/drawing/2014/main" xmlns="" id="{306C9CE5-693B-4F04-B06E-FE8BE7D924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- Θέση σημειώσεων">
            <a:extLst>
              <a:ext uri="{FF2B5EF4-FFF2-40B4-BE49-F238E27FC236}">
                <a16:creationId xmlns:a16="http://schemas.microsoft.com/office/drawing/2014/main" xmlns="" id="{DC0DF964-05BA-4D47-9850-217CF965E0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dirty="0"/>
              <a:t>Tee lyhyt yhteenveto tämän jakson tärkeimmistä aiheista; määritelmät korruptiosta, korruption tyypeistä ja muodoista, korruption syistä, korruption seurauksista, kuinka torjua korruptiota ja yleiskuva kurssista.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Arvioitu aika: 3 min</a:t>
            </a:r>
          </a:p>
        </p:txBody>
      </p:sp>
      <p:sp>
        <p:nvSpPr>
          <p:cNvPr id="16388" name="3 - Θέση αριθμού διαφάνειας">
            <a:extLst>
              <a:ext uri="{FF2B5EF4-FFF2-40B4-BE49-F238E27FC236}">
                <a16:creationId xmlns:a16="http://schemas.microsoft.com/office/drawing/2014/main" xmlns="" id="{A0E07660-94DA-4A4C-AD77-68D8992F9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9CD2C9-DC79-4102-8E73-C4DF3F0FFD7D}" type="slidenum">
              <a:rPr lang="el-GR" altLang="el-GR" smtClean="0"/>
              <a:pPr/>
              <a:t>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4019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>
            <a:extLst>
              <a:ext uri="{FF2B5EF4-FFF2-40B4-BE49-F238E27FC236}">
                <a16:creationId xmlns:a16="http://schemas.microsoft.com/office/drawing/2014/main" xmlns="" id="{CEE1E8DB-6F99-4B23-BA21-B0A5C5F339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- Θέση σημειώσεων">
            <a:extLst>
              <a:ext uri="{FF2B5EF4-FFF2-40B4-BE49-F238E27FC236}">
                <a16:creationId xmlns:a16="http://schemas.microsoft.com/office/drawing/2014/main" xmlns="" id="{A5FC3A82-7820-4C56-B1D9-F053B48006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dirty="0"/>
              <a:t>Tee lyhyt yhteenveto tämän jakson tärkeimmistä aiheista; määritelmät, hyvän hallintotavan tavoitteet, organisaation rakenne ja hyvän hallintotavan periaatteet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Arvioitu aika: 3 min</a:t>
            </a:r>
          </a:p>
          <a:p>
            <a:pPr>
              <a:spcBef>
                <a:spcPct val="0"/>
              </a:spcBef>
            </a:pPr>
            <a:endParaRPr lang="el-GR" altLang="el-GR" dirty="0"/>
          </a:p>
        </p:txBody>
      </p:sp>
      <p:sp>
        <p:nvSpPr>
          <p:cNvPr id="34820" name="3 - Θέση αριθμού διαφάνειας">
            <a:extLst>
              <a:ext uri="{FF2B5EF4-FFF2-40B4-BE49-F238E27FC236}">
                <a16:creationId xmlns:a16="http://schemas.microsoft.com/office/drawing/2014/main" xmlns="" id="{38BB692E-7CE4-46CA-AEAD-B34270DF1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BE4492-D595-4B0F-B0D9-994AA6802CC8}" type="slidenum">
              <a:rPr lang="el-GR" altLang="el-GR" smtClean="0"/>
              <a:pPr/>
              <a:t>11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3004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>
            <a:extLst>
              <a:ext uri="{FF2B5EF4-FFF2-40B4-BE49-F238E27FC236}">
                <a16:creationId xmlns:a16="http://schemas.microsoft.com/office/drawing/2014/main" xmlns="" id="{00D20C3D-01DE-4813-9B3A-FAC72C7D3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- Θέση σημειώσεων">
            <a:extLst>
              <a:ext uri="{FF2B5EF4-FFF2-40B4-BE49-F238E27FC236}">
                <a16:creationId xmlns:a16="http://schemas.microsoft.com/office/drawing/2014/main" xmlns="" id="{7887FDBC-311E-4CC3-9431-87582CB367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i-FI" dirty="0"/>
              <a:t>Tee lyhyt yhteenveto tämän jakson tärkeimmistä aiheista; määritelmät, edut ja mahdollisuudet väärinkäyttäjille.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Arvioitu aika: 3 min</a:t>
            </a:r>
            <a:endParaRPr lang="el-GR" altLang="el-GR" dirty="0"/>
          </a:p>
        </p:txBody>
      </p:sp>
      <p:sp>
        <p:nvSpPr>
          <p:cNvPr id="36868" name="3 - Θέση αριθμού διαφάνειας">
            <a:extLst>
              <a:ext uri="{FF2B5EF4-FFF2-40B4-BE49-F238E27FC236}">
                <a16:creationId xmlns:a16="http://schemas.microsoft.com/office/drawing/2014/main" xmlns="" id="{EE91BF57-5FB8-426B-A4D1-51BAD5A52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83C9E3-03FA-454E-9D32-9700DE22EE26}" type="slidenum">
              <a:rPr lang="el-GR" altLang="el-GR" smtClean="0"/>
              <a:pPr/>
              <a:t>12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8812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Θέση εικόνας διαφάνειας">
            <a:extLst>
              <a:ext uri="{FF2B5EF4-FFF2-40B4-BE49-F238E27FC236}">
                <a16:creationId xmlns:a16="http://schemas.microsoft.com/office/drawing/2014/main" xmlns="" id="{15E25415-A609-4667-93D2-D8A5AC7C8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- Θέση σημειώσεων">
            <a:extLst>
              <a:ext uri="{FF2B5EF4-FFF2-40B4-BE49-F238E27FC236}">
                <a16:creationId xmlns:a16="http://schemas.microsoft.com/office/drawing/2014/main" xmlns="" id="{D8FBF8CE-3336-406C-B021-D84EB5040B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dirty="0"/>
              <a:t>Tee lyhyt yhteenveto tämän jakson tärkeimmistä aiheista; dopingvaikutusten määritelmät. Anna kotiin vietäväksi viesti siitä, että doping on uhka urheilulle, se on laitonta ja sillä voi olla vakavia seurauksia osallisille.</a:t>
            </a:r>
          </a:p>
        </p:txBody>
      </p:sp>
      <p:sp>
        <p:nvSpPr>
          <p:cNvPr id="18436" name="3 - Θέση αριθμού διαφάνειας">
            <a:extLst>
              <a:ext uri="{FF2B5EF4-FFF2-40B4-BE49-F238E27FC236}">
                <a16:creationId xmlns:a16="http://schemas.microsoft.com/office/drawing/2014/main" xmlns="" id="{D859BF98-5322-426F-AF71-DFF36D45C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02F7A-8FC1-4CC1-8791-13414228FC98}" type="slidenum">
              <a:rPr lang="el-GR" altLang="el-GR" smtClean="0"/>
              <a:pPr/>
              <a:t>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360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Θέση εικόνας διαφάνειας">
            <a:extLst>
              <a:ext uri="{FF2B5EF4-FFF2-40B4-BE49-F238E27FC236}">
                <a16:creationId xmlns:a16="http://schemas.microsoft.com/office/drawing/2014/main" xmlns="" id="{56CCC0E4-314C-44F4-9A76-9626467498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- Θέση σημειώσεων">
            <a:extLst>
              <a:ext uri="{FF2B5EF4-FFF2-40B4-BE49-F238E27FC236}">
                <a16:creationId xmlns:a16="http://schemas.microsoft.com/office/drawing/2014/main" xmlns="" id="{9BC77F29-EBC1-4638-8312-9F34194A1E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dirty="0"/>
              <a:t>Tee lyhyt yhteenveto tämän jakson tärkeimmistä aiheista; lisäravinteiden käyttö urheilussa, tahaton doping, lisäravinteiden ja lääkkeiden tarkistaminen, porttiteoria </a:t>
            </a:r>
            <a:r>
              <a:rPr lang="fi-FI" dirty="0" err="1"/>
              <a:t>vs</a:t>
            </a:r>
            <a:r>
              <a:rPr lang="fi-FI" dirty="0"/>
              <a:t> turvallinen vaihtoehtoinen hypoteesi</a:t>
            </a:r>
          </a:p>
        </p:txBody>
      </p:sp>
      <p:sp>
        <p:nvSpPr>
          <p:cNvPr id="20484" name="3 - Θέση αριθμού διαφάνειας">
            <a:extLst>
              <a:ext uri="{FF2B5EF4-FFF2-40B4-BE49-F238E27FC236}">
                <a16:creationId xmlns:a16="http://schemas.microsoft.com/office/drawing/2014/main" xmlns="" id="{1F2C69D5-FACD-49A8-A125-D1C9AAED8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783E00-E4CF-4F91-9E22-FEF5EF0A429E}" type="slidenum">
              <a:rPr lang="el-GR" altLang="el-GR" smtClean="0"/>
              <a:pPr/>
              <a:t>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8122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Θέση εικόνας διαφάνειας">
            <a:extLst>
              <a:ext uri="{FF2B5EF4-FFF2-40B4-BE49-F238E27FC236}">
                <a16:creationId xmlns:a16="http://schemas.microsoft.com/office/drawing/2014/main" xmlns="" id="{FB5E9445-C6D5-4291-AB13-1320935390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- Θέση σημειώσεων">
            <a:extLst>
              <a:ext uri="{FF2B5EF4-FFF2-40B4-BE49-F238E27FC236}">
                <a16:creationId xmlns:a16="http://schemas.microsoft.com/office/drawing/2014/main" xmlns="" id="{B1C62FA0-4FEB-427C-8D02-AF48B62E7A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22532" name="3 - Θέση αριθμού διαφάνειας">
            <a:extLst>
              <a:ext uri="{FF2B5EF4-FFF2-40B4-BE49-F238E27FC236}">
                <a16:creationId xmlns:a16="http://schemas.microsoft.com/office/drawing/2014/main" xmlns="" id="{DB38FF9F-100B-4AFF-8FA3-638AFFA38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E6F9CA-BF83-428F-8052-CBDEB0EAD704}" type="slidenum">
              <a:rPr lang="el-GR" altLang="el-GR" smtClean="0"/>
              <a:pPr/>
              <a:t>5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280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Θέση εικόνας διαφάνειας">
            <a:extLst>
              <a:ext uri="{FF2B5EF4-FFF2-40B4-BE49-F238E27FC236}">
                <a16:creationId xmlns:a16="http://schemas.microsoft.com/office/drawing/2014/main" xmlns="" id="{1B50B0F7-D4DB-4FB2-B359-A541559B35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- Θέση σημειώσεων">
            <a:extLst>
              <a:ext uri="{FF2B5EF4-FFF2-40B4-BE49-F238E27FC236}">
                <a16:creationId xmlns:a16="http://schemas.microsoft.com/office/drawing/2014/main" xmlns="" id="{3B353E11-AE3C-4AD3-9EA7-FB736DEA09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dirty="0"/>
              <a:t>Tee lyhyt yhteenveto tämän jakson tärkeimmistä aiheista; dopingin käytön taustalla olevat psykologiset lähestymistavat kuntoilussa, </a:t>
            </a:r>
            <a:r>
              <a:rPr lang="fi-FI" dirty="0" err="1"/>
              <a:t>lihasdysmorfian</a:t>
            </a:r>
            <a:r>
              <a:rPr lang="fi-FI" dirty="0"/>
              <a:t> ja kehon stereotypioiden merkitys kehon mielikuviin sekä median rooli kehon stereotypioiden kehittämisessä.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Arvioitu aika: 3 min</a:t>
            </a:r>
          </a:p>
          <a:p>
            <a:pPr>
              <a:spcBef>
                <a:spcPct val="0"/>
              </a:spcBef>
            </a:pPr>
            <a:endParaRPr lang="el-GR" altLang="el-GR" dirty="0"/>
          </a:p>
        </p:txBody>
      </p:sp>
      <p:sp>
        <p:nvSpPr>
          <p:cNvPr id="24580" name="3 - Θέση αριθμού διαφάνειας">
            <a:extLst>
              <a:ext uri="{FF2B5EF4-FFF2-40B4-BE49-F238E27FC236}">
                <a16:creationId xmlns:a16="http://schemas.microsoft.com/office/drawing/2014/main" xmlns="" id="{20597C0A-63A2-49AD-8AF2-C88EAEEC8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48696D-6615-41EC-9351-2A500770348B}" type="slidenum">
              <a:rPr lang="el-GR" altLang="el-GR" smtClean="0"/>
              <a:pPr/>
              <a:t>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0681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εικόνας διαφάνειας">
            <a:extLst>
              <a:ext uri="{FF2B5EF4-FFF2-40B4-BE49-F238E27FC236}">
                <a16:creationId xmlns:a16="http://schemas.microsoft.com/office/drawing/2014/main" xmlns="" id="{CE8BD995-FA1D-4E80-856B-C26001B329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- Θέση σημειώσεων">
            <a:extLst>
              <a:ext uri="{FF2B5EF4-FFF2-40B4-BE49-F238E27FC236}">
                <a16:creationId xmlns:a16="http://schemas.microsoft.com/office/drawing/2014/main" xmlns="" id="{84AC0FEF-A82A-4D3E-A561-9B025C1C35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dirty="0"/>
              <a:t>Tee lyhyt yhteenveto tämän jakson tärkeimmistä aiheista; puutteet ja tarpeet antidopingkoulutuksessa ja nykyiset koulutusperusteiset interventiot.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Arvioitu aika: 3 min</a:t>
            </a:r>
          </a:p>
        </p:txBody>
      </p:sp>
      <p:sp>
        <p:nvSpPr>
          <p:cNvPr id="26628" name="3 - Θέση αριθμού διαφάνειας">
            <a:extLst>
              <a:ext uri="{FF2B5EF4-FFF2-40B4-BE49-F238E27FC236}">
                <a16:creationId xmlns:a16="http://schemas.microsoft.com/office/drawing/2014/main" xmlns="" id="{A98E591C-94FF-4050-AC7C-C25AA1619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D04F91-B206-4E6A-AF2F-63579754AB99}" type="slidenum">
              <a:rPr lang="el-GR" altLang="el-GR" smtClean="0"/>
              <a:pPr/>
              <a:t>7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90651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Θέση εικόνας διαφάνειας">
            <a:extLst>
              <a:ext uri="{FF2B5EF4-FFF2-40B4-BE49-F238E27FC236}">
                <a16:creationId xmlns:a16="http://schemas.microsoft.com/office/drawing/2014/main" xmlns="" id="{9910B2C6-8A39-497F-889C-E47B446F6C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- Θέση σημειώσεων">
            <a:extLst>
              <a:ext uri="{FF2B5EF4-FFF2-40B4-BE49-F238E27FC236}">
                <a16:creationId xmlns:a16="http://schemas.microsoft.com/office/drawing/2014/main" xmlns="" id="{588A406D-FEC1-4F64-813E-1DB852645B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dirty="0"/>
              <a:t>Tee lyhyt yhteenveto tämän jakson tärkeimmistä aiheista; kilpailumanipulaation määritelmät, osalliset ja seuraukset. Esitä kotiin vietäväksi viesti siitä, että otteluiden järjestäminen on uhka urheilulle, se on laitonta ja voi olla vakavia seurauksia osallisille.</a:t>
            </a:r>
          </a:p>
        </p:txBody>
      </p:sp>
      <p:sp>
        <p:nvSpPr>
          <p:cNvPr id="28676" name="3 - Θέση αριθμού διαφάνειας">
            <a:extLst>
              <a:ext uri="{FF2B5EF4-FFF2-40B4-BE49-F238E27FC236}">
                <a16:creationId xmlns:a16="http://schemas.microsoft.com/office/drawing/2014/main" xmlns="" id="{8E19EB7F-C386-4F68-A6EB-822CC5D86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0CABC2-7CD9-4B8B-930C-C95B35AFC8BA}" type="slidenum">
              <a:rPr lang="el-GR" altLang="el-GR" smtClean="0"/>
              <a:pPr/>
              <a:t>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5118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Θέση εικόνας διαφάνειας">
            <a:extLst>
              <a:ext uri="{FF2B5EF4-FFF2-40B4-BE49-F238E27FC236}">
                <a16:creationId xmlns:a16="http://schemas.microsoft.com/office/drawing/2014/main" xmlns="" id="{3367645A-B243-417B-9654-86025CD2E8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- Θέση σημειώσεων">
            <a:extLst>
              <a:ext uri="{FF2B5EF4-FFF2-40B4-BE49-F238E27FC236}">
                <a16:creationId xmlns:a16="http://schemas.microsoft.com/office/drawing/2014/main" xmlns="" id="{21AC7692-E86D-4AAD-A128-4B28D04E03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dirty="0"/>
              <a:t>Tee lyhyt yhteenveto tämän jakson tärkeimmistä aiheista; lähestymistavat, ottelun sovittamisen henkilökohtaiset ja sosiaaliset tekijät. Esitä kotiin vietäväksi viesti siitä, että ...</a:t>
            </a:r>
          </a:p>
          <a:p>
            <a:pPr>
              <a:spcBef>
                <a:spcPct val="0"/>
              </a:spcBef>
            </a:pPr>
            <a:endParaRPr lang="el-GR" altLang="el-GR" dirty="0"/>
          </a:p>
        </p:txBody>
      </p:sp>
      <p:sp>
        <p:nvSpPr>
          <p:cNvPr id="30724" name="3 - Θέση αριθμού διαφάνειας">
            <a:extLst>
              <a:ext uri="{FF2B5EF4-FFF2-40B4-BE49-F238E27FC236}">
                <a16:creationId xmlns:a16="http://schemas.microsoft.com/office/drawing/2014/main" xmlns="" id="{0E8F43D2-915E-49DF-B79E-6EAAD8767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D5732C-AE66-43CA-989C-46BAECAB459E}" type="slidenum">
              <a:rPr lang="el-GR" altLang="el-GR" smtClean="0"/>
              <a:pPr/>
              <a:t>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67147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>
            <a:extLst>
              <a:ext uri="{FF2B5EF4-FFF2-40B4-BE49-F238E27FC236}">
                <a16:creationId xmlns:a16="http://schemas.microsoft.com/office/drawing/2014/main" xmlns="" id="{DB942169-9355-4876-8E9F-013136A98A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- Θέση σημειώσεων">
            <a:extLst>
              <a:ext uri="{FF2B5EF4-FFF2-40B4-BE49-F238E27FC236}">
                <a16:creationId xmlns:a16="http://schemas.microsoft.com/office/drawing/2014/main" xmlns="" id="{2EC38E57-41D1-4C82-9F11-4A53C5598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dirty="0"/>
              <a:t>Tee lyhyt yhteenveto tämän jakson tärkeimmistä aiheista; puutteet ja tarpeet kilpailumanipulaatiokoulutuksessa ja nykyisissä koulutusperusteisissa interventioissa.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Arvioitu aika: 3 min</a:t>
            </a:r>
          </a:p>
        </p:txBody>
      </p:sp>
      <p:sp>
        <p:nvSpPr>
          <p:cNvPr id="32772" name="3 - Θέση αριθμού διαφάνειας">
            <a:extLst>
              <a:ext uri="{FF2B5EF4-FFF2-40B4-BE49-F238E27FC236}">
                <a16:creationId xmlns:a16="http://schemas.microsoft.com/office/drawing/2014/main" xmlns="" id="{04FB1048-15A7-4BCF-B81C-D8D81AF1B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18D4DF-76C7-461F-A02B-982F382106AA}" type="slidenum">
              <a:rPr lang="el-GR" altLang="el-GR" smtClean="0"/>
              <a:pPr/>
              <a:t>10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1169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75FF6D37-ECB4-4B5A-9882-B488DA5C31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0950"/>
            <a:ext cx="16906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xmlns="" id="{DD3D1D43-85EC-4FC0-8A5B-C4D13049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808C-9815-4854-897C-CA02E2FDA60F}" type="datetimeFigureOut">
              <a:rPr lang="el-GR"/>
              <a:pPr>
                <a:defRPr/>
              </a:pPr>
              <a:t>22/3/20</a:t>
            </a:fld>
            <a:endParaRPr lang="el-GR" dirty="0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xmlns="" id="{3A7E6323-6A05-4B5D-90F9-2F4BA36D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xmlns="" id="{4F0A8508-4392-4C03-BC0B-C9250EE4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9D2E-FBE0-4B65-9228-3E351F1DEE6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1325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1E964E0D-E142-413B-85A8-29113400E6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0950"/>
            <a:ext cx="16906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xmlns="" id="{13112720-DAF4-419C-A006-952913AE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1D95-6106-44D7-B389-3A3064D2530B}" type="datetimeFigureOut">
              <a:rPr lang="el-GR"/>
              <a:pPr>
                <a:defRPr/>
              </a:pPr>
              <a:t>22/3/20</a:t>
            </a:fld>
            <a:endParaRPr lang="el-GR" dirty="0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xmlns="" id="{79FFDB59-37DE-4725-8371-347B171E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xmlns="" id="{41CFCC03-B113-40ED-99E0-BAE649E1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C916-C3F7-4786-86AA-7378D585407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1503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B2545AD6-0ADA-4CCA-A168-70968152B0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0950"/>
            <a:ext cx="16906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xmlns="" id="{EF496A3B-C2EF-4C43-AB6D-70408B5E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E7D9-E1AA-43D9-8964-682997A8E9FA}" type="datetimeFigureOut">
              <a:rPr lang="el-GR"/>
              <a:pPr>
                <a:defRPr/>
              </a:pPr>
              <a:t>22/3/20</a:t>
            </a:fld>
            <a:endParaRPr lang="el-GR" dirty="0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xmlns="" id="{C534EB61-E832-407D-9132-BC366835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xmlns="" id="{B868D251-A3D8-434F-B8BE-B6B0C1F5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51C4-D7E8-439B-B38E-F99F9F30F2C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5986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53B49A28-B597-41DA-9E48-ED4FDE9F12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0950"/>
            <a:ext cx="16906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xmlns="" id="{40ED6729-7BB4-4B17-A489-CFED3704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C3D93-7E47-4850-BEC6-E8480C362073}" type="datetimeFigureOut">
              <a:rPr lang="el-GR"/>
              <a:pPr>
                <a:defRPr/>
              </a:pPr>
              <a:t>22/3/20</a:t>
            </a:fld>
            <a:endParaRPr lang="el-GR" dirty="0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xmlns="" id="{F42E5BEC-3CB6-4FCC-A2D7-867950BF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xmlns="" id="{7BC1996A-A8F8-4E46-9149-373412E3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11689-794A-4161-8B1B-6C2C482D514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8357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CE513925-7E7F-408B-990D-EBB351EE8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0950"/>
            <a:ext cx="16906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xmlns="" id="{ADE3A2CF-D025-4495-9DCB-7890B3B0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ACC4-AB12-4300-A4A4-86B77AFF7547}" type="datetimeFigureOut">
              <a:rPr lang="el-GR"/>
              <a:pPr>
                <a:defRPr/>
              </a:pPr>
              <a:t>22/3/20</a:t>
            </a:fld>
            <a:endParaRPr lang="el-GR" dirty="0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xmlns="" id="{740DFAE0-D9CC-4FD7-A4E2-93241621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xmlns="" id="{C6AD764D-DEFF-490A-9988-537F0369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BE56-ACD2-48D9-8232-59FC7F7F20E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26796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C3E4266D-7F8C-416D-9A46-07B0FC5F45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0950"/>
            <a:ext cx="16906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3 - Θέση ημερομηνίας">
            <a:extLst>
              <a:ext uri="{FF2B5EF4-FFF2-40B4-BE49-F238E27FC236}">
                <a16:creationId xmlns:a16="http://schemas.microsoft.com/office/drawing/2014/main" xmlns="" id="{600C9826-929B-4320-A1BA-2979B1B9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ED28-AE60-4DE4-9B7C-E7E542A93093}" type="datetimeFigureOut">
              <a:rPr lang="el-GR"/>
              <a:pPr>
                <a:defRPr/>
              </a:pPr>
              <a:t>22/3/20</a:t>
            </a:fld>
            <a:endParaRPr lang="el-GR" dirty="0"/>
          </a:p>
        </p:txBody>
      </p:sp>
      <p:sp>
        <p:nvSpPr>
          <p:cNvPr id="7" name="4 - Θέση υποσέλιδου">
            <a:extLst>
              <a:ext uri="{FF2B5EF4-FFF2-40B4-BE49-F238E27FC236}">
                <a16:creationId xmlns:a16="http://schemas.microsoft.com/office/drawing/2014/main" xmlns="" id="{8F15F524-BAA0-4124-AA67-8F123145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>
            <a:extLst>
              <a:ext uri="{FF2B5EF4-FFF2-40B4-BE49-F238E27FC236}">
                <a16:creationId xmlns:a16="http://schemas.microsoft.com/office/drawing/2014/main" xmlns="" id="{D3217E51-DA78-40AC-B8A4-4F2B9212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DD4D1-61E7-4497-887C-93A69007B5A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9531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A1D00247-8DD8-4024-A0F6-92582825F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0950"/>
            <a:ext cx="16906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8" name="3 - Θέση ημερομηνίας">
            <a:extLst>
              <a:ext uri="{FF2B5EF4-FFF2-40B4-BE49-F238E27FC236}">
                <a16:creationId xmlns:a16="http://schemas.microsoft.com/office/drawing/2014/main" xmlns="" id="{F9C9BF88-6AE4-457C-8326-396752B5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F3E6-D330-40BE-BF02-AA41B8634F04}" type="datetimeFigureOut">
              <a:rPr lang="el-GR"/>
              <a:pPr>
                <a:defRPr/>
              </a:pPr>
              <a:t>22/3/20</a:t>
            </a:fld>
            <a:endParaRPr lang="el-GR" dirty="0"/>
          </a:p>
        </p:txBody>
      </p:sp>
      <p:sp>
        <p:nvSpPr>
          <p:cNvPr id="9" name="4 - Θέση υποσέλιδου">
            <a:extLst>
              <a:ext uri="{FF2B5EF4-FFF2-40B4-BE49-F238E27FC236}">
                <a16:creationId xmlns:a16="http://schemas.microsoft.com/office/drawing/2014/main" xmlns="" id="{C126AEB0-B37F-4D81-B053-8741FB3D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5 - Θέση αριθμού διαφάνειας">
            <a:extLst>
              <a:ext uri="{FF2B5EF4-FFF2-40B4-BE49-F238E27FC236}">
                <a16:creationId xmlns:a16="http://schemas.microsoft.com/office/drawing/2014/main" xmlns="" id="{FA2E1F61-537C-4D6A-880E-42B90BD4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234D-3573-4C6B-8249-6C6E78708EE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3041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2F033F76-E3DA-400F-B939-EB5A7BE8FE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0950"/>
            <a:ext cx="16906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xmlns="" id="{11A264EA-AF56-436C-A11A-5B61CEFF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2EDC-D73C-450F-8ECF-EEC3675BAA19}" type="datetimeFigureOut">
              <a:rPr lang="el-GR"/>
              <a:pPr>
                <a:defRPr/>
              </a:pPr>
              <a:t>22/3/20</a:t>
            </a:fld>
            <a:endParaRPr lang="el-GR" dirty="0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xmlns="" id="{7A6117E2-D30F-4AB8-B39F-0241C393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xmlns="" id="{2DD8C026-7895-484D-9848-22FF9B28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4E4A-DC77-48E4-BC6F-BE49D71003E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3837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xmlns="" id="{DC307A3D-9973-4E3C-AEC6-17B73954FC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0950"/>
            <a:ext cx="16906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xmlns="" id="{5D5B036F-2F71-45CC-B658-B4DFA807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E173-2D0C-4371-A3B7-8AEBF92913C2}" type="datetimeFigureOut">
              <a:rPr lang="el-GR"/>
              <a:pPr>
                <a:defRPr/>
              </a:pPr>
              <a:t>22/3/20</a:t>
            </a:fld>
            <a:endParaRPr lang="el-GR" dirty="0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xmlns="" id="{2100F7CF-E1B8-4AA8-85D4-59D8B178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xmlns="" id="{E340AF2E-4F2F-41DF-9F57-3D77BAB6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4F00-E46F-47E0-BF14-F3A87F0800F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3256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78F0B5CD-6EA7-4745-B53C-422E1C3BC2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0950"/>
            <a:ext cx="16906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>
            <a:extLst>
              <a:ext uri="{FF2B5EF4-FFF2-40B4-BE49-F238E27FC236}">
                <a16:creationId xmlns:a16="http://schemas.microsoft.com/office/drawing/2014/main" xmlns="" id="{04C7CADC-752F-4BFC-B629-938E5284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8FF4-4204-4D75-905F-42D4E1F6F856}" type="datetimeFigureOut">
              <a:rPr lang="el-GR"/>
              <a:pPr>
                <a:defRPr/>
              </a:pPr>
              <a:t>22/3/20</a:t>
            </a:fld>
            <a:endParaRPr lang="el-GR" dirty="0"/>
          </a:p>
        </p:txBody>
      </p:sp>
      <p:sp>
        <p:nvSpPr>
          <p:cNvPr id="7" name="4 - Θέση υποσέλιδου">
            <a:extLst>
              <a:ext uri="{FF2B5EF4-FFF2-40B4-BE49-F238E27FC236}">
                <a16:creationId xmlns:a16="http://schemas.microsoft.com/office/drawing/2014/main" xmlns="" id="{1EDFBF02-822F-4D58-A51C-A911652C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>
            <a:extLst>
              <a:ext uri="{FF2B5EF4-FFF2-40B4-BE49-F238E27FC236}">
                <a16:creationId xmlns:a16="http://schemas.microsoft.com/office/drawing/2014/main" xmlns="" id="{5DC59254-06C5-4EA8-951E-48B81289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14E4-C935-4A28-BB16-E7F27022E4D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1627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6EFE70AC-AE51-44F8-8B6F-542DE18DFC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30950"/>
            <a:ext cx="16906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>
            <a:extLst>
              <a:ext uri="{FF2B5EF4-FFF2-40B4-BE49-F238E27FC236}">
                <a16:creationId xmlns:a16="http://schemas.microsoft.com/office/drawing/2014/main" xmlns="" id="{F4CF72AF-8D19-4B27-8812-F85743D5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374B-1561-48BA-8B82-8902301D22C2}" type="datetimeFigureOut">
              <a:rPr lang="el-GR"/>
              <a:pPr>
                <a:defRPr/>
              </a:pPr>
              <a:t>22/3/20</a:t>
            </a:fld>
            <a:endParaRPr lang="el-GR" dirty="0"/>
          </a:p>
        </p:txBody>
      </p:sp>
      <p:sp>
        <p:nvSpPr>
          <p:cNvPr id="7" name="4 - Θέση υποσέλιδου">
            <a:extLst>
              <a:ext uri="{FF2B5EF4-FFF2-40B4-BE49-F238E27FC236}">
                <a16:creationId xmlns:a16="http://schemas.microsoft.com/office/drawing/2014/main" xmlns="" id="{5E20DD36-AA8D-4677-A372-D4E9122B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>
            <a:extLst>
              <a:ext uri="{FF2B5EF4-FFF2-40B4-BE49-F238E27FC236}">
                <a16:creationId xmlns:a16="http://schemas.microsoft.com/office/drawing/2014/main" xmlns="" id="{E674438D-5CA8-43A2-8620-7DC72D1D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1887-F3C6-4973-97AF-05B48950AD4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0805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xmlns="" id="{EEB6ECD9-9183-4453-947C-4DE764471A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xmlns="" id="{624C6B70-6FA0-4356-BE45-9B09D23C33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των στυλ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xmlns="" id="{FA990155-EC57-3043-8217-2FE3E1999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0183EA-7522-4104-8F45-0168C0DFB42B}" type="datetimeFigureOut">
              <a:rPr lang="el-GR"/>
              <a:pPr>
                <a:defRPr/>
              </a:pPr>
              <a:t>22/3/20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xmlns="" id="{3839939E-4E75-D24A-B17F-3E9A95D6B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xmlns="" id="{93CAA710-A6BA-CF44-8959-93FC1E97B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9CE07B-A12F-4854-B16D-B21D4B7A254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xmlns="" id="{7840023B-8E81-4F6B-9537-B02B36671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391275"/>
            <a:ext cx="1603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>
            <a:extLst>
              <a:ext uri="{FF2B5EF4-FFF2-40B4-BE49-F238E27FC236}">
                <a16:creationId xmlns:a16="http://schemas.microsoft.com/office/drawing/2014/main" xmlns="" id="{ED75D7FB-C2D4-4D9A-B801-61B7E68E23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/>
              <a:t>Yleiskatsaus</a:t>
            </a:r>
            <a:endParaRPr lang="el-GR" altLang="el-GR" dirty="0"/>
          </a:p>
        </p:txBody>
      </p:sp>
      <p:sp>
        <p:nvSpPr>
          <p:cNvPr id="3" name="2 - Υπότιτλος">
            <a:extLst>
              <a:ext uri="{FF2B5EF4-FFF2-40B4-BE49-F238E27FC236}">
                <a16:creationId xmlns:a16="http://schemas.microsoft.com/office/drawing/2014/main" xmlns="" id="{89CDE544-BECB-F941-B4AF-832271D72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Modulien</a:t>
            </a:r>
            <a:r>
              <a:rPr lang="en-US" dirty="0"/>
              <a:t> </a:t>
            </a:r>
            <a:r>
              <a:rPr lang="en-US" dirty="0" err="1"/>
              <a:t>yleiskuvaus</a:t>
            </a:r>
            <a:r>
              <a:rPr lang="en-US" dirty="0"/>
              <a:t> ja </a:t>
            </a:r>
            <a:r>
              <a:rPr lang="en-US" dirty="0" err="1"/>
              <a:t>arviointiohjeet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>
            <a:extLst>
              <a:ext uri="{FF2B5EF4-FFF2-40B4-BE49-F238E27FC236}">
                <a16:creationId xmlns:a16="http://schemas.microsoft.com/office/drawing/2014/main" xmlns="" id="{3FFE8158-04EC-4CFA-8699-C71CCD0D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/>
              <a:t>Kilpailumanipulaatio</a:t>
            </a:r>
            <a:r>
              <a:rPr lang="en-US" altLang="el-GR" dirty="0"/>
              <a:t>: </a:t>
            </a:r>
            <a:r>
              <a:rPr lang="en-US" altLang="el-GR" dirty="0" err="1"/>
              <a:t>Koulutusinterventiot</a:t>
            </a:r>
            <a:endParaRPr lang="el-GR" altLang="el-GR" dirty="0"/>
          </a:p>
        </p:txBody>
      </p:sp>
      <p:sp>
        <p:nvSpPr>
          <p:cNvPr id="31747" name="2 - Θέση περιεχομένου">
            <a:extLst>
              <a:ext uri="{FF2B5EF4-FFF2-40B4-BE49-F238E27FC236}">
                <a16:creationId xmlns:a16="http://schemas.microsoft.com/office/drawing/2014/main" xmlns="" id="{6454B3A8-0E53-4EC9-8FAA-856CF921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428750"/>
            <a:ext cx="7542212" cy="4525963"/>
          </a:xfrm>
        </p:spPr>
        <p:txBody>
          <a:bodyPr/>
          <a:lstStyle/>
          <a:p>
            <a:pPr eaLnBrk="1" hangingPunct="1"/>
            <a:r>
              <a:rPr lang="fi-FI" altLang="el-GR" sz="2400" dirty="0"/>
              <a:t>Kilpailumanipulaatiokoulutuksen tarpeet ja puutteet</a:t>
            </a:r>
          </a:p>
          <a:p>
            <a:pPr lvl="1" eaLnBrk="1" hangingPunct="1"/>
            <a:r>
              <a:rPr lang="fi-FI" altLang="el-GR" sz="2000" dirty="0"/>
              <a:t>Tutkimustietoon perustuvan koulutuksen tarve</a:t>
            </a:r>
          </a:p>
          <a:p>
            <a:pPr eaLnBrk="1" hangingPunct="1"/>
            <a:r>
              <a:rPr lang="fi-FI" altLang="el-GR" sz="2400" dirty="0" err="1"/>
              <a:t>Fix</a:t>
            </a:r>
            <a:r>
              <a:rPr lang="fi-FI" altLang="el-GR" sz="2400" dirty="0"/>
              <a:t> </a:t>
            </a:r>
            <a:r>
              <a:rPr lang="fi-FI" altLang="el-GR" sz="2400" dirty="0" err="1"/>
              <a:t>the</a:t>
            </a:r>
            <a:r>
              <a:rPr lang="fi-FI" altLang="el-GR" sz="2400" dirty="0"/>
              <a:t> </a:t>
            </a:r>
            <a:r>
              <a:rPr lang="fi-FI" altLang="el-GR" sz="2400" dirty="0" err="1"/>
              <a:t>Fixing</a:t>
            </a:r>
            <a:r>
              <a:rPr lang="fi-FI" altLang="el-GR" sz="2400" dirty="0"/>
              <a:t> -opetustyökalu</a:t>
            </a:r>
          </a:p>
          <a:p>
            <a:pPr lvl="1" eaLnBrk="1" hangingPunct="1"/>
            <a:r>
              <a:rPr lang="fi-FI" altLang="el-GR" sz="2000" dirty="0"/>
              <a:t>Kilpailumanipulaation määritelmä</a:t>
            </a:r>
          </a:p>
          <a:p>
            <a:pPr lvl="1" eaLnBrk="1" hangingPunct="1"/>
            <a:r>
              <a:rPr lang="fi-FI" altLang="el-GR" sz="2000" dirty="0"/>
              <a:t>Lainsäädäntö</a:t>
            </a:r>
          </a:p>
          <a:p>
            <a:pPr lvl="1" eaLnBrk="1" hangingPunct="1"/>
            <a:r>
              <a:rPr lang="fi-FI" altLang="el-GR" sz="2000" dirty="0"/>
              <a:t>Lähestymistapatyypit kilpailumanipulaatioon</a:t>
            </a:r>
          </a:p>
          <a:p>
            <a:pPr lvl="1" eaLnBrk="1" hangingPunct="1"/>
            <a:r>
              <a:rPr lang="fi-FI" altLang="el-GR" sz="2000" dirty="0"/>
              <a:t>Uhkapeli ja vedonlyönti</a:t>
            </a:r>
          </a:p>
          <a:p>
            <a:pPr lvl="1" eaLnBrk="1" hangingPunct="1"/>
            <a:r>
              <a:rPr lang="fi-FI" altLang="el-GR" sz="2000" dirty="0"/>
              <a:t>Median ja mainonnan rooli</a:t>
            </a:r>
          </a:p>
          <a:p>
            <a:pPr lvl="1" eaLnBrk="1" hangingPunct="1"/>
            <a:r>
              <a:rPr lang="fi-FI" altLang="el-GR" sz="2000" dirty="0"/>
              <a:t>Sosiaalinen paine</a:t>
            </a:r>
          </a:p>
          <a:p>
            <a:pPr lvl="1" eaLnBrk="1" hangingPunct="1"/>
            <a:r>
              <a:rPr lang="fi-FI" altLang="el-GR" sz="2000" dirty="0"/>
              <a:t>Moraali</a:t>
            </a:r>
          </a:p>
          <a:p>
            <a:pPr lvl="1" eaLnBrk="1" hangingPunct="1"/>
            <a:r>
              <a:rPr lang="fi-FI" altLang="el-GR" sz="2000" dirty="0"/>
              <a:t>Tunnista-vastusta-raportoi (</a:t>
            </a:r>
            <a:r>
              <a:rPr lang="fi-FI" altLang="el-GR" sz="2000" dirty="0" err="1"/>
              <a:t>Recognize</a:t>
            </a:r>
            <a:r>
              <a:rPr lang="fi-FI" altLang="el-GR" sz="2000" dirty="0"/>
              <a:t>-</a:t>
            </a:r>
            <a:r>
              <a:rPr lang="fi-FI" altLang="el-GR" sz="2000" dirty="0" err="1"/>
              <a:t>Resist</a:t>
            </a:r>
            <a:r>
              <a:rPr lang="fi-FI" altLang="el-GR" sz="2000" dirty="0"/>
              <a:t>-Report)</a:t>
            </a:r>
          </a:p>
          <a:p>
            <a:pPr lvl="1" eaLnBrk="1" hangingPunct="1"/>
            <a:endParaRPr lang="el-GR" alt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>
            <a:extLst>
              <a:ext uri="{FF2B5EF4-FFF2-40B4-BE49-F238E27FC236}">
                <a16:creationId xmlns:a16="http://schemas.microsoft.com/office/drawing/2014/main" xmlns="" id="{FE60D915-0151-47E9-B558-74F4D195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/>
              <a:t>Hyvä</a:t>
            </a:r>
            <a:r>
              <a:rPr lang="en-US" altLang="el-GR" dirty="0"/>
              <a:t> </a:t>
            </a:r>
            <a:r>
              <a:rPr lang="en-US" altLang="el-GR" dirty="0" err="1"/>
              <a:t>hallintotapa</a:t>
            </a:r>
            <a:endParaRPr lang="el-GR" altLang="el-GR" dirty="0"/>
          </a:p>
        </p:txBody>
      </p:sp>
      <p:sp>
        <p:nvSpPr>
          <p:cNvPr id="33795" name="2 - Θέση περιεχομένου">
            <a:extLst>
              <a:ext uri="{FF2B5EF4-FFF2-40B4-BE49-F238E27FC236}">
                <a16:creationId xmlns:a16="http://schemas.microsoft.com/office/drawing/2014/main" xmlns="" id="{01692E9B-D5FC-4FEC-B9EF-2A6E8412F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el-GR" dirty="0"/>
              <a:t>Hallinnon ja hyvän hallintotavan määritelmät</a:t>
            </a:r>
          </a:p>
          <a:p>
            <a:pPr eaLnBrk="1" hangingPunct="1"/>
            <a:r>
              <a:rPr lang="fi-FI" altLang="el-GR" dirty="0"/>
              <a:t>Hyvän hallintotavan tavoitteet</a:t>
            </a:r>
          </a:p>
          <a:p>
            <a:pPr eaLnBrk="1" hangingPunct="1"/>
            <a:r>
              <a:rPr lang="fi-FI" altLang="el-GR" dirty="0"/>
              <a:t>Organisaation rakenne</a:t>
            </a:r>
          </a:p>
          <a:p>
            <a:pPr eaLnBrk="1" hangingPunct="1"/>
            <a:r>
              <a:rPr lang="fi-FI" altLang="el-GR" dirty="0"/>
              <a:t>Hyvän hallintotavan periaatteet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>
            <a:extLst>
              <a:ext uri="{FF2B5EF4-FFF2-40B4-BE49-F238E27FC236}">
                <a16:creationId xmlns:a16="http://schemas.microsoft.com/office/drawing/2014/main" xmlns="" id="{657C7627-06C2-44E0-BD6B-5049FEAB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/>
              <a:t>Urheilukorruption</a:t>
            </a:r>
            <a:r>
              <a:rPr lang="en-US" altLang="el-GR" dirty="0"/>
              <a:t> </a:t>
            </a:r>
            <a:r>
              <a:rPr lang="en-US" altLang="el-GR" dirty="0" err="1"/>
              <a:t>vastainen</a:t>
            </a:r>
            <a:r>
              <a:rPr lang="en-US" altLang="el-GR" dirty="0"/>
              <a:t> </a:t>
            </a:r>
            <a:r>
              <a:rPr lang="en-US" altLang="el-GR" dirty="0" err="1"/>
              <a:t>väliintulo</a:t>
            </a:r>
            <a:endParaRPr lang="el-GR" altLang="el-GR" dirty="0"/>
          </a:p>
        </p:txBody>
      </p:sp>
      <p:sp>
        <p:nvSpPr>
          <p:cNvPr id="35843" name="2 - Θέση περιεχομένου">
            <a:extLst>
              <a:ext uri="{FF2B5EF4-FFF2-40B4-BE49-F238E27FC236}">
                <a16:creationId xmlns:a16="http://schemas.microsoft.com/office/drawing/2014/main" xmlns="" id="{DBEF42D4-3741-4506-AD2A-B37FFB015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dirty="0" err="1"/>
              <a:t>Väliintulon</a:t>
            </a:r>
            <a:r>
              <a:rPr lang="en-US" altLang="el-GR" dirty="0"/>
              <a:t> </a:t>
            </a:r>
            <a:r>
              <a:rPr lang="en-US" altLang="el-GR" dirty="0" err="1"/>
              <a:t>määritelmä</a:t>
            </a:r>
            <a:endParaRPr lang="en-US" altLang="el-GR" dirty="0"/>
          </a:p>
          <a:p>
            <a:pPr eaLnBrk="1" hangingPunct="1"/>
            <a:endParaRPr lang="en-US" altLang="el-GR" dirty="0"/>
          </a:p>
          <a:p>
            <a:pPr eaLnBrk="1" hangingPunct="1"/>
            <a:r>
              <a:rPr lang="en-US" altLang="el-GR" dirty="0" err="1"/>
              <a:t>Väliintulon</a:t>
            </a:r>
            <a:r>
              <a:rPr lang="en-US" altLang="el-GR" dirty="0"/>
              <a:t> </a:t>
            </a:r>
            <a:r>
              <a:rPr lang="en-US" altLang="el-GR" dirty="0" err="1"/>
              <a:t>edut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organisaatiolle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ihmisille</a:t>
            </a:r>
            <a:endParaRPr lang="en-US" altLang="el-GR" dirty="0"/>
          </a:p>
          <a:p>
            <a:pPr eaLnBrk="1" hangingPunct="1"/>
            <a:r>
              <a:rPr lang="en-US" altLang="el-GR" dirty="0" err="1"/>
              <a:t>Miten</a:t>
            </a:r>
            <a:r>
              <a:rPr lang="en-US" altLang="el-GR" dirty="0"/>
              <a:t> ma </a:t>
            </a:r>
            <a:r>
              <a:rPr lang="en-US" altLang="el-GR" dirty="0" err="1"/>
              <a:t>minne</a:t>
            </a:r>
            <a:r>
              <a:rPr lang="en-US" altLang="el-GR" dirty="0"/>
              <a:t> </a:t>
            </a:r>
            <a:r>
              <a:rPr lang="en-US" altLang="el-GR" dirty="0" err="1"/>
              <a:t>ilmoittaa</a:t>
            </a:r>
            <a:endParaRPr lang="en-US" altLang="el-GR" dirty="0"/>
          </a:p>
          <a:p>
            <a:pPr eaLnBrk="1" hangingPunct="1"/>
            <a:endParaRPr lang="en-US" altLang="el-GR" dirty="0"/>
          </a:p>
          <a:p>
            <a:pPr eaLnBrk="1" hangingPunct="1"/>
            <a:r>
              <a:rPr lang="en-US" altLang="el-GR" dirty="0" err="1"/>
              <a:t>Kuinka</a:t>
            </a:r>
            <a:r>
              <a:rPr lang="en-US" altLang="el-GR" dirty="0"/>
              <a:t> </a:t>
            </a:r>
            <a:r>
              <a:rPr lang="en-US" altLang="el-GR" dirty="0" err="1"/>
              <a:t>kehittää</a:t>
            </a:r>
            <a:r>
              <a:rPr lang="en-US" altLang="el-GR" dirty="0"/>
              <a:t> </a:t>
            </a:r>
            <a:r>
              <a:rPr lang="en-US" altLang="el-GR" dirty="0" err="1"/>
              <a:t>väliintulojärjestelmä</a:t>
            </a:r>
            <a:endParaRPr lang="el-GR" alt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>
            <a:extLst>
              <a:ext uri="{FF2B5EF4-FFF2-40B4-BE49-F238E27FC236}">
                <a16:creationId xmlns:a16="http://schemas.microsoft.com/office/drawing/2014/main" xmlns="" id="{C7D64FB8-CA25-49B1-8B77-EA29F99B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/>
              <a:t>Arviointi</a:t>
            </a:r>
            <a:endParaRPr lang="el-GR" altLang="el-GR" dirty="0"/>
          </a:p>
        </p:txBody>
      </p:sp>
      <p:sp>
        <p:nvSpPr>
          <p:cNvPr id="37891" name="2 - Θέση περιεχομένου">
            <a:extLst>
              <a:ext uri="{FF2B5EF4-FFF2-40B4-BE49-F238E27FC236}">
                <a16:creationId xmlns:a16="http://schemas.microsoft.com/office/drawing/2014/main" xmlns="" id="{6CCE0C0D-EC56-45FB-908A-428E23F88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xmlns="" id="{43EF3A81-C553-4334-95D1-4F862C9D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err="1"/>
              <a:t>Vastuuvapauslauseke</a:t>
            </a:r>
            <a:endParaRPr lang="en-GB" altLang="en-US" b="1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xmlns="" id="{987EA1C7-9C57-4FF2-AF8E-E146B74ED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en-US" dirty="0"/>
              <a:t>Hanke on rahoitettu Euroopan komission tuella. Tämä julkaisu [tiedonanto] heijastaa vain kirjoittajan näkemyksiä, ja komissiota ei voida pitää vastuussa siinä olevien tietojen mahdollisesta käytöstä.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>
            <a:extLst>
              <a:ext uri="{FF2B5EF4-FFF2-40B4-BE49-F238E27FC236}">
                <a16:creationId xmlns:a16="http://schemas.microsoft.com/office/drawing/2014/main" xmlns="" id="{246C94AD-E0F5-4C4F-8B57-D01F5F48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/>
              <a:t>Korruptio</a:t>
            </a:r>
            <a:r>
              <a:rPr lang="en-US" altLang="el-GR" dirty="0"/>
              <a:t> </a:t>
            </a:r>
            <a:r>
              <a:rPr lang="en-US" altLang="el-GR" dirty="0" err="1"/>
              <a:t>urheilussa</a:t>
            </a:r>
            <a:r>
              <a:rPr lang="en-US" altLang="el-GR" dirty="0"/>
              <a:t> - </a:t>
            </a:r>
            <a:r>
              <a:rPr lang="en-US" altLang="el-GR" dirty="0" err="1"/>
              <a:t>esittely</a:t>
            </a:r>
            <a:endParaRPr lang="el-GR" altLang="el-GR" dirty="0"/>
          </a:p>
        </p:txBody>
      </p:sp>
      <p:sp>
        <p:nvSpPr>
          <p:cNvPr id="15363" name="2 - Θέση περιεχομένου">
            <a:extLst>
              <a:ext uri="{FF2B5EF4-FFF2-40B4-BE49-F238E27FC236}">
                <a16:creationId xmlns:a16="http://schemas.microsoft.com/office/drawing/2014/main" xmlns="" id="{25DC3E77-2ACB-4987-AFB0-1A7867BAB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/>
            <a:r>
              <a:rPr lang="en-US" altLang="el-GR" dirty="0" err="1"/>
              <a:t>Korruption</a:t>
            </a:r>
            <a:r>
              <a:rPr lang="en-US" altLang="el-GR" dirty="0"/>
              <a:t> </a:t>
            </a:r>
            <a:r>
              <a:rPr lang="en-US" altLang="el-GR" dirty="0" err="1"/>
              <a:t>määritelmä</a:t>
            </a:r>
            <a:endParaRPr lang="en-US" altLang="el-GR" dirty="0"/>
          </a:p>
          <a:p>
            <a:pPr eaLnBrk="1" hangingPunct="1"/>
            <a:r>
              <a:rPr lang="en-US" altLang="el-GR" dirty="0" err="1"/>
              <a:t>Korruption</a:t>
            </a:r>
            <a:r>
              <a:rPr lang="en-US" altLang="el-GR" dirty="0"/>
              <a:t> </a:t>
            </a:r>
            <a:r>
              <a:rPr lang="en-US" altLang="el-GR" dirty="0" err="1"/>
              <a:t>tyypit</a:t>
            </a:r>
            <a:r>
              <a:rPr lang="en-US" altLang="el-GR" dirty="0"/>
              <a:t> ja </a:t>
            </a:r>
            <a:r>
              <a:rPr lang="en-US" altLang="el-GR" dirty="0" err="1"/>
              <a:t>muodot</a:t>
            </a:r>
            <a:endParaRPr lang="en-US" altLang="el-GR" dirty="0"/>
          </a:p>
          <a:p>
            <a:pPr eaLnBrk="1" hangingPunct="1"/>
            <a:r>
              <a:rPr lang="en-US" altLang="el-GR" dirty="0" err="1"/>
              <a:t>Korruption</a:t>
            </a:r>
            <a:r>
              <a:rPr lang="en-US" altLang="el-GR" dirty="0"/>
              <a:t> </a:t>
            </a:r>
            <a:r>
              <a:rPr lang="en-US" altLang="el-GR" dirty="0" err="1"/>
              <a:t>syyt</a:t>
            </a:r>
            <a:endParaRPr lang="en-US" altLang="el-GR" dirty="0"/>
          </a:p>
          <a:p>
            <a:pPr eaLnBrk="1" hangingPunct="1"/>
            <a:r>
              <a:rPr lang="en-US" altLang="el-GR" dirty="0" err="1"/>
              <a:t>Korruption</a:t>
            </a:r>
            <a:r>
              <a:rPr lang="en-US" altLang="el-GR" dirty="0"/>
              <a:t> </a:t>
            </a:r>
            <a:r>
              <a:rPr lang="en-US" altLang="el-GR" dirty="0" err="1"/>
              <a:t>seuraukset</a:t>
            </a:r>
            <a:endParaRPr lang="en-US" altLang="el-GR" dirty="0"/>
          </a:p>
          <a:p>
            <a:pPr eaLnBrk="1" hangingPunct="1"/>
            <a:r>
              <a:rPr lang="en-US" altLang="el-GR" dirty="0" err="1"/>
              <a:t>Kuinka</a:t>
            </a:r>
            <a:r>
              <a:rPr lang="en-US" altLang="el-GR" dirty="0"/>
              <a:t> </a:t>
            </a:r>
            <a:r>
              <a:rPr lang="en-US" altLang="el-GR" dirty="0" err="1"/>
              <a:t>torjua</a:t>
            </a:r>
            <a:r>
              <a:rPr lang="en-US" altLang="el-GR" dirty="0"/>
              <a:t> </a:t>
            </a:r>
            <a:r>
              <a:rPr lang="en-US" altLang="el-GR" dirty="0" err="1"/>
              <a:t>korruptio</a:t>
            </a:r>
            <a:r>
              <a:rPr lang="en-US" altLang="el-GR" dirty="0"/>
              <a:t>?</a:t>
            </a:r>
          </a:p>
          <a:p>
            <a:pPr eaLnBrk="1" hangingPunct="1"/>
            <a:r>
              <a:rPr lang="en-US" altLang="el-GR" dirty="0" err="1"/>
              <a:t>Yleiskatsaus</a:t>
            </a:r>
            <a:r>
              <a:rPr lang="en-US" altLang="el-GR" dirty="0"/>
              <a:t> </a:t>
            </a:r>
            <a:r>
              <a:rPr lang="en-US" altLang="el-GR" dirty="0" err="1"/>
              <a:t>kurssiin</a:t>
            </a:r>
            <a:endParaRPr lang="en-US" alt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>
            <a:extLst>
              <a:ext uri="{FF2B5EF4-FFF2-40B4-BE49-F238E27FC236}">
                <a16:creationId xmlns:a16="http://schemas.microsoft.com/office/drawing/2014/main" xmlns="" id="{F167B309-9DFC-49F5-BB3C-2F56D6E0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Doping: </a:t>
            </a:r>
            <a:r>
              <a:rPr lang="en-US" altLang="el-GR" dirty="0" err="1"/>
              <a:t>määritelmät</a:t>
            </a:r>
            <a:r>
              <a:rPr lang="en-US" altLang="el-GR" dirty="0"/>
              <a:t> ja </a:t>
            </a:r>
            <a:r>
              <a:rPr lang="en-US" altLang="el-GR" dirty="0" err="1"/>
              <a:t>seuraukset</a:t>
            </a:r>
            <a:endParaRPr lang="el-GR" altLang="el-GR" dirty="0"/>
          </a:p>
        </p:txBody>
      </p:sp>
      <p:sp>
        <p:nvSpPr>
          <p:cNvPr id="17411" name="2 - Θέση περιεχομένου">
            <a:extLst>
              <a:ext uri="{FF2B5EF4-FFF2-40B4-BE49-F238E27FC236}">
                <a16:creationId xmlns:a16="http://schemas.microsoft.com/office/drawing/2014/main" xmlns="" id="{C11C907B-67AD-4507-A69C-F024ED86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600200"/>
            <a:ext cx="7643812" cy="4708525"/>
          </a:xfrm>
        </p:spPr>
        <p:txBody>
          <a:bodyPr/>
          <a:lstStyle/>
          <a:p>
            <a:pPr eaLnBrk="1" hangingPunct="1"/>
            <a:r>
              <a:rPr lang="en-US" altLang="el-GR" sz="2800" dirty="0" err="1"/>
              <a:t>Dopingin</a:t>
            </a:r>
            <a:r>
              <a:rPr lang="en-US" altLang="el-GR" sz="2800" dirty="0"/>
              <a:t> ja </a:t>
            </a:r>
            <a:r>
              <a:rPr lang="en-US" altLang="el-GR" sz="2800" dirty="0" err="1"/>
              <a:t>siihen</a:t>
            </a:r>
            <a:r>
              <a:rPr lang="en-US" altLang="el-GR" sz="2800" dirty="0"/>
              <a:t> </a:t>
            </a:r>
            <a:r>
              <a:rPr lang="en-US" altLang="el-GR" sz="2800" dirty="0" err="1"/>
              <a:t>liittyvän</a:t>
            </a:r>
            <a:r>
              <a:rPr lang="en-US" altLang="el-GR" sz="2800" dirty="0"/>
              <a:t> </a:t>
            </a:r>
            <a:r>
              <a:rPr lang="en-US" altLang="el-GR" sz="2800" dirty="0" err="1"/>
              <a:t>käyttäytymisen</a:t>
            </a:r>
            <a:r>
              <a:rPr lang="en-US" altLang="el-GR" sz="2800" dirty="0"/>
              <a:t> </a:t>
            </a:r>
            <a:r>
              <a:rPr lang="en-US" altLang="el-GR" sz="2800" dirty="0" err="1"/>
              <a:t>määritelmä</a:t>
            </a:r>
            <a:endParaRPr lang="en-US" altLang="el-GR" sz="2800" dirty="0"/>
          </a:p>
          <a:p>
            <a:pPr lvl="1" eaLnBrk="1" hangingPunct="1"/>
            <a:r>
              <a:rPr lang="en-US" altLang="el-GR" sz="2400" dirty="0" err="1"/>
              <a:t>Dopingin</a:t>
            </a:r>
            <a:r>
              <a:rPr lang="en-US" altLang="el-GR" sz="2400" dirty="0"/>
              <a:t> </a:t>
            </a:r>
            <a:r>
              <a:rPr lang="en-US" altLang="el-GR" sz="2400" dirty="0" err="1"/>
              <a:t>tyypit</a:t>
            </a:r>
            <a:endParaRPr lang="en-US" altLang="el-GR" sz="2400" dirty="0"/>
          </a:p>
          <a:p>
            <a:pPr lvl="1" eaLnBrk="1" hangingPunct="1"/>
            <a:r>
              <a:rPr lang="en-US" altLang="el-GR" sz="2400" dirty="0" err="1"/>
              <a:t>Kiellettyjen</a:t>
            </a:r>
            <a:r>
              <a:rPr lang="en-US" altLang="el-GR" sz="2400" dirty="0"/>
              <a:t> </a:t>
            </a:r>
            <a:r>
              <a:rPr lang="en-US" altLang="el-GR" sz="2400" dirty="0" err="1"/>
              <a:t>aineiden</a:t>
            </a:r>
            <a:r>
              <a:rPr lang="en-US" altLang="el-GR" sz="2400" dirty="0"/>
              <a:t> </a:t>
            </a:r>
            <a:r>
              <a:rPr lang="en-US" altLang="el-GR" sz="2400" dirty="0" err="1"/>
              <a:t>luettelo</a:t>
            </a:r>
            <a:endParaRPr lang="en-US" altLang="el-GR" sz="2400" dirty="0"/>
          </a:p>
          <a:p>
            <a:pPr lvl="1" eaLnBrk="1" hangingPunct="1"/>
            <a:r>
              <a:rPr lang="en-US" altLang="el-GR" sz="2400" dirty="0" err="1"/>
              <a:t>Ehdoton</a:t>
            </a:r>
            <a:r>
              <a:rPr lang="en-US" altLang="el-GR" sz="2400" dirty="0"/>
              <a:t> </a:t>
            </a:r>
            <a:r>
              <a:rPr lang="en-US" altLang="el-GR" sz="2400" dirty="0" err="1"/>
              <a:t>vastuu</a:t>
            </a:r>
            <a:r>
              <a:rPr lang="en-US" altLang="el-GR" sz="2400" dirty="0"/>
              <a:t> ja </a:t>
            </a:r>
            <a:r>
              <a:rPr lang="en-US" altLang="el-GR" sz="2400" dirty="0" err="1"/>
              <a:t>terapeuttinen</a:t>
            </a:r>
            <a:r>
              <a:rPr lang="en-US" altLang="el-GR" sz="2400" dirty="0"/>
              <a:t> </a:t>
            </a:r>
            <a:r>
              <a:rPr lang="en-US" altLang="el-GR" sz="2400" dirty="0" err="1"/>
              <a:t>käyttö</a:t>
            </a:r>
            <a:endParaRPr lang="en-US" altLang="el-GR" sz="2400" dirty="0"/>
          </a:p>
          <a:p>
            <a:pPr eaLnBrk="1" hangingPunct="1"/>
            <a:r>
              <a:rPr lang="en-US" altLang="el-GR" sz="2800" dirty="0" err="1"/>
              <a:t>Dopingin</a:t>
            </a:r>
            <a:r>
              <a:rPr lang="en-US" altLang="el-GR" sz="2800" dirty="0"/>
              <a:t> </a:t>
            </a:r>
            <a:r>
              <a:rPr lang="en-US" altLang="el-GR" sz="2800" dirty="0" err="1"/>
              <a:t>käytön</a:t>
            </a:r>
            <a:r>
              <a:rPr lang="en-US" altLang="el-GR" sz="2800" dirty="0"/>
              <a:t> </a:t>
            </a:r>
            <a:r>
              <a:rPr lang="en-US" altLang="el-GR" sz="2800" dirty="0" err="1"/>
              <a:t>seuraukset</a:t>
            </a:r>
            <a:endParaRPr lang="en-US" altLang="el-GR" sz="2800" dirty="0"/>
          </a:p>
          <a:p>
            <a:pPr lvl="1" eaLnBrk="1" hangingPunct="1"/>
            <a:r>
              <a:rPr lang="en-US" altLang="el-GR" sz="2400" dirty="0" err="1"/>
              <a:t>Fyysiset</a:t>
            </a:r>
            <a:endParaRPr lang="en-US" altLang="el-GR" sz="2400" dirty="0"/>
          </a:p>
          <a:p>
            <a:pPr lvl="1" eaLnBrk="1" hangingPunct="1"/>
            <a:r>
              <a:rPr lang="en-US" altLang="el-GR" sz="2400" dirty="0" err="1"/>
              <a:t>Mentaaliset</a:t>
            </a:r>
            <a:r>
              <a:rPr lang="en-US" altLang="el-GR" sz="2400" dirty="0"/>
              <a:t>/</a:t>
            </a:r>
            <a:r>
              <a:rPr lang="en-US" altLang="el-GR" sz="2400" dirty="0" err="1"/>
              <a:t>psykologiset</a:t>
            </a:r>
            <a:endParaRPr lang="en-US" altLang="el-GR" sz="2400" dirty="0"/>
          </a:p>
          <a:p>
            <a:pPr lvl="1" eaLnBrk="1" hangingPunct="1"/>
            <a:r>
              <a:rPr lang="en-US" altLang="el-GR" sz="2400" dirty="0" err="1"/>
              <a:t>Sosiaaliset</a:t>
            </a:r>
            <a:endParaRPr lang="en-US" altLang="el-GR" sz="2400" dirty="0"/>
          </a:p>
          <a:p>
            <a:pPr lvl="1" eaLnBrk="1" hangingPunct="1"/>
            <a:r>
              <a:rPr lang="en-US" altLang="el-GR" sz="2400" dirty="0" err="1"/>
              <a:t>Uraan</a:t>
            </a:r>
            <a:r>
              <a:rPr lang="en-US" altLang="el-GR" sz="2400" dirty="0"/>
              <a:t> </a:t>
            </a:r>
            <a:r>
              <a:rPr lang="en-US" altLang="el-GR" sz="2400" dirty="0" err="1"/>
              <a:t>liittyvät</a:t>
            </a:r>
            <a:endParaRPr lang="en-US" altLang="el-G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>
            <a:extLst>
              <a:ext uri="{FF2B5EF4-FFF2-40B4-BE49-F238E27FC236}">
                <a16:creationId xmlns:a16="http://schemas.microsoft.com/office/drawing/2014/main" xmlns="" id="{AE86936C-F35E-4FE5-8F34-A59015C9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 eaLnBrk="1" hangingPunct="1"/>
            <a:r>
              <a:rPr lang="en-US" altLang="el-GR" dirty="0"/>
              <a:t>Doping: </a:t>
            </a:r>
            <a:r>
              <a:rPr lang="en-US" altLang="el-GR" dirty="0" err="1"/>
              <a:t>Lisäravinteiden</a:t>
            </a:r>
            <a:r>
              <a:rPr lang="en-US" altLang="el-GR" dirty="0"/>
              <a:t> </a:t>
            </a:r>
            <a:r>
              <a:rPr lang="en-US" altLang="el-GR" dirty="0" err="1"/>
              <a:t>käyttö</a:t>
            </a:r>
            <a:endParaRPr lang="el-GR" altLang="el-GR" dirty="0"/>
          </a:p>
        </p:txBody>
      </p:sp>
      <p:sp>
        <p:nvSpPr>
          <p:cNvPr id="19459" name="2 - Θέση περιεχομένου">
            <a:extLst>
              <a:ext uri="{FF2B5EF4-FFF2-40B4-BE49-F238E27FC236}">
                <a16:creationId xmlns:a16="http://schemas.microsoft.com/office/drawing/2014/main" xmlns="" id="{707597A6-F4C9-4602-9861-84D424302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/>
            <a:r>
              <a:rPr lang="fi-FI" altLang="el-GR" dirty="0"/>
              <a:t>Ravintolisien käyttö urheilussa</a:t>
            </a:r>
          </a:p>
          <a:p>
            <a:pPr eaLnBrk="1" hangingPunct="1"/>
            <a:r>
              <a:rPr lang="fi-FI" altLang="el-GR" dirty="0"/>
              <a:t>Tahaton doping</a:t>
            </a:r>
          </a:p>
          <a:p>
            <a:pPr eaLnBrk="1" hangingPunct="1"/>
            <a:r>
              <a:rPr lang="fi-FI" altLang="el-GR" dirty="0"/>
              <a:t>Lisäravinteiden ja lääkkeiden tarkistaminen</a:t>
            </a:r>
          </a:p>
          <a:p>
            <a:pPr eaLnBrk="1" hangingPunct="1"/>
            <a:r>
              <a:rPr lang="fi-FI" altLang="el-GR" dirty="0"/>
              <a:t>Porttiteoria </a:t>
            </a:r>
            <a:r>
              <a:rPr lang="fi-FI" altLang="el-GR" dirty="0" err="1"/>
              <a:t>vs</a:t>
            </a:r>
            <a:r>
              <a:rPr lang="fi-FI" altLang="el-GR" dirty="0"/>
              <a:t> turvallinen vaihtoehtohypoteesi</a:t>
            </a:r>
          </a:p>
          <a:p>
            <a:pPr lvl="1" eaLnBrk="1" hangingPunct="1"/>
            <a:endParaRPr lang="en-US" alt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>
            <a:extLst>
              <a:ext uri="{FF2B5EF4-FFF2-40B4-BE49-F238E27FC236}">
                <a16:creationId xmlns:a16="http://schemas.microsoft.com/office/drawing/2014/main" xmlns="" id="{187CEC8C-956D-47FA-B0D0-8E700E6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Doping: </a:t>
            </a:r>
            <a:r>
              <a:rPr lang="en-US" altLang="el-GR" dirty="0" err="1"/>
              <a:t>Kilpaurheilun</a:t>
            </a:r>
            <a:r>
              <a:rPr lang="en-US" altLang="el-GR" dirty="0"/>
              <a:t> </a:t>
            </a:r>
            <a:r>
              <a:rPr lang="en-US" altLang="el-GR" dirty="0" err="1"/>
              <a:t>psykologinen</a:t>
            </a:r>
            <a:r>
              <a:rPr lang="en-US" altLang="el-GR" dirty="0"/>
              <a:t> </a:t>
            </a:r>
            <a:r>
              <a:rPr lang="en-US" altLang="el-GR" dirty="0" err="1"/>
              <a:t>perusta</a:t>
            </a:r>
            <a:endParaRPr lang="el-GR" altLang="el-GR" dirty="0"/>
          </a:p>
        </p:txBody>
      </p:sp>
      <p:sp>
        <p:nvSpPr>
          <p:cNvPr id="21507" name="2 - Θέση περιεχομένου">
            <a:extLst>
              <a:ext uri="{FF2B5EF4-FFF2-40B4-BE49-F238E27FC236}">
                <a16:creationId xmlns:a16="http://schemas.microsoft.com/office/drawing/2014/main" xmlns="" id="{2F1384DF-815F-402B-BE45-CF5FF7CF7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248150"/>
          </a:xfrm>
        </p:spPr>
        <p:txBody>
          <a:bodyPr/>
          <a:lstStyle/>
          <a:p>
            <a:pPr eaLnBrk="1" hangingPunct="1"/>
            <a:r>
              <a:rPr lang="fi-FI" altLang="el-GR" dirty="0"/>
              <a:t>Sosiaalinen kognitiivinen lähestymistapa</a:t>
            </a:r>
          </a:p>
          <a:p>
            <a:pPr eaLnBrk="1" hangingPunct="1"/>
            <a:endParaRPr lang="fi-FI" altLang="el-GR" dirty="0"/>
          </a:p>
          <a:p>
            <a:pPr eaLnBrk="1" hangingPunct="1"/>
            <a:r>
              <a:rPr lang="fi-FI" altLang="el-GR" dirty="0"/>
              <a:t>Integroivat mallit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>
            <a:extLst>
              <a:ext uri="{FF2B5EF4-FFF2-40B4-BE49-F238E27FC236}">
                <a16:creationId xmlns:a16="http://schemas.microsoft.com/office/drawing/2014/main" xmlns="" id="{0BB9A590-65CE-4479-865E-CF69EA13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Doping: </a:t>
            </a:r>
            <a:r>
              <a:rPr lang="en-US" altLang="el-GR" dirty="0" err="1"/>
              <a:t>kuntoilun</a:t>
            </a:r>
            <a:r>
              <a:rPr lang="en-US" altLang="el-GR" dirty="0"/>
              <a:t> </a:t>
            </a:r>
            <a:r>
              <a:rPr lang="en-US" altLang="el-GR" dirty="0" err="1"/>
              <a:t>psykologinen</a:t>
            </a:r>
            <a:r>
              <a:rPr lang="en-US" altLang="el-GR" dirty="0"/>
              <a:t> </a:t>
            </a:r>
            <a:r>
              <a:rPr lang="en-US" altLang="el-GR" dirty="0" err="1"/>
              <a:t>perusta</a:t>
            </a:r>
            <a:endParaRPr lang="el-GR" altLang="el-GR" dirty="0"/>
          </a:p>
        </p:txBody>
      </p:sp>
      <p:sp>
        <p:nvSpPr>
          <p:cNvPr id="23555" name="2 - Θέση περιεχομένου">
            <a:extLst>
              <a:ext uri="{FF2B5EF4-FFF2-40B4-BE49-F238E27FC236}">
                <a16:creationId xmlns:a16="http://schemas.microsoft.com/office/drawing/2014/main" xmlns="" id="{DEB1F6E4-410B-4FD3-B829-6FFD48F5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392612"/>
          </a:xfrm>
        </p:spPr>
        <p:txBody>
          <a:bodyPr/>
          <a:lstStyle/>
          <a:p>
            <a:pPr eaLnBrk="1" hangingPunct="1"/>
            <a:r>
              <a:rPr lang="fi-FI" dirty="0"/>
              <a:t>Lähestymistapoja dopingin käytön ymmärtämiseen kuntoilussa</a:t>
            </a:r>
          </a:p>
          <a:p>
            <a:pPr eaLnBrk="1" hangingPunct="1"/>
            <a:r>
              <a:rPr lang="en-US" altLang="el-GR" dirty="0" err="1"/>
              <a:t>Sosiaalinen</a:t>
            </a:r>
            <a:r>
              <a:rPr lang="en-US" altLang="el-GR" dirty="0"/>
              <a:t> </a:t>
            </a:r>
            <a:r>
              <a:rPr lang="en-US" altLang="el-GR" dirty="0" err="1"/>
              <a:t>kognitio</a:t>
            </a:r>
            <a:endParaRPr lang="en-US" altLang="el-GR" dirty="0"/>
          </a:p>
          <a:p>
            <a:pPr eaLnBrk="1" hangingPunct="1"/>
            <a:r>
              <a:rPr lang="en-US" altLang="el-GR" dirty="0" err="1"/>
              <a:t>Lihasdysmorfia</a:t>
            </a:r>
            <a:endParaRPr lang="en-US" altLang="el-GR" dirty="0"/>
          </a:p>
          <a:p>
            <a:pPr eaLnBrk="1" hangingPunct="1"/>
            <a:r>
              <a:rPr lang="en-US" altLang="el-GR" dirty="0" err="1"/>
              <a:t>Vartalon</a:t>
            </a:r>
            <a:r>
              <a:rPr lang="en-US" altLang="el-GR" dirty="0"/>
              <a:t> </a:t>
            </a:r>
            <a:r>
              <a:rPr lang="en-US" altLang="el-GR" dirty="0" err="1"/>
              <a:t>stereotypiat</a:t>
            </a:r>
            <a:endParaRPr lang="en-US" altLang="el-GR" dirty="0"/>
          </a:p>
          <a:p>
            <a:pPr eaLnBrk="1" hangingPunct="1"/>
            <a:r>
              <a:rPr lang="en-US" altLang="el-GR" dirty="0"/>
              <a:t>Median </a:t>
            </a:r>
            <a:r>
              <a:rPr lang="en-US" altLang="el-GR" dirty="0" err="1"/>
              <a:t>rooli</a:t>
            </a:r>
            <a:endParaRPr lang="en-US" alt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>
            <a:extLst>
              <a:ext uri="{FF2B5EF4-FFF2-40B4-BE49-F238E27FC236}">
                <a16:creationId xmlns:a16="http://schemas.microsoft.com/office/drawing/2014/main" xmlns="" id="{C267E9B2-3EFD-4C9B-BB7D-16A11B5D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Doping: </a:t>
            </a:r>
            <a:r>
              <a:rPr lang="en-US" altLang="el-GR" dirty="0" err="1"/>
              <a:t>Koulutusinterventiot</a:t>
            </a:r>
            <a:endParaRPr lang="el-GR" altLang="el-GR" dirty="0"/>
          </a:p>
        </p:txBody>
      </p:sp>
      <p:sp>
        <p:nvSpPr>
          <p:cNvPr id="25603" name="2 - Θέση περιεχομένου">
            <a:extLst>
              <a:ext uri="{FF2B5EF4-FFF2-40B4-BE49-F238E27FC236}">
                <a16:creationId xmlns:a16="http://schemas.microsoft.com/office/drawing/2014/main" xmlns="" id="{7465F3E4-0490-4DDD-9E6F-CFB817BE0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/>
            <a:r>
              <a:rPr lang="en-US" altLang="el-GR" dirty="0"/>
              <a:t>Anti-</a:t>
            </a:r>
            <a:r>
              <a:rPr lang="en-US" altLang="el-GR" dirty="0" err="1"/>
              <a:t>dopingkoulutuksen</a:t>
            </a:r>
            <a:r>
              <a:rPr lang="en-US" altLang="el-GR" dirty="0"/>
              <a:t> </a:t>
            </a:r>
            <a:r>
              <a:rPr lang="en-US" altLang="el-GR" dirty="0" err="1"/>
              <a:t>putteet</a:t>
            </a:r>
            <a:r>
              <a:rPr lang="en-US" altLang="el-GR" dirty="0"/>
              <a:t> ja </a:t>
            </a:r>
            <a:r>
              <a:rPr lang="en-US" altLang="el-GR" dirty="0" err="1"/>
              <a:t>tarpeet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Tutkimustietoon</a:t>
            </a:r>
            <a:r>
              <a:rPr lang="en-US" altLang="el-GR" dirty="0"/>
              <a:t> </a:t>
            </a:r>
            <a:r>
              <a:rPr lang="en-US" altLang="el-GR" dirty="0" err="1"/>
              <a:t>perustuvat</a:t>
            </a:r>
            <a:r>
              <a:rPr lang="en-US" altLang="el-GR" dirty="0"/>
              <a:t> </a:t>
            </a:r>
            <a:r>
              <a:rPr lang="en-US" altLang="el-GR" dirty="0" err="1"/>
              <a:t>interventiot</a:t>
            </a:r>
            <a:endParaRPr lang="en-US" altLang="el-GR" dirty="0"/>
          </a:p>
          <a:p>
            <a:pPr eaLnBrk="1" hangingPunct="1"/>
            <a:r>
              <a:rPr lang="en-US" altLang="el-GR" dirty="0" err="1"/>
              <a:t>Tietoisuuden</a:t>
            </a:r>
            <a:r>
              <a:rPr lang="en-US" altLang="el-GR" dirty="0"/>
              <a:t> </a:t>
            </a:r>
            <a:r>
              <a:rPr lang="en-US" altLang="el-GR" dirty="0" err="1"/>
              <a:t>lisäämisen</a:t>
            </a:r>
            <a:r>
              <a:rPr lang="en-US" altLang="el-GR" dirty="0"/>
              <a:t> </a:t>
            </a:r>
            <a:r>
              <a:rPr lang="en-US" altLang="el-GR" dirty="0" err="1"/>
              <a:t>interventiot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esim</a:t>
            </a:r>
            <a:r>
              <a:rPr lang="en-US" altLang="el-GR" dirty="0"/>
              <a:t>., APLHA, </a:t>
            </a:r>
            <a:r>
              <a:rPr lang="en-US" altLang="el-GR" dirty="0" err="1"/>
              <a:t>ADeL</a:t>
            </a:r>
            <a:endParaRPr lang="en-US" altLang="el-GR" dirty="0"/>
          </a:p>
          <a:p>
            <a:pPr eaLnBrk="1" hangingPunct="1"/>
            <a:r>
              <a:rPr lang="en-US" altLang="el-GR" dirty="0" err="1"/>
              <a:t>Koulutuspohjaiset</a:t>
            </a:r>
            <a:r>
              <a:rPr lang="en-US" altLang="el-GR" dirty="0"/>
              <a:t> </a:t>
            </a:r>
            <a:r>
              <a:rPr lang="en-US" altLang="el-GR" dirty="0" err="1"/>
              <a:t>interventiot</a:t>
            </a:r>
            <a:endParaRPr lang="en-US" altLang="el-GR" dirty="0"/>
          </a:p>
          <a:p>
            <a:pPr lvl="1" eaLnBrk="1" hangingPunct="1"/>
            <a:r>
              <a:rPr lang="en-US" altLang="el-GR" dirty="0"/>
              <a:t>ATLAS ja ATHENA</a:t>
            </a:r>
          </a:p>
          <a:p>
            <a:pPr lvl="1" eaLnBrk="1" hangingPunct="1"/>
            <a:r>
              <a:rPr lang="en-US" altLang="el-GR" dirty="0"/>
              <a:t>SAFEYOU ja SAFEYOU+</a:t>
            </a:r>
          </a:p>
          <a:p>
            <a:pPr lvl="1" eaLnBrk="1" hangingPunct="1"/>
            <a:r>
              <a:rPr lang="en-US" altLang="el-GR" dirty="0"/>
              <a:t>VIRTUES ja </a:t>
            </a:r>
            <a:r>
              <a:rPr lang="en-US" altLang="el-GR" dirty="0" err="1"/>
              <a:t>CoachMADE</a:t>
            </a:r>
            <a:endParaRPr lang="en-US" alt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>
            <a:extLst>
              <a:ext uri="{FF2B5EF4-FFF2-40B4-BE49-F238E27FC236}">
                <a16:creationId xmlns:a16="http://schemas.microsoft.com/office/drawing/2014/main" xmlns="" id="{45A0E6B1-9B72-4956-B8B1-3F012284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/>
              <a:t>Kilpailumanipulaatio</a:t>
            </a:r>
            <a:r>
              <a:rPr lang="en-US" altLang="el-GR" dirty="0"/>
              <a:t>: </a:t>
            </a:r>
            <a:r>
              <a:rPr lang="en-US" altLang="el-GR" dirty="0" err="1"/>
              <a:t>määritelmät</a:t>
            </a:r>
            <a:r>
              <a:rPr lang="en-US" altLang="el-GR" dirty="0"/>
              <a:t> ja </a:t>
            </a:r>
            <a:r>
              <a:rPr lang="en-US" altLang="el-GR" dirty="0" err="1"/>
              <a:t>seuraukset</a:t>
            </a:r>
            <a:endParaRPr lang="el-GR" altLang="el-GR" dirty="0"/>
          </a:p>
        </p:txBody>
      </p:sp>
      <p:sp>
        <p:nvSpPr>
          <p:cNvPr id="27651" name="2 - Θέση περιεχομένου">
            <a:extLst>
              <a:ext uri="{FF2B5EF4-FFF2-40B4-BE49-F238E27FC236}">
                <a16:creationId xmlns:a16="http://schemas.microsoft.com/office/drawing/2014/main" xmlns="" id="{C5D5B7FE-BA8C-4668-BDF3-74E73C30A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1600200"/>
            <a:ext cx="7283450" cy="4708525"/>
          </a:xfrm>
        </p:spPr>
        <p:txBody>
          <a:bodyPr/>
          <a:lstStyle/>
          <a:p>
            <a:pPr eaLnBrk="1" hangingPunct="1"/>
            <a:r>
              <a:rPr lang="en-US" altLang="el-GR" dirty="0" err="1"/>
              <a:t>Kilpailumanipulaation</a:t>
            </a:r>
            <a:r>
              <a:rPr lang="en-US" altLang="el-GR" dirty="0"/>
              <a:t> </a:t>
            </a:r>
            <a:r>
              <a:rPr lang="en-US" altLang="el-GR" dirty="0" err="1"/>
              <a:t>määritelmät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Tankkaus</a:t>
            </a:r>
            <a:r>
              <a:rPr lang="en-US" altLang="el-GR" dirty="0"/>
              <a:t> </a:t>
            </a:r>
          </a:p>
          <a:p>
            <a:pPr lvl="1" eaLnBrk="1" hangingPunct="1"/>
            <a:r>
              <a:rPr lang="en-US" altLang="el-GR" dirty="0"/>
              <a:t>Spot-fixing</a:t>
            </a:r>
          </a:p>
          <a:p>
            <a:pPr eaLnBrk="1" hangingPunct="1"/>
            <a:r>
              <a:rPr lang="en-US" altLang="el-GR" dirty="0" err="1"/>
              <a:t>Osalliset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Seura</a:t>
            </a:r>
            <a:r>
              <a:rPr lang="en-US" altLang="el-GR" dirty="0"/>
              <a:t>, </a:t>
            </a:r>
            <a:r>
              <a:rPr lang="en-US" altLang="el-GR" dirty="0" err="1"/>
              <a:t>valmentaja</a:t>
            </a:r>
            <a:r>
              <a:rPr lang="en-US" altLang="el-GR" dirty="0"/>
              <a:t>, </a:t>
            </a:r>
            <a:r>
              <a:rPr lang="en-US" altLang="el-GR" dirty="0" err="1"/>
              <a:t>urheilija</a:t>
            </a:r>
            <a:r>
              <a:rPr lang="en-US" altLang="el-GR" dirty="0"/>
              <a:t>, </a:t>
            </a:r>
            <a:r>
              <a:rPr lang="en-US" altLang="el-GR" dirty="0" err="1"/>
              <a:t>erotuomari</a:t>
            </a:r>
            <a:endParaRPr lang="en-US" altLang="el-GR" dirty="0"/>
          </a:p>
          <a:p>
            <a:pPr eaLnBrk="1" hangingPunct="1"/>
            <a:r>
              <a:rPr lang="en-US" altLang="el-GR" dirty="0" err="1"/>
              <a:t>Seuraukset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Henkilökohtaiset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Sosiaaliset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Oikeudelliset</a:t>
            </a:r>
            <a:endParaRPr lang="en-US" alt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>
            <a:extLst>
              <a:ext uri="{FF2B5EF4-FFF2-40B4-BE49-F238E27FC236}">
                <a16:creationId xmlns:a16="http://schemas.microsoft.com/office/drawing/2014/main" xmlns="" id="{CABAA0C3-4174-44F0-96E2-0939FC3C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/>
              <a:t>Kilpailumanipulaation</a:t>
            </a:r>
            <a:r>
              <a:rPr lang="en-US" altLang="el-GR" dirty="0"/>
              <a:t> </a:t>
            </a:r>
            <a:r>
              <a:rPr lang="en-US" altLang="el-GR" dirty="0" err="1"/>
              <a:t>määräävät</a:t>
            </a:r>
            <a:r>
              <a:rPr lang="en-US" altLang="el-GR" dirty="0"/>
              <a:t> </a:t>
            </a:r>
            <a:r>
              <a:rPr lang="en-US" altLang="el-GR" dirty="0" err="1"/>
              <a:t>tekijät</a:t>
            </a:r>
            <a:endParaRPr lang="el-GR" altLang="el-GR" dirty="0"/>
          </a:p>
        </p:txBody>
      </p:sp>
      <p:sp>
        <p:nvSpPr>
          <p:cNvPr id="29699" name="2 - Θέση περιεχομένου">
            <a:extLst>
              <a:ext uri="{FF2B5EF4-FFF2-40B4-BE49-F238E27FC236}">
                <a16:creationId xmlns:a16="http://schemas.microsoft.com/office/drawing/2014/main" xmlns="" id="{2C976A6C-1634-43F3-90EE-AFC90994A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eaLnBrk="1" hangingPunct="1"/>
            <a:r>
              <a:rPr lang="en-US" altLang="el-GR" dirty="0" err="1"/>
              <a:t>Lähestymistavat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Yhteydenotto</a:t>
            </a:r>
            <a:r>
              <a:rPr lang="en-US" altLang="el-GR" dirty="0"/>
              <a:t>, </a:t>
            </a:r>
            <a:r>
              <a:rPr lang="en-US" altLang="el-GR" dirty="0" err="1"/>
              <a:t>tarjous</a:t>
            </a:r>
            <a:r>
              <a:rPr lang="en-US" altLang="el-GR" dirty="0"/>
              <a:t>, </a:t>
            </a:r>
            <a:r>
              <a:rPr lang="en-US" altLang="el-GR" dirty="0" err="1"/>
              <a:t>hyväksyminen</a:t>
            </a:r>
            <a:endParaRPr lang="en-US" altLang="el-GR" dirty="0"/>
          </a:p>
          <a:p>
            <a:pPr eaLnBrk="1" hangingPunct="1"/>
            <a:r>
              <a:rPr lang="en-US" altLang="el-GR" dirty="0" err="1"/>
              <a:t>Henkilökohtaiset</a:t>
            </a:r>
            <a:r>
              <a:rPr lang="en-US" altLang="el-GR" dirty="0"/>
              <a:t> </a:t>
            </a:r>
            <a:r>
              <a:rPr lang="en-US" altLang="el-GR" dirty="0" err="1"/>
              <a:t>määräävät</a:t>
            </a:r>
            <a:r>
              <a:rPr lang="en-US" altLang="el-GR" dirty="0"/>
              <a:t> </a:t>
            </a:r>
            <a:r>
              <a:rPr lang="en-US" altLang="el-GR" dirty="0" err="1"/>
              <a:t>tekijät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Urheilijan</a:t>
            </a:r>
            <a:r>
              <a:rPr lang="en-US" altLang="el-GR" dirty="0"/>
              <a:t> status</a:t>
            </a:r>
          </a:p>
          <a:p>
            <a:pPr lvl="1" eaLnBrk="1" hangingPunct="1"/>
            <a:r>
              <a:rPr lang="en-US" altLang="el-GR" dirty="0" err="1"/>
              <a:t>Moraalinen</a:t>
            </a:r>
            <a:r>
              <a:rPr lang="en-US" altLang="el-GR" dirty="0"/>
              <a:t> </a:t>
            </a:r>
            <a:r>
              <a:rPr lang="en-US" altLang="el-GR" dirty="0" err="1"/>
              <a:t>asenne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Uhkapeli</a:t>
            </a:r>
            <a:r>
              <a:rPr lang="en-US" altLang="el-GR" dirty="0"/>
              <a:t>/</a:t>
            </a:r>
            <a:r>
              <a:rPr lang="en-US" altLang="el-GR" dirty="0" err="1"/>
              <a:t>vedonlyönti</a:t>
            </a:r>
            <a:r>
              <a:rPr lang="en-US" altLang="el-GR" dirty="0"/>
              <a:t> -</a:t>
            </a:r>
            <a:r>
              <a:rPr lang="en-US" altLang="el-GR" dirty="0" err="1"/>
              <a:t>riippuvuus</a:t>
            </a:r>
            <a:endParaRPr lang="en-US" altLang="el-GR" dirty="0"/>
          </a:p>
          <a:p>
            <a:pPr eaLnBrk="1" hangingPunct="1"/>
            <a:r>
              <a:rPr lang="en-US" altLang="el-GR" dirty="0" err="1"/>
              <a:t>Sosiaaliset</a:t>
            </a:r>
            <a:r>
              <a:rPr lang="en-US" altLang="el-GR" dirty="0"/>
              <a:t> </a:t>
            </a:r>
            <a:r>
              <a:rPr lang="en-US" altLang="el-GR" dirty="0" err="1"/>
              <a:t>määräävät</a:t>
            </a:r>
            <a:r>
              <a:rPr lang="en-US" altLang="el-GR" dirty="0"/>
              <a:t> </a:t>
            </a:r>
            <a:r>
              <a:rPr lang="en-US" altLang="el-GR" dirty="0" err="1"/>
              <a:t>tekijät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Sosiaalinen</a:t>
            </a:r>
            <a:r>
              <a:rPr lang="en-US" altLang="el-GR" dirty="0"/>
              <a:t> </a:t>
            </a:r>
            <a:r>
              <a:rPr lang="en-US" altLang="el-GR" dirty="0" err="1"/>
              <a:t>paine</a:t>
            </a:r>
            <a:endParaRPr lang="en-US" altLang="el-GR" dirty="0"/>
          </a:p>
          <a:p>
            <a:pPr lvl="1" eaLnBrk="1" hangingPunct="1"/>
            <a:r>
              <a:rPr lang="en-US" altLang="el-GR" dirty="0" err="1"/>
              <a:t>Havaitut</a:t>
            </a:r>
            <a:r>
              <a:rPr lang="en-US" altLang="el-GR" dirty="0"/>
              <a:t> </a:t>
            </a:r>
            <a:r>
              <a:rPr lang="en-US" altLang="el-GR" dirty="0" err="1"/>
              <a:t>normit</a:t>
            </a:r>
            <a:endParaRPr lang="el-GR" alt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533</Words>
  <Application>Microsoft Macintosh PowerPoint</Application>
  <PresentationFormat>On-screen Show (4:3)</PresentationFormat>
  <Paragraphs>113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Θέμα του Office</vt:lpstr>
      <vt:lpstr>Yleiskatsaus</vt:lpstr>
      <vt:lpstr>Korruptio urheilussa - esittely</vt:lpstr>
      <vt:lpstr>Doping: määritelmät ja seuraukset</vt:lpstr>
      <vt:lpstr>Doping: Lisäravinteiden käyttö</vt:lpstr>
      <vt:lpstr>Doping: Kilpaurheilun psykologinen perusta</vt:lpstr>
      <vt:lpstr>Doping: kuntoilun psykologinen perusta</vt:lpstr>
      <vt:lpstr>Doping: Koulutusinterventiot</vt:lpstr>
      <vt:lpstr>Kilpailumanipulaatio: määritelmät ja seuraukset</vt:lpstr>
      <vt:lpstr>Kilpailumanipulaation määräävät tekijät</vt:lpstr>
      <vt:lpstr>Kilpailumanipulaatio: Koulutusinterventiot</vt:lpstr>
      <vt:lpstr>Hyvä hallintotapa</vt:lpstr>
      <vt:lpstr>Urheilukorruption vastainen väliintulo</vt:lpstr>
      <vt:lpstr>Arviointi</vt:lpstr>
      <vt:lpstr>Vastuuvapauslauseke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 fixing</dc:title>
  <dc:creator>user</dc:creator>
  <cp:lastModifiedBy>Olga Bompota</cp:lastModifiedBy>
  <cp:revision>55</cp:revision>
  <dcterms:created xsi:type="dcterms:W3CDTF">2018-10-08T06:19:12Z</dcterms:created>
  <dcterms:modified xsi:type="dcterms:W3CDTF">2020-03-22T15:11:05Z</dcterms:modified>
</cp:coreProperties>
</file>