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  <p:sldMasterId id="2147483712" r:id="rId2"/>
    <p:sldMasterId id="2147483700" r:id="rId3"/>
  </p:sldMasterIdLst>
  <p:notesMasterIdLst>
    <p:notesMasterId r:id="rId20"/>
  </p:notesMasterIdLst>
  <p:sldIdLst>
    <p:sldId id="256" r:id="rId4"/>
    <p:sldId id="300" r:id="rId5"/>
    <p:sldId id="304" r:id="rId6"/>
    <p:sldId id="306" r:id="rId7"/>
    <p:sldId id="305" r:id="rId8"/>
    <p:sldId id="301" r:id="rId9"/>
    <p:sldId id="299" r:id="rId10"/>
    <p:sldId id="307" r:id="rId11"/>
    <p:sldId id="291" r:id="rId12"/>
    <p:sldId id="292" r:id="rId13"/>
    <p:sldId id="293" r:id="rId14"/>
    <p:sldId id="294" r:id="rId15"/>
    <p:sldId id="311" r:id="rId16"/>
    <p:sldId id="312" r:id="rId17"/>
    <p:sldId id="259" r:id="rId18"/>
    <p:sldId id="303" r:id="rId19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50C09A-232E-42B3-A8E4-C157B1CB0C5A}" v="4" dt="2020-01-28T20:38:16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69388" autoAdjust="0"/>
  </p:normalViewPr>
  <p:slideViewPr>
    <p:cSldViewPr>
      <p:cViewPr varScale="1">
        <p:scale>
          <a:sx n="50" d="100"/>
          <a:sy n="50" d="100"/>
        </p:scale>
        <p:origin x="195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einadores Portugal" userId="765c68dc-2029-435c-8647-6c1a987de381" providerId="ADAL" clId="{0750C09A-232E-42B3-A8E4-C157B1CB0C5A}"/>
    <pc:docChg chg="undo custSel modSld">
      <pc:chgData name="Treinadores Portugal" userId="765c68dc-2029-435c-8647-6c1a987de381" providerId="ADAL" clId="{0750C09A-232E-42B3-A8E4-C157B1CB0C5A}" dt="2020-01-30T20:45:22.749" v="273" actId="313"/>
      <pc:docMkLst>
        <pc:docMk/>
      </pc:docMkLst>
      <pc:sldChg chg="modSp">
        <pc:chgData name="Treinadores Portugal" userId="765c68dc-2029-435c-8647-6c1a987de381" providerId="ADAL" clId="{0750C09A-232E-42B3-A8E4-C157B1CB0C5A}" dt="2020-01-28T20:31:31.338" v="1" actId="114"/>
        <pc:sldMkLst>
          <pc:docMk/>
          <pc:sldMk cId="0" sldId="256"/>
        </pc:sldMkLst>
        <pc:spChg chg="mod">
          <ac:chgData name="Treinadores Portugal" userId="765c68dc-2029-435c-8647-6c1a987de381" providerId="ADAL" clId="{0750C09A-232E-42B3-A8E4-C157B1CB0C5A}" dt="2020-01-28T20:31:31.338" v="1" actId="114"/>
          <ac:spMkLst>
            <pc:docMk/>
            <pc:sldMk cId="0" sldId="256"/>
            <ac:spMk id="3" creationId="{017D0083-0E32-46FD-99D2-A3EAFB9154BF}"/>
          </ac:spMkLst>
        </pc:spChg>
        <pc:spChg chg="mod">
          <ac:chgData name="Treinadores Portugal" userId="765c68dc-2029-435c-8647-6c1a987de381" providerId="ADAL" clId="{0750C09A-232E-42B3-A8E4-C157B1CB0C5A}" dt="2020-01-28T20:31:27.911" v="0" actId="114"/>
          <ac:spMkLst>
            <pc:docMk/>
            <pc:sldMk cId="0" sldId="256"/>
            <ac:spMk id="37890" creationId="{B99165F8-6964-4370-821D-0D513C37F4C3}"/>
          </ac:spMkLst>
        </pc:spChg>
      </pc:sldChg>
      <pc:sldChg chg="modSp modNotesTx">
        <pc:chgData name="Treinadores Portugal" userId="765c68dc-2029-435c-8647-6c1a987de381" providerId="ADAL" clId="{0750C09A-232E-42B3-A8E4-C157B1CB0C5A}" dt="2020-01-30T20:45:22.749" v="273" actId="313"/>
        <pc:sldMkLst>
          <pc:docMk/>
          <pc:sldMk cId="0" sldId="259"/>
        </pc:sldMkLst>
        <pc:spChg chg="mod">
          <ac:chgData name="Treinadores Portugal" userId="765c68dc-2029-435c-8647-6c1a987de381" providerId="ADAL" clId="{0750C09A-232E-42B3-A8E4-C157B1CB0C5A}" dt="2020-01-28T20:39:02.891" v="134" actId="20577"/>
          <ac:spMkLst>
            <pc:docMk/>
            <pc:sldMk cId="0" sldId="259"/>
            <ac:spMk id="52227" creationId="{62E3AAA3-0EBC-4892-9CE7-A36048B4CF75}"/>
          </ac:spMkLst>
        </pc:spChg>
      </pc:sldChg>
      <pc:sldChg chg="modNotesTx">
        <pc:chgData name="Treinadores Portugal" userId="765c68dc-2029-435c-8647-6c1a987de381" providerId="ADAL" clId="{0750C09A-232E-42B3-A8E4-C157B1CB0C5A}" dt="2020-01-30T20:41:43.351" v="197" actId="20577"/>
        <pc:sldMkLst>
          <pc:docMk/>
          <pc:sldMk cId="0" sldId="291"/>
        </pc:sldMkLst>
      </pc:sldChg>
      <pc:sldChg chg="modSp">
        <pc:chgData name="Treinadores Portugal" userId="765c68dc-2029-435c-8647-6c1a987de381" providerId="ADAL" clId="{0750C09A-232E-42B3-A8E4-C157B1CB0C5A}" dt="2020-01-28T20:35:59.885" v="65" actId="1076"/>
        <pc:sldMkLst>
          <pc:docMk/>
          <pc:sldMk cId="0" sldId="292"/>
        </pc:sldMkLst>
        <pc:spChg chg="mod">
          <ac:chgData name="Treinadores Portugal" userId="765c68dc-2029-435c-8647-6c1a987de381" providerId="ADAL" clId="{0750C09A-232E-42B3-A8E4-C157B1CB0C5A}" dt="2020-01-28T20:35:59.885" v="65" actId="1076"/>
          <ac:spMkLst>
            <pc:docMk/>
            <pc:sldMk cId="0" sldId="292"/>
            <ac:spMk id="691" creationId="{73ED87C6-8010-499D-B46C-3B5747B997F3}"/>
          </ac:spMkLst>
        </pc:spChg>
      </pc:sldChg>
      <pc:sldChg chg="modSp modNotesTx">
        <pc:chgData name="Treinadores Portugal" userId="765c68dc-2029-435c-8647-6c1a987de381" providerId="ADAL" clId="{0750C09A-232E-42B3-A8E4-C157B1CB0C5A}" dt="2020-01-30T20:43:06.931" v="211" actId="20577"/>
        <pc:sldMkLst>
          <pc:docMk/>
          <pc:sldMk cId="0" sldId="293"/>
        </pc:sldMkLst>
        <pc:spChg chg="mod">
          <ac:chgData name="Treinadores Portugal" userId="765c68dc-2029-435c-8647-6c1a987de381" providerId="ADAL" clId="{0750C09A-232E-42B3-A8E4-C157B1CB0C5A}" dt="2020-01-30T20:43:06.931" v="211" actId="20577"/>
          <ac:spMkLst>
            <pc:docMk/>
            <pc:sldMk cId="0" sldId="293"/>
            <ac:spMk id="48131" creationId="{18FC173B-06B3-4907-B0B8-3748BFCF212D}"/>
          </ac:spMkLst>
        </pc:spChg>
      </pc:sldChg>
      <pc:sldChg chg="modSp modNotesTx">
        <pc:chgData name="Treinadores Portugal" userId="765c68dc-2029-435c-8647-6c1a987de381" providerId="ADAL" clId="{0750C09A-232E-42B3-A8E4-C157B1CB0C5A}" dt="2020-01-30T20:43:57.893" v="222" actId="20577"/>
        <pc:sldMkLst>
          <pc:docMk/>
          <pc:sldMk cId="0" sldId="294"/>
        </pc:sldMkLst>
        <pc:spChg chg="mod">
          <ac:chgData name="Treinadores Portugal" userId="765c68dc-2029-435c-8647-6c1a987de381" providerId="ADAL" clId="{0750C09A-232E-42B3-A8E4-C157B1CB0C5A}" dt="2020-01-28T20:36:42.089" v="79" actId="20577"/>
          <ac:spMkLst>
            <pc:docMk/>
            <pc:sldMk cId="0" sldId="294"/>
            <ac:spMk id="4" creationId="{0ED14B34-53A6-45AA-B4F2-91F579FD6E47}"/>
          </ac:spMkLst>
        </pc:spChg>
      </pc:sldChg>
      <pc:sldChg chg="modSp">
        <pc:chgData name="Treinadores Portugal" userId="765c68dc-2029-435c-8647-6c1a987de381" providerId="ADAL" clId="{0750C09A-232E-42B3-A8E4-C157B1CB0C5A}" dt="2020-01-28T20:34:51.136" v="46" actId="404"/>
        <pc:sldMkLst>
          <pc:docMk/>
          <pc:sldMk cId="0" sldId="299"/>
        </pc:sldMkLst>
        <pc:spChg chg="mod">
          <ac:chgData name="Treinadores Portugal" userId="765c68dc-2029-435c-8647-6c1a987de381" providerId="ADAL" clId="{0750C09A-232E-42B3-A8E4-C157B1CB0C5A}" dt="2020-01-28T20:34:51.136" v="46" actId="404"/>
          <ac:spMkLst>
            <pc:docMk/>
            <pc:sldMk cId="0" sldId="299"/>
            <ac:spMk id="44034" creationId="{1806F226-F27A-4CF2-92FA-AA09A9A2C3F9}"/>
          </ac:spMkLst>
        </pc:spChg>
      </pc:sldChg>
      <pc:sldChg chg="modSp">
        <pc:chgData name="Treinadores Portugal" userId="765c68dc-2029-435c-8647-6c1a987de381" providerId="ADAL" clId="{0750C09A-232E-42B3-A8E4-C157B1CB0C5A}" dt="2020-01-28T20:32:15.151" v="9" actId="403"/>
        <pc:sldMkLst>
          <pc:docMk/>
          <pc:sldMk cId="0" sldId="300"/>
        </pc:sldMkLst>
        <pc:spChg chg="mod">
          <ac:chgData name="Treinadores Portugal" userId="765c68dc-2029-435c-8647-6c1a987de381" providerId="ADAL" clId="{0750C09A-232E-42B3-A8E4-C157B1CB0C5A}" dt="2020-01-28T20:32:15.151" v="9" actId="403"/>
          <ac:spMkLst>
            <pc:docMk/>
            <pc:sldMk cId="0" sldId="300"/>
            <ac:spMk id="38914" creationId="{421E5521-20B8-43B9-BF8E-4FC24831C676}"/>
          </ac:spMkLst>
        </pc:spChg>
      </pc:sldChg>
      <pc:sldChg chg="modSp">
        <pc:chgData name="Treinadores Portugal" userId="765c68dc-2029-435c-8647-6c1a987de381" providerId="ADAL" clId="{0750C09A-232E-42B3-A8E4-C157B1CB0C5A}" dt="2020-01-28T20:34:46.876" v="45" actId="207"/>
        <pc:sldMkLst>
          <pc:docMk/>
          <pc:sldMk cId="0" sldId="301"/>
        </pc:sldMkLst>
        <pc:spChg chg="mod">
          <ac:chgData name="Treinadores Portugal" userId="765c68dc-2029-435c-8647-6c1a987de381" providerId="ADAL" clId="{0750C09A-232E-42B3-A8E4-C157B1CB0C5A}" dt="2020-01-28T20:34:46.876" v="45" actId="207"/>
          <ac:spMkLst>
            <pc:docMk/>
            <pc:sldMk cId="0" sldId="301"/>
            <ac:spMk id="3" creationId="{04853A82-2A1E-4AD6-92E6-6A1C8ED3C355}"/>
          </ac:spMkLst>
        </pc:spChg>
        <pc:spChg chg="mod">
          <ac:chgData name="Treinadores Portugal" userId="765c68dc-2029-435c-8647-6c1a987de381" providerId="ADAL" clId="{0750C09A-232E-42B3-A8E4-C157B1CB0C5A}" dt="2020-01-28T20:33:47.310" v="34" actId="403"/>
          <ac:spMkLst>
            <pc:docMk/>
            <pc:sldMk cId="0" sldId="301"/>
            <ac:spMk id="43010" creationId="{CE7561D2-20B4-45A6-AA91-20CD4F8FE9D2}"/>
          </ac:spMkLst>
        </pc:spChg>
      </pc:sldChg>
      <pc:sldChg chg="modSp">
        <pc:chgData name="Treinadores Portugal" userId="765c68dc-2029-435c-8647-6c1a987de381" providerId="ADAL" clId="{0750C09A-232E-42B3-A8E4-C157B1CB0C5A}" dt="2020-01-28T20:39:12.627" v="142" actId="20577"/>
        <pc:sldMkLst>
          <pc:docMk/>
          <pc:sldMk cId="0" sldId="303"/>
        </pc:sldMkLst>
        <pc:spChg chg="mod">
          <ac:chgData name="Treinadores Portugal" userId="765c68dc-2029-435c-8647-6c1a987de381" providerId="ADAL" clId="{0750C09A-232E-42B3-A8E4-C157B1CB0C5A}" dt="2020-01-28T20:39:12.627" v="142" actId="20577"/>
          <ac:spMkLst>
            <pc:docMk/>
            <pc:sldMk cId="0" sldId="303"/>
            <ac:spMk id="53250" creationId="{8392DB19-2BD0-48A5-BDE9-5CF40C5EC50C}"/>
          </ac:spMkLst>
        </pc:spChg>
      </pc:sldChg>
      <pc:sldChg chg="delSp modSp modNotesTx">
        <pc:chgData name="Treinadores Portugal" userId="765c68dc-2029-435c-8647-6c1a987de381" providerId="ADAL" clId="{0750C09A-232E-42B3-A8E4-C157B1CB0C5A}" dt="2020-01-30T20:39:03.188" v="154" actId="20577"/>
        <pc:sldMkLst>
          <pc:docMk/>
          <pc:sldMk cId="0" sldId="304"/>
        </pc:sldMkLst>
        <pc:spChg chg="mod">
          <ac:chgData name="Treinadores Portugal" userId="765c68dc-2029-435c-8647-6c1a987de381" providerId="ADAL" clId="{0750C09A-232E-42B3-A8E4-C157B1CB0C5A}" dt="2020-01-28T20:31:54.985" v="4" actId="114"/>
          <ac:spMkLst>
            <pc:docMk/>
            <pc:sldMk cId="0" sldId="304"/>
            <ac:spMk id="3" creationId="{35C3BD23-3575-416D-97C5-5E7D13BD6E36}"/>
          </ac:spMkLst>
        </pc:spChg>
        <pc:spChg chg="mod">
          <ac:chgData name="Treinadores Portugal" userId="765c68dc-2029-435c-8647-6c1a987de381" providerId="ADAL" clId="{0750C09A-232E-42B3-A8E4-C157B1CB0C5A}" dt="2020-01-28T20:33:34.152" v="29" actId="20577"/>
          <ac:spMkLst>
            <pc:docMk/>
            <pc:sldMk cId="0" sldId="304"/>
            <ac:spMk id="39938" creationId="{05BDC156-DB16-4C73-80AF-4329E53A5D04}"/>
          </ac:spMkLst>
        </pc:spChg>
        <pc:spChg chg="del">
          <ac:chgData name="Treinadores Portugal" userId="765c68dc-2029-435c-8647-6c1a987de381" providerId="ADAL" clId="{0750C09A-232E-42B3-A8E4-C157B1CB0C5A}" dt="2020-01-28T20:31:50.725" v="3" actId="478"/>
          <ac:spMkLst>
            <pc:docMk/>
            <pc:sldMk cId="0" sldId="304"/>
            <ac:spMk id="39940" creationId="{4B17EC18-DD03-436A-A7A9-3AAC676ACBD0}"/>
          </ac:spMkLst>
        </pc:spChg>
      </pc:sldChg>
      <pc:sldChg chg="modSp modNotesTx">
        <pc:chgData name="Treinadores Portugal" userId="765c68dc-2029-435c-8647-6c1a987de381" providerId="ADAL" clId="{0750C09A-232E-42B3-A8E4-C157B1CB0C5A}" dt="2020-01-30T20:39:40.992" v="159" actId="20577"/>
        <pc:sldMkLst>
          <pc:docMk/>
          <pc:sldMk cId="0" sldId="305"/>
        </pc:sldMkLst>
        <pc:spChg chg="mod">
          <ac:chgData name="Treinadores Portugal" userId="765c68dc-2029-435c-8647-6c1a987de381" providerId="ADAL" clId="{0750C09A-232E-42B3-A8E4-C157B1CB0C5A}" dt="2020-01-28T20:33:03.150" v="15" actId="114"/>
          <ac:spMkLst>
            <pc:docMk/>
            <pc:sldMk cId="0" sldId="305"/>
            <ac:spMk id="2" creationId="{00000000-0000-0000-0000-000000000000}"/>
          </ac:spMkLst>
        </pc:spChg>
        <pc:spChg chg="mod">
          <ac:chgData name="Treinadores Portugal" userId="765c68dc-2029-435c-8647-6c1a987de381" providerId="ADAL" clId="{0750C09A-232E-42B3-A8E4-C157B1CB0C5A}" dt="2020-01-28T20:32:56.468" v="14" actId="255"/>
          <ac:spMkLst>
            <pc:docMk/>
            <pc:sldMk cId="0" sldId="305"/>
            <ac:spMk id="41986" creationId="{ABD4D503-83D8-4CE4-AF37-EEE8B6169A82}"/>
          </ac:spMkLst>
        </pc:spChg>
      </pc:sldChg>
      <pc:sldChg chg="modSp">
        <pc:chgData name="Treinadores Portugal" userId="765c68dc-2029-435c-8647-6c1a987de381" providerId="ADAL" clId="{0750C09A-232E-42B3-A8E4-C157B1CB0C5A}" dt="2020-01-28T20:32:43.466" v="11" actId="114"/>
        <pc:sldMkLst>
          <pc:docMk/>
          <pc:sldMk cId="0" sldId="306"/>
        </pc:sldMkLst>
        <pc:spChg chg="mod">
          <ac:chgData name="Treinadores Portugal" userId="765c68dc-2029-435c-8647-6c1a987de381" providerId="ADAL" clId="{0750C09A-232E-42B3-A8E4-C157B1CB0C5A}" dt="2020-01-28T20:32:43.466" v="11" actId="114"/>
          <ac:spMkLst>
            <pc:docMk/>
            <pc:sldMk cId="0" sldId="306"/>
            <ac:spMk id="3" creationId="{696AF51E-7FF0-47E2-8AF1-01DD7105C3B0}"/>
          </ac:spMkLst>
        </pc:spChg>
        <pc:spChg chg="mod">
          <ac:chgData name="Treinadores Portugal" userId="765c68dc-2029-435c-8647-6c1a987de381" providerId="ADAL" clId="{0750C09A-232E-42B3-A8E4-C157B1CB0C5A}" dt="2020-01-28T20:32:23.002" v="10" actId="404"/>
          <ac:spMkLst>
            <pc:docMk/>
            <pc:sldMk cId="0" sldId="306"/>
            <ac:spMk id="40962" creationId="{9C0AFDA9-9F0A-463B-8BC4-372F3D06520A}"/>
          </ac:spMkLst>
        </pc:spChg>
      </pc:sldChg>
      <pc:sldChg chg="delSp modNotesTx">
        <pc:chgData name="Treinadores Portugal" userId="765c68dc-2029-435c-8647-6c1a987de381" providerId="ADAL" clId="{0750C09A-232E-42B3-A8E4-C157B1CB0C5A}" dt="2020-01-30T20:41:07.476" v="175" actId="20577"/>
        <pc:sldMkLst>
          <pc:docMk/>
          <pc:sldMk cId="0" sldId="307"/>
        </pc:sldMkLst>
        <pc:spChg chg="del">
          <ac:chgData name="Treinadores Portugal" userId="765c68dc-2029-435c-8647-6c1a987de381" providerId="ADAL" clId="{0750C09A-232E-42B3-A8E4-C157B1CB0C5A}" dt="2020-01-28T20:35:02.594" v="47" actId="478"/>
          <ac:spMkLst>
            <pc:docMk/>
            <pc:sldMk cId="0" sldId="307"/>
            <ac:spMk id="45060" creationId="{63ECF85A-BD11-4A92-942D-86D87DABE674}"/>
          </ac:spMkLst>
        </pc:spChg>
      </pc:sldChg>
      <pc:sldChg chg="modSp">
        <pc:chgData name="Treinadores Portugal" userId="765c68dc-2029-435c-8647-6c1a987de381" providerId="ADAL" clId="{0750C09A-232E-42B3-A8E4-C157B1CB0C5A}" dt="2020-01-28T20:37:31.566" v="86" actId="113"/>
        <pc:sldMkLst>
          <pc:docMk/>
          <pc:sldMk cId="0" sldId="311"/>
        </pc:sldMkLst>
        <pc:spChg chg="mod">
          <ac:chgData name="Treinadores Portugal" userId="765c68dc-2029-435c-8647-6c1a987de381" providerId="ADAL" clId="{0750C09A-232E-42B3-A8E4-C157B1CB0C5A}" dt="2020-01-28T20:37:31.566" v="86" actId="113"/>
          <ac:spMkLst>
            <pc:docMk/>
            <pc:sldMk cId="0" sldId="311"/>
            <ac:spMk id="50178" creationId="{00EFB35E-1BD8-4704-A9FD-6EE8BF8ADA9B}"/>
          </ac:spMkLst>
        </pc:spChg>
        <pc:spChg chg="mod">
          <ac:chgData name="Treinadores Portugal" userId="765c68dc-2029-435c-8647-6c1a987de381" providerId="ADAL" clId="{0750C09A-232E-42B3-A8E4-C157B1CB0C5A}" dt="2020-01-28T20:37:18.711" v="85" actId="20577"/>
          <ac:spMkLst>
            <pc:docMk/>
            <pc:sldMk cId="0" sldId="311"/>
            <ac:spMk id="50179" creationId="{36123346-7878-4120-9A80-7C826D2ECCDD}"/>
          </ac:spMkLst>
        </pc:spChg>
      </pc:sldChg>
      <pc:sldChg chg="modSp">
        <pc:chgData name="Treinadores Portugal" userId="765c68dc-2029-435c-8647-6c1a987de381" providerId="ADAL" clId="{0750C09A-232E-42B3-A8E4-C157B1CB0C5A}" dt="2020-01-28T20:38:38.274" v="116" actId="114"/>
        <pc:sldMkLst>
          <pc:docMk/>
          <pc:sldMk cId="0" sldId="312"/>
        </pc:sldMkLst>
        <pc:spChg chg="mod">
          <ac:chgData name="Treinadores Portugal" userId="765c68dc-2029-435c-8647-6c1a987de381" providerId="ADAL" clId="{0750C09A-232E-42B3-A8E4-C157B1CB0C5A}" dt="2020-01-28T20:38:38.274" v="116" actId="114"/>
          <ac:spMkLst>
            <pc:docMk/>
            <pc:sldMk cId="0" sldId="312"/>
            <ac:spMk id="3" creationId="{77F89769-1BF7-4A9F-B313-D7F892A7307E}"/>
          </ac:spMkLst>
        </pc:spChg>
        <pc:spChg chg="mod">
          <ac:chgData name="Treinadores Portugal" userId="765c68dc-2029-435c-8647-6c1a987de381" providerId="ADAL" clId="{0750C09A-232E-42B3-A8E4-C157B1CB0C5A}" dt="2020-01-28T20:37:44.417" v="88" actId="403"/>
          <ac:spMkLst>
            <pc:docMk/>
            <pc:sldMk cId="0" sldId="312"/>
            <ac:spMk id="51202" creationId="{BE035C21-9C0E-440F-894A-69445D6CA17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>
            <a:extLst>
              <a:ext uri="{FF2B5EF4-FFF2-40B4-BE49-F238E27FC236}">
                <a16:creationId xmlns:a16="http://schemas.microsoft.com/office/drawing/2014/main" id="{80968CEF-D317-4E5D-9865-2CAD82DADE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>
            <a:extLst>
              <a:ext uri="{FF2B5EF4-FFF2-40B4-BE49-F238E27FC236}">
                <a16:creationId xmlns:a16="http://schemas.microsoft.com/office/drawing/2014/main" id="{06D79B05-E56B-4B59-B313-2BC3F9E5E7F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05339A-25EE-4700-A74E-D288D30142CF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4" name="3 - Θέση εικόνας διαφάνειας">
            <a:extLst>
              <a:ext uri="{FF2B5EF4-FFF2-40B4-BE49-F238E27FC236}">
                <a16:creationId xmlns:a16="http://schemas.microsoft.com/office/drawing/2014/main" id="{5897A4DC-7117-4726-8BE4-1BDF7BCD07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>
            <a:extLst>
              <a:ext uri="{FF2B5EF4-FFF2-40B4-BE49-F238E27FC236}">
                <a16:creationId xmlns:a16="http://schemas.microsoft.com/office/drawing/2014/main" id="{D62EB7E5-B549-46D5-9BC2-30F695EE7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/>
              <a:t>Kλικ για επεξεργασία των στυλ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5 - Θέση υποσέλιδου">
            <a:extLst>
              <a:ext uri="{FF2B5EF4-FFF2-40B4-BE49-F238E27FC236}">
                <a16:creationId xmlns:a16="http://schemas.microsoft.com/office/drawing/2014/main" id="{0528501D-6193-4B0F-BD10-0614F57E15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>
            <a:extLst>
              <a:ext uri="{FF2B5EF4-FFF2-40B4-BE49-F238E27FC236}">
                <a16:creationId xmlns:a16="http://schemas.microsoft.com/office/drawing/2014/main" id="{0896C81B-55AD-436F-9A7C-B06F89FFA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9814AB9-7593-4A39-B188-5660C0DA5EEF}" type="slidenum">
              <a:rPr lang="el-GR" altLang="el-GR"/>
              <a:pPr/>
              <a:t>‹nº›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- Θέση εικόνας διαφάνειας">
            <a:extLst>
              <a:ext uri="{FF2B5EF4-FFF2-40B4-BE49-F238E27FC236}">
                <a16:creationId xmlns:a16="http://schemas.microsoft.com/office/drawing/2014/main" id="{94C36704-09F1-48F9-9F7D-D7CE05D8DF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2 - Θέση σημειώσεων">
            <a:extLst>
              <a:ext uri="{FF2B5EF4-FFF2-40B4-BE49-F238E27FC236}">
                <a16:creationId xmlns:a16="http://schemas.microsoft.com/office/drawing/2014/main" id="{87FDE94E-89FB-4F19-A9DF-8297AE4E16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PT" dirty="0"/>
              <a:t>Discuta brevemente o conceito de </a:t>
            </a:r>
            <a:r>
              <a:rPr lang="pt-PT" i="1" dirty="0"/>
              <a:t>doping</a:t>
            </a:r>
            <a:r>
              <a:rPr lang="pt-PT" dirty="0"/>
              <a:t> em relação ao uso de suplementos nutricionais. Discuta o conceito de melhoria de desempenho e as possíveis associações entre </a:t>
            </a:r>
            <a:r>
              <a:rPr lang="pt-PT" i="1" dirty="0"/>
              <a:t>doping</a:t>
            </a:r>
            <a:r>
              <a:rPr lang="pt-PT" dirty="0"/>
              <a:t> e suplementos nutricionais. </a:t>
            </a:r>
          </a:p>
          <a:p>
            <a:endParaRPr lang="pt-PT" dirty="0"/>
          </a:p>
          <a:p>
            <a:r>
              <a:rPr lang="pt-PT" dirty="0"/>
              <a:t>Tempo estimado: 3 min</a:t>
            </a:r>
            <a:endParaRPr lang="el-GR" altLang="en-US" dirty="0"/>
          </a:p>
        </p:txBody>
      </p:sp>
      <p:sp>
        <p:nvSpPr>
          <p:cNvPr id="55300" name="3 - Θέση αριθμού διαφάνειας">
            <a:extLst>
              <a:ext uri="{FF2B5EF4-FFF2-40B4-BE49-F238E27FC236}">
                <a16:creationId xmlns:a16="http://schemas.microsoft.com/office/drawing/2014/main" id="{1346234E-AE1F-419E-97B8-B588596BFB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FD692D7-349B-46C7-A154-2EF1DF79425C}" type="slidenum">
              <a:rPr lang="el-GR" altLang="en-US"/>
              <a:pPr/>
              <a:t>1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hape 684">
            <a:extLst>
              <a:ext uri="{FF2B5EF4-FFF2-40B4-BE49-F238E27FC236}">
                <a16:creationId xmlns:a16="http://schemas.microsoft.com/office/drawing/2014/main" id="{9BAB23FD-B92D-4B0F-A56D-997647FD563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Shape 685">
            <a:extLst>
              <a:ext uri="{FF2B5EF4-FFF2-40B4-BE49-F238E27FC236}">
                <a16:creationId xmlns:a16="http://schemas.microsoft.com/office/drawing/2014/main" id="{FB4F0393-DCAF-48C9-B740-C048C16318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pt-PT" dirty="0"/>
              <a:t>Assista ao vídeo e discuta com os alunos as evidências apresentadas anteriormente sobre a contaminação de suplementos nutricionais. Discuta as suas implicações na decisão de usar suplementos nutricionais. Introduzir o conceito de verificação e monitoramento de suplementos nutricionais. </a:t>
            </a:r>
          </a:p>
          <a:p>
            <a:pPr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pt-PT" dirty="0"/>
          </a:p>
          <a:p>
            <a:pPr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pt-PT" dirty="0"/>
              <a:t>Tempo estimado: 3 min</a:t>
            </a:r>
            <a:endParaRPr lang="en-US" altLang="en-US" dirty="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4516" name="Shape 686">
            <a:extLst>
              <a:ext uri="{FF2B5EF4-FFF2-40B4-BE49-F238E27FC236}">
                <a16:creationId xmlns:a16="http://schemas.microsoft.com/office/drawing/2014/main" id="{09D8DD65-5260-41A8-8E74-BC8282AE73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AB2FAB09-EC51-4439-A30E-6A4F7ADE2C5C}" type="slidenum">
              <a:rPr lang="en-GB" altLang="en-US" sz="1800">
                <a:sym typeface="Arial" panose="020B0604020202020204" pitchFamily="34" charset="0"/>
              </a:rPr>
              <a:pPr algn="l"/>
              <a:t>10</a:t>
            </a:fld>
            <a:endParaRPr lang="en-GB" altLang="en-US" sz="1800"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hape 695">
            <a:extLst>
              <a:ext uri="{FF2B5EF4-FFF2-40B4-BE49-F238E27FC236}">
                <a16:creationId xmlns:a16="http://schemas.microsoft.com/office/drawing/2014/main" id="{F962F5DD-D340-4E89-889E-425F196C76B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" name="Shape 696">
            <a:extLst>
              <a:ext uri="{FF2B5EF4-FFF2-40B4-BE49-F238E27FC236}">
                <a16:creationId xmlns:a16="http://schemas.microsoft.com/office/drawing/2014/main" id="{AF96644A-D2F7-4F9F-B911-A4E348AC3B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SzPct val="25000"/>
              <a:defRPr/>
            </a:pPr>
            <a:r>
              <a:rPr lang="pt-PT" sz="1000" dirty="0"/>
              <a:t>Explique aos alunos que, se um atleta tomar a decisão de usar suplementos, deve minimizar o risco. No entanto, o risco não pode ser totalmente eliminado. “</a:t>
            </a:r>
            <a:r>
              <a:rPr lang="pt-PT" sz="1000" dirty="0" err="1"/>
              <a:t>Present</a:t>
            </a:r>
            <a:r>
              <a:rPr lang="pt-PT" sz="1000" dirty="0"/>
              <a:t> </a:t>
            </a:r>
            <a:r>
              <a:rPr lang="pt-PT" sz="1000" dirty="0" err="1"/>
              <a:t>Informed</a:t>
            </a:r>
            <a:r>
              <a:rPr lang="pt-PT" sz="1000" dirty="0"/>
              <a:t> Sport”, um site que mostra uma lista de produtos de suplementos que foram testados em lote e verifica como eles são produzidos, para que haja menos risco em usá-los do que em comprar suplementos que não foram verificados. </a:t>
            </a:r>
          </a:p>
          <a:p>
            <a:pPr fontAlgn="auto">
              <a:spcAft>
                <a:spcPts val="0"/>
              </a:spcAft>
              <a:buSzPct val="25000"/>
              <a:defRPr/>
            </a:pPr>
            <a:endParaRPr lang="pt-PT" sz="1000" dirty="0"/>
          </a:p>
          <a:p>
            <a:pPr fontAlgn="auto">
              <a:spcAft>
                <a:spcPts val="0"/>
              </a:spcAft>
              <a:buSzPct val="25000"/>
              <a:defRPr/>
            </a:pPr>
            <a:r>
              <a:rPr lang="pt-PT" sz="1000" dirty="0"/>
              <a:t>“Desporto Informado” é útil apenas para minimizar riscos - não para eliminar </a:t>
            </a:r>
          </a:p>
          <a:p>
            <a:pPr fontAlgn="auto">
              <a:spcAft>
                <a:spcPts val="0"/>
              </a:spcAft>
              <a:buSzPct val="25000"/>
              <a:defRPr/>
            </a:pPr>
            <a:r>
              <a:rPr lang="pt-PT" sz="1000" dirty="0"/>
              <a:t>Nem todas as substâncias proibidas são testadas - apenas as mais prováveis ​​de serem contaminadas, por exemplo </a:t>
            </a:r>
            <a:r>
              <a:rPr lang="pt-PT" sz="1000" dirty="0" err="1"/>
              <a:t>esteróides</a:t>
            </a:r>
            <a:r>
              <a:rPr lang="pt-PT" sz="1000" dirty="0"/>
              <a:t> e estimulantes. Apenas produtos específicos - não uma gama completa (por exemplo, não pode pesquisar apenas um nome de marca, deve ser o produto individual) Procure suplementos no site </a:t>
            </a:r>
          </a:p>
          <a:p>
            <a:pPr fontAlgn="auto">
              <a:spcAft>
                <a:spcPts val="0"/>
              </a:spcAft>
              <a:buSzPct val="25000"/>
              <a:defRPr/>
            </a:pPr>
            <a:endParaRPr lang="pt-PT" sz="1000" dirty="0"/>
          </a:p>
          <a:p>
            <a:pPr fontAlgn="auto">
              <a:spcAft>
                <a:spcPts val="0"/>
              </a:spcAft>
              <a:buSzPct val="25000"/>
              <a:defRPr/>
            </a:pPr>
            <a:r>
              <a:rPr lang="pt-PT" sz="1000" dirty="0"/>
              <a:t>Tempo estimado: 10 min</a:t>
            </a:r>
            <a:endParaRPr sz="1000" dirty="0">
              <a:solidFill>
                <a:srgbClr val="000000"/>
              </a:solidFill>
            </a:endParaRPr>
          </a:p>
        </p:txBody>
      </p:sp>
      <p:sp>
        <p:nvSpPr>
          <p:cNvPr id="65540" name="Shape 697">
            <a:extLst>
              <a:ext uri="{FF2B5EF4-FFF2-40B4-BE49-F238E27FC236}">
                <a16:creationId xmlns:a16="http://schemas.microsoft.com/office/drawing/2014/main" id="{E41AB7F3-C43C-490F-B27E-429AAFB92C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84AF8618-2654-497A-8BD9-58AC2B163FBD}" type="slidenum">
              <a:rPr lang="en-GB" altLang="en-US" sz="1800">
                <a:sym typeface="Arial" panose="020B0604020202020204" pitchFamily="34" charset="0"/>
              </a:rPr>
              <a:pPr algn="l"/>
              <a:t>11</a:t>
            </a:fld>
            <a:endParaRPr lang="en-GB" altLang="en-US" sz="1800"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hape 708">
            <a:extLst>
              <a:ext uri="{FF2B5EF4-FFF2-40B4-BE49-F238E27FC236}">
                <a16:creationId xmlns:a16="http://schemas.microsoft.com/office/drawing/2014/main" id="{2D265A90-B97B-484E-99EA-A08685B66C6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Shape 709">
            <a:extLst>
              <a:ext uri="{FF2B5EF4-FFF2-40B4-BE49-F238E27FC236}">
                <a16:creationId xmlns:a16="http://schemas.microsoft.com/office/drawing/2014/main" id="{8E792913-B114-4946-97B0-DCDF9AC3D0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Apresente aos alunos as consequências do uso descuidado de suplementos nutricionais. Lembre-os do conceito de responsabilidade estrita discutido na sessão anterior. Discuta os possíveis efeitos colaterais do uso prolongado de suplementos contaminados.</a:t>
            </a:r>
          </a:p>
          <a:p>
            <a:pPr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pt-P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 estimado: 3 min</a:t>
            </a:r>
            <a:endParaRPr lang="en-US" altLang="en-US" dirty="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6564" name="Shape 710">
            <a:extLst>
              <a:ext uri="{FF2B5EF4-FFF2-40B4-BE49-F238E27FC236}">
                <a16:creationId xmlns:a16="http://schemas.microsoft.com/office/drawing/2014/main" id="{F4F6EA89-4E1E-42D7-8D25-7FB9E31AF2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E907001E-ACB6-45D8-BF21-D7B1FEF983F1}" type="slidenum">
              <a:rPr lang="en-GB" altLang="en-US" sz="1800">
                <a:sym typeface="Arial" panose="020B0604020202020204" pitchFamily="34" charset="0"/>
              </a:rPr>
              <a:pPr algn="l"/>
              <a:t>12</a:t>
            </a:fld>
            <a:endParaRPr lang="en-GB" altLang="en-US" sz="1800"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761082F8-FC68-4799-9303-AA23B27970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6DCD3E18-791A-441A-89AC-998ED71A34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PT" dirty="0"/>
              <a:t>O</a:t>
            </a:r>
            <a:r>
              <a:rPr lang="pt-PT" baseline="0" dirty="0"/>
              <a:t> </a:t>
            </a:r>
            <a:r>
              <a:rPr lang="pt-PT" dirty="0"/>
              <a:t>estudo deste caso é fictício, mas é baseado em factos reais. Apresente os factos aos alunos. </a:t>
            </a:r>
          </a:p>
          <a:p>
            <a:endParaRPr lang="pt-PT" dirty="0"/>
          </a:p>
          <a:p>
            <a:r>
              <a:rPr lang="pt-PT" dirty="0"/>
              <a:t>Tempo estimado: 3 min</a:t>
            </a:r>
            <a:endParaRPr lang="en-GB" altLang="el-GR" dirty="0"/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9DBAD1A6-9E3D-4AD7-81C4-BC8518F0C0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D690BCE-BA06-4D08-8ABD-A19A285F738D}" type="slidenum">
              <a:rPr lang="en-GB" altLang="el-GR"/>
              <a:pPr/>
              <a:t>13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- Θέση εικόνας διαφάνειας">
            <a:extLst>
              <a:ext uri="{FF2B5EF4-FFF2-40B4-BE49-F238E27FC236}">
                <a16:creationId xmlns:a16="http://schemas.microsoft.com/office/drawing/2014/main" id="{98ADDB04-607B-4D17-823C-B9C1A9C3D1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2 - Θέση σημειώσεων">
            <a:extLst>
              <a:ext uri="{FF2B5EF4-FFF2-40B4-BE49-F238E27FC236}">
                <a16:creationId xmlns:a16="http://schemas.microsoft.com/office/drawing/2014/main" id="{1FF2AEE2-EE0C-4D30-BC85-5C77EEEBB4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PT" dirty="0"/>
              <a:t>Faça o exercício com os alunos. Discuta as consequências do </a:t>
            </a:r>
            <a:r>
              <a:rPr lang="pt-PT" i="1" dirty="0"/>
              <a:t>doping</a:t>
            </a:r>
            <a:r>
              <a:rPr lang="pt-PT" dirty="0"/>
              <a:t> inadvertido. </a:t>
            </a:r>
          </a:p>
          <a:p>
            <a:endParaRPr lang="pt-PT" dirty="0"/>
          </a:p>
          <a:p>
            <a:r>
              <a:rPr lang="pt-PT" dirty="0"/>
              <a:t>Tempo estimado: 10 min</a:t>
            </a:r>
            <a:endParaRPr lang="el-GR" altLang="el-GR" dirty="0"/>
          </a:p>
        </p:txBody>
      </p:sp>
      <p:sp>
        <p:nvSpPr>
          <p:cNvPr id="68612" name="3 - Θέση αριθμού διαφάνειας">
            <a:extLst>
              <a:ext uri="{FF2B5EF4-FFF2-40B4-BE49-F238E27FC236}">
                <a16:creationId xmlns:a16="http://schemas.microsoft.com/office/drawing/2014/main" id="{14831AC3-47CA-42B8-A3A2-838ACD3249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32C9F3F-21D6-461D-81AF-7C3C24B55B8D}" type="slidenum">
              <a:rPr lang="el-GR" altLang="el-GR"/>
              <a:pPr/>
              <a:t>14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- Θέση εικόνας διαφάνειας">
            <a:extLst>
              <a:ext uri="{FF2B5EF4-FFF2-40B4-BE49-F238E27FC236}">
                <a16:creationId xmlns:a16="http://schemas.microsoft.com/office/drawing/2014/main" id="{9488BDC1-5F34-4745-B4D3-62DA02D8AA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2 - Θέση σημειώσεων">
            <a:extLst>
              <a:ext uri="{FF2B5EF4-FFF2-40B4-BE49-F238E27FC236}">
                <a16:creationId xmlns:a16="http://schemas.microsoft.com/office/drawing/2014/main" id="{D0512DE8-0AA5-4C72-BD71-D76AD064DA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Resuma brevemente os tópicos mais importantes discutidos nesta sessão; uso de suplementos nutricionais no desporto, </a:t>
            </a:r>
            <a:r>
              <a:rPr lang="pt-P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doping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inadvertido, verificação de suplementos e medicamentos, hipótese “de passagem” </a:t>
            </a:r>
            <a:r>
              <a:rPr lang="pt-P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alternativa segura. </a:t>
            </a:r>
          </a:p>
          <a:p>
            <a:pPr eaLnBrk="1" hangingPunct="1"/>
            <a:endParaRPr lang="pt-P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 estimado: 3 min</a:t>
            </a:r>
            <a:endParaRPr lang="en-US" altLang="en-US" dirty="0"/>
          </a:p>
        </p:txBody>
      </p:sp>
      <p:sp>
        <p:nvSpPr>
          <p:cNvPr id="69636" name="3 - Θέση αριθμού διαφάνειας">
            <a:extLst>
              <a:ext uri="{FF2B5EF4-FFF2-40B4-BE49-F238E27FC236}">
                <a16:creationId xmlns:a16="http://schemas.microsoft.com/office/drawing/2014/main" id="{23FDCBCA-9E42-42F1-B01A-3BD063C28B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097ED2A-241B-4866-BB88-62B1083AAC98}" type="slidenum">
              <a:rPr lang="el-GR" altLang="en-US"/>
              <a:pPr/>
              <a:t>15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9760444D-9CA7-4705-84F1-08CCBC7E58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1CAFC664-9BFB-45C5-8939-07D2C3F342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PT" dirty="0"/>
              <a:t>Ao contrário de substâncias proibidas ou ilegais, os suplementos nutricionais (NS) representam substâncias legais para melhorar a aparência e o desempenho que atualmente não são controladas pelas leis nacionais ou por organizações desportivas e antidopagem internacionais, e há poucas evidências de associação do uso da NS com efeitos adversos à saúde . Portanto, o NS pode ser distribuído gratuitamente nos mercados online ou offline e ser comprado e usado sem nenhuma sanção legal. Além disso, o mercado NS não é supervisionado por autoridades reguladoras, como a </a:t>
            </a:r>
            <a:r>
              <a:rPr lang="pt-PT" i="1" dirty="0" err="1"/>
              <a:t>Food</a:t>
            </a:r>
            <a:r>
              <a:rPr lang="pt-PT" i="1" dirty="0"/>
              <a:t> </a:t>
            </a:r>
            <a:r>
              <a:rPr lang="pt-PT" i="1" dirty="0" err="1"/>
              <a:t>and</a:t>
            </a:r>
            <a:r>
              <a:rPr lang="pt-PT" i="1" dirty="0"/>
              <a:t> </a:t>
            </a:r>
            <a:r>
              <a:rPr lang="pt-PT" i="1" dirty="0" err="1"/>
              <a:t>Drugs</a:t>
            </a:r>
            <a:r>
              <a:rPr lang="pt-PT" i="1" dirty="0"/>
              <a:t> </a:t>
            </a:r>
            <a:r>
              <a:rPr lang="pt-PT" i="1" dirty="0" err="1"/>
              <a:t>Administration</a:t>
            </a:r>
            <a:r>
              <a:rPr lang="pt-PT" dirty="0"/>
              <a:t>. Os suplementos nutricionais mais usados ​​incluem pós e </a:t>
            </a:r>
            <a:r>
              <a:rPr lang="pt-PT" dirty="0" err="1"/>
              <a:t>shakes</a:t>
            </a:r>
            <a:r>
              <a:rPr lang="pt-PT" dirty="0"/>
              <a:t> de proteínas, aminoácidos, (</a:t>
            </a:r>
            <a:r>
              <a:rPr lang="pt-PT" dirty="0" err="1"/>
              <a:t>multi</a:t>
            </a:r>
            <a:r>
              <a:rPr lang="pt-PT" dirty="0"/>
              <a:t>) vitaminas e minerais, </a:t>
            </a:r>
            <a:r>
              <a:rPr lang="pt-PT" dirty="0" err="1"/>
              <a:t>carboidratos</a:t>
            </a:r>
            <a:r>
              <a:rPr lang="pt-PT" dirty="0"/>
              <a:t>, creatina e uma ampla variedade de produtos à base de plantas ou derivados que se supõe possuir propriedades </a:t>
            </a:r>
            <a:r>
              <a:rPr lang="pt-PT" dirty="0" err="1"/>
              <a:t>ergogênicas</a:t>
            </a:r>
            <a:r>
              <a:rPr lang="pt-PT" dirty="0"/>
              <a:t> e de melhoria de desempenho e aparência (de </a:t>
            </a:r>
            <a:r>
              <a:rPr lang="pt-PT" dirty="0" err="1"/>
              <a:t>Hon</a:t>
            </a:r>
            <a:r>
              <a:rPr lang="pt-PT" dirty="0"/>
              <a:t> &amp; </a:t>
            </a:r>
            <a:r>
              <a:rPr lang="pt-PT" dirty="0" err="1"/>
              <a:t>Coumans</a:t>
            </a:r>
            <a:r>
              <a:rPr lang="pt-PT" dirty="0"/>
              <a:t>, 2007; </a:t>
            </a:r>
            <a:r>
              <a:rPr lang="pt-PT" dirty="0" err="1"/>
              <a:t>Lazuras</a:t>
            </a:r>
            <a:r>
              <a:rPr lang="pt-PT" dirty="0"/>
              <a:t> &amp; </a:t>
            </a:r>
            <a:r>
              <a:rPr lang="pt-PT" dirty="0" err="1"/>
              <a:t>Barkoukis</a:t>
            </a:r>
            <a:r>
              <a:rPr lang="pt-PT" dirty="0"/>
              <a:t>, 2014).</a:t>
            </a:r>
            <a:endParaRPr lang="en-GB" altLang="el-GR" dirty="0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9F44DBAF-475E-4ACD-816B-402EB436D8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2DDC825-6247-4A28-85C8-AF604D57F126}" type="slidenum">
              <a:rPr lang="el-GR" altLang="el-GR"/>
              <a:pPr/>
              <a:t>2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B91E9203-18F7-486B-AE89-0E8F45B0D2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F5CDE95C-3FFD-4227-A808-75A6058816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PT" dirty="0"/>
              <a:t>Discuta com os alunos que nem todos os suplementos nutricionais são seguros. Os casos atuais de atletas que deram positivo nos controlos de </a:t>
            </a:r>
            <a:r>
              <a:rPr lang="pt-PT" i="1" dirty="0"/>
              <a:t>doping</a:t>
            </a:r>
            <a:r>
              <a:rPr lang="pt-PT" dirty="0"/>
              <a:t> devido a substâncias contaminadas. Introduzir a questão da contaminação de suplementos nutricionais. </a:t>
            </a:r>
          </a:p>
          <a:p>
            <a:endParaRPr lang="pt-PT" dirty="0"/>
          </a:p>
          <a:p>
            <a:r>
              <a:rPr lang="pt-PT" dirty="0"/>
              <a:t>Tempo estimado: 3 min</a:t>
            </a:r>
            <a:endParaRPr lang="en-GB" altLang="el-GR" dirty="0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E2B82DD3-C17A-475E-94DE-955F05CD6B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CCBFBC1-F6BB-42CB-A0C9-04A5DCB7C4B2}" type="slidenum">
              <a:rPr lang="el-GR" altLang="el-GR"/>
              <a:pPr/>
              <a:t>3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Θέση εικόνας διαφάνειας">
            <a:extLst>
              <a:ext uri="{FF2B5EF4-FFF2-40B4-BE49-F238E27FC236}">
                <a16:creationId xmlns:a16="http://schemas.microsoft.com/office/drawing/2014/main" id="{7DD53B56-8BCD-4A35-9CC5-E995B67647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2 - Θέση σημειώσεων">
            <a:extLst>
              <a:ext uri="{FF2B5EF4-FFF2-40B4-BE49-F238E27FC236}">
                <a16:creationId xmlns:a16="http://schemas.microsoft.com/office/drawing/2014/main" id="{D45D1B3D-91A7-4FE3-BA45-80B39D2DBF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PT" dirty="0"/>
              <a:t>Apresentar evidências existentes sobre a contaminação de suplementos nutricionais. Discuta as consequências do uso de suplementos contaminados (relate exemplos relevantes para o seu país e para o desporto). Explicar as principais razões pelas quais os suplementos nutricionais estão contaminados [ou seja, a) erros na produção, b) uso intencional de substâncias proibidas para aumentar a eficácia de um suplemento] </a:t>
            </a:r>
          </a:p>
          <a:p>
            <a:endParaRPr lang="pt-PT" dirty="0"/>
          </a:p>
          <a:p>
            <a:r>
              <a:rPr lang="pt-PT" dirty="0"/>
              <a:t>Tempo estimado: 5 min</a:t>
            </a:r>
            <a:endParaRPr lang="el-GR" altLang="el-GR" dirty="0"/>
          </a:p>
        </p:txBody>
      </p:sp>
      <p:sp>
        <p:nvSpPr>
          <p:cNvPr id="58372" name="3 - Θέση αριθμού διαφάνειας">
            <a:extLst>
              <a:ext uri="{FF2B5EF4-FFF2-40B4-BE49-F238E27FC236}">
                <a16:creationId xmlns:a16="http://schemas.microsoft.com/office/drawing/2014/main" id="{6519DDF8-6A5F-4C4B-8DD0-553B1A8824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DD0AC82-EA79-43F9-B0C0-887BFB944BF9}" type="slidenum">
              <a:rPr lang="el-GR" altLang="el-GR"/>
              <a:pPr/>
              <a:t>4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7A5583AD-BEB8-47F4-AABB-37C8A0B314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9E33B1B7-D18E-499F-962D-2019117D3D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PT" dirty="0"/>
              <a:t>Apresente o exemplo do site da USADA (ou relevante para o seu país e desporto) notificando os atletas de que "as respostas não são diretas. Nenhum recurso pode protegê-lo completamente. A realidade é que o uso de suplementos alimentares pode ser arriscado e que a conscientização, cautela, educação e bom senso devem ser exercidos ao considerar o seu uso ". Um vídeo informativo da USADA pode ser encontrado aqui: https://www.youtube.com/watch?time_continue=5&amp;v=7HIvIIM-35w </a:t>
            </a:r>
          </a:p>
          <a:p>
            <a:endParaRPr lang="pt-PT" dirty="0"/>
          </a:p>
          <a:p>
            <a:r>
              <a:rPr lang="pt-PT" dirty="0"/>
              <a:t>Tempo estimado: 10 min</a:t>
            </a:r>
            <a:endParaRPr lang="en-GB" altLang="el-GR" dirty="0"/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FC66D0A9-0A2B-4D75-BF32-E283CFBA3F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988579-DB70-4227-85F5-D28F6C2D2A04}" type="slidenum">
              <a:rPr lang="el-GR" altLang="el-GR"/>
              <a:pPr/>
              <a:t>5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- Θέση εικόνας διαφάνειας">
            <a:extLst>
              <a:ext uri="{FF2B5EF4-FFF2-40B4-BE49-F238E27FC236}">
                <a16:creationId xmlns:a16="http://schemas.microsoft.com/office/drawing/2014/main" id="{72F516EE-CE4C-4FBC-80D9-6923165DDD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2 - Θέση σημειώσεων">
            <a:extLst>
              <a:ext uri="{FF2B5EF4-FFF2-40B4-BE49-F238E27FC236}">
                <a16:creationId xmlns:a16="http://schemas.microsoft.com/office/drawing/2014/main" id="{18EE4DE9-86CA-4497-BD90-78DAC5BC7C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PT" dirty="0"/>
              <a:t>Apresentar evidências existentes sobre a associação entre suplementos nutricionais e </a:t>
            </a:r>
            <a:r>
              <a:rPr lang="pt-PT" i="1" dirty="0"/>
              <a:t>doping</a:t>
            </a:r>
            <a:r>
              <a:rPr lang="pt-PT" dirty="0"/>
              <a:t>. Destaque a alta correlação entre eles, mas a ausência de dados sobre a relação de causa e efeito. Apresente brevemente o conceito da hipótese de representação mental compartilhada. </a:t>
            </a:r>
          </a:p>
          <a:p>
            <a:endParaRPr lang="pt-PT" dirty="0"/>
          </a:p>
          <a:p>
            <a:r>
              <a:rPr lang="pt-PT" dirty="0"/>
              <a:t>Tempo estimado: 5 min</a:t>
            </a:r>
            <a:endParaRPr lang="el-GR" altLang="el-GR" dirty="0"/>
          </a:p>
        </p:txBody>
      </p:sp>
      <p:sp>
        <p:nvSpPr>
          <p:cNvPr id="60420" name="3 - Θέση αριθμού διαφάνειας">
            <a:extLst>
              <a:ext uri="{FF2B5EF4-FFF2-40B4-BE49-F238E27FC236}">
                <a16:creationId xmlns:a16="http://schemas.microsoft.com/office/drawing/2014/main" id="{58CA871B-105B-4556-8644-BB456917AC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09518C-4919-4CBA-9993-B26DD1FABAB6}" type="slidenum">
              <a:rPr lang="el-GR" altLang="el-GR"/>
              <a:pPr/>
              <a:t>6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BEA3584-CE01-4C6A-A943-4853B5EFAF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4A56E99B-A642-44A5-8C4C-E8D2154BA2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PT" dirty="0"/>
              <a:t>Peça aos alunos / estagiários que pensem nos benefícios e nos riscos do uso de suplementos nutricionais. Os suplementos devem ser considerados "substâncias de passagem" que levam ao </a:t>
            </a:r>
            <a:r>
              <a:rPr lang="pt-PT" i="1" dirty="0"/>
              <a:t>doping</a:t>
            </a:r>
            <a:r>
              <a:rPr lang="pt-PT" dirty="0"/>
              <a:t> ou a alternativas seguras contra ele? Porquê? </a:t>
            </a:r>
          </a:p>
          <a:p>
            <a:endParaRPr lang="pt-PT" dirty="0"/>
          </a:p>
          <a:p>
            <a:r>
              <a:rPr lang="pt-PT" dirty="0"/>
              <a:t>Tempo estimado: 10 min</a:t>
            </a:r>
            <a:endParaRPr lang="en-GB" altLang="el-GR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7AEC9244-BC2E-42C2-980E-5A532611F6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607E421-F7D0-4B36-A327-98ACA71FA1E5}" type="slidenum">
              <a:rPr lang="el-GR" altLang="el-GR"/>
              <a:pPr/>
              <a:t>7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- Θέση εικόνας διαφάνειας">
            <a:extLst>
              <a:ext uri="{FF2B5EF4-FFF2-40B4-BE49-F238E27FC236}">
                <a16:creationId xmlns:a16="http://schemas.microsoft.com/office/drawing/2014/main" id="{FCC3B1AA-A108-4622-8211-817470B43C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2 - Θέση σημειώσεων">
            <a:extLst>
              <a:ext uri="{FF2B5EF4-FFF2-40B4-BE49-F238E27FC236}">
                <a16:creationId xmlns:a16="http://schemas.microsoft.com/office/drawing/2014/main" id="{F3F59966-9E18-4A3D-91D9-A979D08B88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Descreva as três etapas desenvolvidas pelo UKAD em relação a como fazer escolhas informadas sobre o uso de suplementos nutricionais. Use informações relevantes do seu país. </a:t>
            </a:r>
          </a:p>
          <a:p>
            <a:endParaRPr lang="pt-P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 estimado: 3 min</a:t>
            </a:r>
            <a:endParaRPr lang="el-GR" altLang="el-GR" dirty="0"/>
          </a:p>
        </p:txBody>
      </p:sp>
      <p:sp>
        <p:nvSpPr>
          <p:cNvPr id="62468" name="3 - Θέση αριθμού διαφάνειας">
            <a:extLst>
              <a:ext uri="{FF2B5EF4-FFF2-40B4-BE49-F238E27FC236}">
                <a16:creationId xmlns:a16="http://schemas.microsoft.com/office/drawing/2014/main" id="{B3AEA4FF-D89A-429D-AD0B-A8AAED213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7B9C1FF-AE69-4BEC-9AE0-7BFAF785EF79}" type="slidenum">
              <a:rPr lang="el-GR" altLang="el-GR"/>
              <a:pPr/>
              <a:t>8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hape 675">
            <a:extLst>
              <a:ext uri="{FF2B5EF4-FFF2-40B4-BE49-F238E27FC236}">
                <a16:creationId xmlns:a16="http://schemas.microsoft.com/office/drawing/2014/main" id="{D85C0B64-7CE4-4CDD-83C1-D61A9FF6BBD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3491" name="Shape 676">
            <a:extLst>
              <a:ext uri="{FF2B5EF4-FFF2-40B4-BE49-F238E27FC236}">
                <a16:creationId xmlns:a16="http://schemas.microsoft.com/office/drawing/2014/main" id="{5ED95DF2-C838-46BF-8550-CE72B6CA33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00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Discuta com os alunos que é necessário que os atletas tenham um estilo de vida ideal e a forma como isso cobriria as suas necessidades energéticas. Discuta com os alunos a necessidade de consultar um especialista quando for necessário tomar uma decisão sobre o uso de suplementos nutricionais. </a:t>
            </a:r>
          </a:p>
          <a:p>
            <a:pPr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pt-P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 estimado: 3 min</a:t>
            </a:r>
            <a:endParaRPr lang="en-GB" altLang="en-US" dirty="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99495172-40C5-492C-BBDD-0E4AC40428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D148C1-D350-420F-8D42-6AC6AF2C1F48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41AB5FD0-34BB-4E6C-967C-A4BA7261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21A041A4-7697-4AAF-A5F9-ABBFC8A6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D2E1544-7764-40FE-ACD8-75D99DC0E1D1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6310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EACA54A3-15FD-45E6-8E70-79417EDF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3FA879-7A81-4FDF-8E06-20E7E163090A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0AE2DA47-D9C8-4DDF-AB64-9134165BB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9A8A68B1-F15E-4039-812F-D7FEEECCA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A1B9304-6E16-47AE-9FFD-6D907C1C928F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6404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FC61DE10-556E-470A-948B-2785670601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325417-AEA6-4D38-B982-A3034915588A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A47D986E-302D-48FB-BFA1-9CD7EE603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AE880B72-7719-4C6E-802E-B2FFA9434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702D702-B98C-4A37-B7C0-A70AAE6EAE43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3369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99BC7355-981F-43A4-B210-CEB9B96F27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8FDF34D-7EA9-4EED-BB04-6ABF47318F8B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0C035F3D-9137-4D53-B61D-AC3773E96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B4B0620D-835D-48BE-8C99-D6E47971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83F9C7F-0C88-4080-80A2-DC21D785F4D7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51720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789D74AB-C8A8-4715-9444-E3D4F89F85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5CFB19-C3AE-4093-813A-6450477238B4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C584F180-B07C-417D-AFAD-6C42C8070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D7AAAAE1-9126-4FCC-94B7-07975DB5A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584FD8E-0CE8-422A-A5DC-65FC6A4DDF9B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46323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24326CAA-5CA4-471B-811E-97E282BEE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F593181-8FF9-42FB-946C-3577B5473FA6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D033AB95-4F56-4461-93F1-C89A9C764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FB37DBB8-15AF-46E0-B242-AC0B73D27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85C532D-B2AC-4A31-B4F0-F343809115CE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15630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73566161-ED7C-4B94-8769-E4DAC48763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C409F03-D61B-483E-93DD-2EE32372016B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2B8D5842-18B9-4486-BCB7-6D486A787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051E6B83-86D2-48BD-8871-C89451FD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9F43685-C69B-4DB0-828D-0D3D83EEE3F6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68514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3 - Θέση ημερομηνίας">
            <a:extLst>
              <a:ext uri="{FF2B5EF4-FFF2-40B4-BE49-F238E27FC236}">
                <a16:creationId xmlns:a16="http://schemas.microsoft.com/office/drawing/2014/main" id="{3D368DDB-2918-4F61-9E6C-8140BD980E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8A4FAC-9ED7-4676-B5C8-B1A907F32F07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8" name="4 - Θέση υποσέλιδου">
            <a:extLst>
              <a:ext uri="{FF2B5EF4-FFF2-40B4-BE49-F238E27FC236}">
                <a16:creationId xmlns:a16="http://schemas.microsoft.com/office/drawing/2014/main" id="{AE96173C-B88E-4BF7-8F1A-55DF6243F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>
            <a:extLst>
              <a:ext uri="{FF2B5EF4-FFF2-40B4-BE49-F238E27FC236}">
                <a16:creationId xmlns:a16="http://schemas.microsoft.com/office/drawing/2014/main" id="{83384755-3B18-472E-9C3A-D14AD9DF0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16785E2-FC22-4CD7-AF0A-5A9866EF91A8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1859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3 - Θέση ημερομηνίας">
            <a:extLst>
              <a:ext uri="{FF2B5EF4-FFF2-40B4-BE49-F238E27FC236}">
                <a16:creationId xmlns:a16="http://schemas.microsoft.com/office/drawing/2014/main" id="{79D33F05-C2A6-400D-B643-9B9E52142C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C543CE9-2C56-47EA-BCD0-20A1F74D4ABC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4" name="4 - Θέση υποσέλιδου">
            <a:extLst>
              <a:ext uri="{FF2B5EF4-FFF2-40B4-BE49-F238E27FC236}">
                <a16:creationId xmlns:a16="http://schemas.microsoft.com/office/drawing/2014/main" id="{1E5D0C20-C18D-4960-B3E6-C5192E2D9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>
            <a:extLst>
              <a:ext uri="{FF2B5EF4-FFF2-40B4-BE49-F238E27FC236}">
                <a16:creationId xmlns:a16="http://schemas.microsoft.com/office/drawing/2014/main" id="{47608A53-2858-4108-9CB7-4FA279726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F10F0AD-945F-417C-B0DE-576B7BB29FF9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94629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>
            <a:extLst>
              <a:ext uri="{FF2B5EF4-FFF2-40B4-BE49-F238E27FC236}">
                <a16:creationId xmlns:a16="http://schemas.microsoft.com/office/drawing/2014/main" id="{B4EFB606-EAF5-4959-9870-FF963E3C48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1FE4C4-329C-4A86-869A-4302801604C2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3" name="4 - Θέση υποσέλιδου">
            <a:extLst>
              <a:ext uri="{FF2B5EF4-FFF2-40B4-BE49-F238E27FC236}">
                <a16:creationId xmlns:a16="http://schemas.microsoft.com/office/drawing/2014/main" id="{51C07DD6-9F15-4705-B882-6C3D829DE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>
            <a:extLst>
              <a:ext uri="{FF2B5EF4-FFF2-40B4-BE49-F238E27FC236}">
                <a16:creationId xmlns:a16="http://schemas.microsoft.com/office/drawing/2014/main" id="{E86004F2-65EA-4273-84B2-6B2857A1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D72EF6D-55A9-4966-B9AC-8F6EA48F45F2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07221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27D03117-BB97-4EDA-93DC-C2EEA76C52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2F25250-95CF-4535-BBA0-6323472807D1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78868A1C-D4EC-4A8E-967C-7344A30CB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8A187079-4069-4E99-8D80-F4B3108E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EDB0AF9-95A0-49A0-836E-29E147154829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2252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476C8A5B-EE3B-468D-87DC-DED46F6D1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CD61E97-6050-4B6E-8788-1C44FE36F5D2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D259D7B1-4274-4332-B240-88BF2D97E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0EC2BB16-2319-44E1-A902-8F9A14FE1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CA4079E-8101-474B-8D98-77953AADC1FE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67333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B5071E5F-A168-4858-95E6-7E9FE9993B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6CC1EBF-7324-4062-8310-39FB58572C83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2652C416-EC98-4F97-AB86-48F704CAF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2B9DFDFE-334A-48AA-93C4-630CA2D43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D63012A-4728-45C2-BC9E-0BCFF4C84CF4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75805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7449BD8B-98EA-459E-9DDF-18DFFAB96E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1ADCE4-90C0-414F-8988-0A4ECD6E351A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5DA20E85-9F8B-49C2-AF4B-67CCC686A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B970FC94-4DDC-43B6-BAE9-A97C8B995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DA372EB-A9F6-42CD-80BE-112A78A24794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34808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1CEEB0CD-708B-49CD-85E7-03DDF0CDF5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053BD1B-DD08-433E-9B9F-043D6BAD5257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59189A6E-8DAD-4129-90BF-38D9F6538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593BB4C1-5580-4977-B925-356025671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DD2D28A-F28F-4C90-9905-486525775784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85038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6FF9963C-4570-4A4E-9890-E194B1CFB3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A64F191-63A3-465F-BC6B-948BFB313E5A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789D0631-C2B9-4D21-A4B9-76CF0B88D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5B899356-F349-41BC-AEC0-38A080C5F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26B7101-604B-492B-BE75-65B3E1A3AE68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57132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0D619C76-329A-404F-B073-B72E1592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2AEE1F3-7BA1-41DB-B776-8FE43ABB8A86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47818F0A-2471-4CD9-ABC4-14354A42C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DD2609CA-55F0-4703-9FF3-BAA55BD1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5825D54-63E4-426A-924C-1C4532DCDAA6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736256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BFD16D7E-5D6E-460F-B073-8FECD680D4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8D9D761-052E-43F0-9A8C-D7494472D715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09D3BFDE-D661-457C-AA58-24F0D955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D2ABFD42-5930-4079-9275-1FD3F1F5A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E493F89-48BD-4811-B753-17660D1056FF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78612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D9932678-19E8-4BB5-A4FF-4F612D1CF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09C0188-FEF1-494C-8E51-FD8FCC3D1707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44639EB2-68A7-4173-B081-4899A3E9C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B35ABE55-3DE8-4BF7-AFF4-1B9C5552C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22BAF70-F82F-4585-88D4-816719A6DCB7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51175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3 - Θέση ημερομηνίας">
            <a:extLst>
              <a:ext uri="{FF2B5EF4-FFF2-40B4-BE49-F238E27FC236}">
                <a16:creationId xmlns:a16="http://schemas.microsoft.com/office/drawing/2014/main" id="{98E93C62-35C7-4FF7-9907-C626AE7F7A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42A0C5-3846-4664-8919-1752AF8A776A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8" name="4 - Θέση υποσέλιδου">
            <a:extLst>
              <a:ext uri="{FF2B5EF4-FFF2-40B4-BE49-F238E27FC236}">
                <a16:creationId xmlns:a16="http://schemas.microsoft.com/office/drawing/2014/main" id="{0690D67B-8D6E-41C7-A1F5-CA25A13D3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>
            <a:extLst>
              <a:ext uri="{FF2B5EF4-FFF2-40B4-BE49-F238E27FC236}">
                <a16:creationId xmlns:a16="http://schemas.microsoft.com/office/drawing/2014/main" id="{B66CD0EE-6F4B-4955-A0F4-E6B02B807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00ECC13-EE94-4190-9F37-880B9F10D1F6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70474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3 - Θέση ημερομηνίας">
            <a:extLst>
              <a:ext uri="{FF2B5EF4-FFF2-40B4-BE49-F238E27FC236}">
                <a16:creationId xmlns:a16="http://schemas.microsoft.com/office/drawing/2014/main" id="{6C2514B0-0CF6-47B7-B49B-EFDCA9EA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2FB1BF-A713-451E-8D22-AF6E19CCB453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4" name="4 - Θέση υποσέλιδου">
            <a:extLst>
              <a:ext uri="{FF2B5EF4-FFF2-40B4-BE49-F238E27FC236}">
                <a16:creationId xmlns:a16="http://schemas.microsoft.com/office/drawing/2014/main" id="{817703F0-61BC-436F-A7DA-D64DB4EA3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>
            <a:extLst>
              <a:ext uri="{FF2B5EF4-FFF2-40B4-BE49-F238E27FC236}">
                <a16:creationId xmlns:a16="http://schemas.microsoft.com/office/drawing/2014/main" id="{7D6E528B-534D-49A7-A378-0C459DBA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703F8C0-D646-4263-8CC1-FCE54EB27CF2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5106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>
            <a:extLst>
              <a:ext uri="{FF2B5EF4-FFF2-40B4-BE49-F238E27FC236}">
                <a16:creationId xmlns:a16="http://schemas.microsoft.com/office/drawing/2014/main" id="{60F90835-6248-4506-9978-184CFD8B25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F9DFDF-80D4-4BEF-AED9-58C17EDE7121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3" name="4 - Θέση υποσέλιδου">
            <a:extLst>
              <a:ext uri="{FF2B5EF4-FFF2-40B4-BE49-F238E27FC236}">
                <a16:creationId xmlns:a16="http://schemas.microsoft.com/office/drawing/2014/main" id="{5F4A4834-6E01-4DD4-B320-C1A20F142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>
            <a:extLst>
              <a:ext uri="{FF2B5EF4-FFF2-40B4-BE49-F238E27FC236}">
                <a16:creationId xmlns:a16="http://schemas.microsoft.com/office/drawing/2014/main" id="{667E18C6-53EE-411A-8E2A-EDD5A1E27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D9DB794-F68B-427D-A7F3-6796741337EC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367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21D1F12A-9C2A-485F-BB93-37E76B8CB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107441B-A7D9-426F-A0C7-B3CC8BF5BD62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7F09B390-8483-4C3A-9D1A-E63DA93E8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01BE48A5-30CE-4B6E-9F31-811A7E302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66006FC-93B7-455A-B647-790DADFCF659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732335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68B83B27-8AC3-474F-81EF-EC7BB6CF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FB272F-DB4A-4821-93F4-8E64E72C3EB9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4BD2AB15-8999-4E63-BCA5-A09F05E26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5CF8A06C-ABA1-41E6-ADB5-B1D22EF9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01DA0BA-4DC1-4E22-AE7F-73019C069250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0041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974D4D83-F935-449F-96CF-91659035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65DA4CD-74C6-4738-8A98-67262A5D88D6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30E9D104-4B5E-41FA-8251-7FD61247F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929E26E1-E7B7-4B54-8647-D6E8C2B1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01E279C-634F-405D-9F12-5214205536A1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30551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684F2B2E-4B18-481E-9244-5ED4715650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7A89D3D-950E-4245-9D83-13586A3DE7C8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D02FD885-7A14-4316-B0DA-56E32B92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C21BA3C1-AA82-4F24-8F15-1B70D1FCE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A6F0091-2CA2-45A6-9617-1B48DDA5DA3E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165160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C31A629F-8530-47EB-941B-D94CCC92C2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3BB31E6-2296-4FA4-A650-BCB64B9103F4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E1B5EED9-51C3-4AF6-8C4B-89B780CD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B89FE48D-A5EE-4B88-8DE7-E965771FA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44242AB-674F-4AFE-A5AC-03E9162F3B38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55344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5556890D-B9C3-42CA-BF16-ED9AFB20C5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7EEA4AB-B5A6-4BED-81EC-52F47E45DC19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7C279BB0-A2C0-48B2-A484-B6D0A4F1E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9055DFE3-2E77-49FB-97CA-92B1A1DB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A9BC32B-9C94-4B7A-822E-5F61A53031A7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021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3 - Θέση ημερομηνίας">
            <a:extLst>
              <a:ext uri="{FF2B5EF4-FFF2-40B4-BE49-F238E27FC236}">
                <a16:creationId xmlns:a16="http://schemas.microsoft.com/office/drawing/2014/main" id="{5B84272C-4202-490D-B206-35E92F527F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B643C6-2D57-4D13-BDE1-6A10878EF05F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8" name="4 - Θέση υποσέλιδου">
            <a:extLst>
              <a:ext uri="{FF2B5EF4-FFF2-40B4-BE49-F238E27FC236}">
                <a16:creationId xmlns:a16="http://schemas.microsoft.com/office/drawing/2014/main" id="{6BC10346-E6F7-40A6-A514-E4F67D22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>
            <a:extLst>
              <a:ext uri="{FF2B5EF4-FFF2-40B4-BE49-F238E27FC236}">
                <a16:creationId xmlns:a16="http://schemas.microsoft.com/office/drawing/2014/main" id="{AD2D6F44-55DA-4C47-ADC9-6B059CB0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57461FF-469B-4D06-8CED-5D09ECDB95A8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2450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3 - Θέση ημερομηνίας">
            <a:extLst>
              <a:ext uri="{FF2B5EF4-FFF2-40B4-BE49-F238E27FC236}">
                <a16:creationId xmlns:a16="http://schemas.microsoft.com/office/drawing/2014/main" id="{DB544818-1D88-415E-B5E0-70DD468290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2143A10-F90A-46E9-8585-9313542F3773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4" name="4 - Θέση υποσέλιδου">
            <a:extLst>
              <a:ext uri="{FF2B5EF4-FFF2-40B4-BE49-F238E27FC236}">
                <a16:creationId xmlns:a16="http://schemas.microsoft.com/office/drawing/2014/main" id="{53F442B3-B65F-485A-9414-BAE9652D4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>
            <a:extLst>
              <a:ext uri="{FF2B5EF4-FFF2-40B4-BE49-F238E27FC236}">
                <a16:creationId xmlns:a16="http://schemas.microsoft.com/office/drawing/2014/main" id="{28D8165C-FD53-4D00-960A-6EB3731AD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8237B06-7EB2-4E7F-A371-779954964CD6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91362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>
            <a:extLst>
              <a:ext uri="{FF2B5EF4-FFF2-40B4-BE49-F238E27FC236}">
                <a16:creationId xmlns:a16="http://schemas.microsoft.com/office/drawing/2014/main" id="{F6E29966-0FA8-4D26-B4B7-10A3960C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013D97-A28D-45BC-86E2-F7FDBCA94B80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3" name="4 - Θέση υποσέλιδου">
            <a:extLst>
              <a:ext uri="{FF2B5EF4-FFF2-40B4-BE49-F238E27FC236}">
                <a16:creationId xmlns:a16="http://schemas.microsoft.com/office/drawing/2014/main" id="{147C7CBA-451C-41B6-BE45-364897EE8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>
            <a:extLst>
              <a:ext uri="{FF2B5EF4-FFF2-40B4-BE49-F238E27FC236}">
                <a16:creationId xmlns:a16="http://schemas.microsoft.com/office/drawing/2014/main" id="{DEBCC0F4-B8A2-4BC2-90DA-1D9338E22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4865B85-E2A3-46EE-9A6A-09C27C24B280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5319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8C1B39FC-1346-470F-B821-4D31802769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31CA7A1-0E86-4A9B-AAEB-F000713FCD7B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E5B3468F-2D44-434E-8B5E-0F0027F9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89E765C3-CAB4-4D30-9106-2A1E1B818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0C489EE-C25E-4C52-BDB4-D05E7104207F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5633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A9297C6A-8680-44CD-8538-9A2AF303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E644AF5-2731-4445-98E3-C549F022465E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1D687C12-72C7-4141-9CA7-834118A1D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2B7FF684-9429-4F1A-9480-C27AF9503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1D985C1-BD5A-40B0-92FB-4DE6E1F9A83F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8225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>
            <a:extLst>
              <a:ext uri="{FF2B5EF4-FFF2-40B4-BE49-F238E27FC236}">
                <a16:creationId xmlns:a16="http://schemas.microsoft.com/office/drawing/2014/main" id="{F3397C31-64A4-4E42-83D8-B833CB4CB3E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Kλικ για επεξεργασία του τίτλου</a:t>
            </a:r>
          </a:p>
        </p:txBody>
      </p:sp>
      <p:sp>
        <p:nvSpPr>
          <p:cNvPr id="1027" name="2 - Θέση κειμένου">
            <a:extLst>
              <a:ext uri="{FF2B5EF4-FFF2-40B4-BE49-F238E27FC236}">
                <a16:creationId xmlns:a16="http://schemas.microsoft.com/office/drawing/2014/main" id="{B9E701EA-C6A5-49BF-98D5-B4C0BA17BD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Kλικ για επεξεργασία των στυλ του υποδείγματος</a:t>
            </a:r>
          </a:p>
          <a:p>
            <a:pPr lvl="1"/>
            <a:r>
              <a:rPr lang="el-GR" altLang="en-US"/>
              <a:t>Δεύτερου επιπέδου</a:t>
            </a:r>
          </a:p>
          <a:p>
            <a:pPr lvl="2"/>
            <a:r>
              <a:rPr lang="el-GR" altLang="en-US"/>
              <a:t>Τρίτου επιπέδου</a:t>
            </a:r>
          </a:p>
          <a:p>
            <a:pPr lvl="3"/>
            <a:r>
              <a:rPr lang="el-GR" altLang="en-US"/>
              <a:t>Τέταρτου επιπέδου</a:t>
            </a:r>
          </a:p>
          <a:p>
            <a:pPr lvl="4"/>
            <a:r>
              <a:rPr lang="el-GR" altLang="en-US"/>
              <a:t>Πέμπτου επιπέδου</a:t>
            </a:r>
          </a:p>
        </p:txBody>
      </p:sp>
      <p:pic>
        <p:nvPicPr>
          <p:cNvPr id="1028" name="Picture 2">
            <a:extLst>
              <a:ext uri="{FF2B5EF4-FFF2-40B4-BE49-F238E27FC236}">
                <a16:creationId xmlns:a16="http://schemas.microsoft.com/office/drawing/2014/main" id="{E97DB104-0F2D-45BF-999C-E61306AE62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76975"/>
            <a:ext cx="19939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3" descr="http://csi.phed.auth.gr/attachments/Logo/LOGO-JAN-Final.jpg">
            <a:extLst>
              <a:ext uri="{FF2B5EF4-FFF2-40B4-BE49-F238E27FC236}">
                <a16:creationId xmlns:a16="http://schemas.microsoft.com/office/drawing/2014/main" id="{C764AFEB-0DC9-4B66-A041-E0C763B799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261100"/>
            <a:ext cx="24320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- Θέση τίτλου">
            <a:extLst>
              <a:ext uri="{FF2B5EF4-FFF2-40B4-BE49-F238E27FC236}">
                <a16:creationId xmlns:a16="http://schemas.microsoft.com/office/drawing/2014/main" id="{DF727BB0-9B29-44BF-95B2-09C186A2DCF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Kλικ για επεξεργασία του τίτλου</a:t>
            </a:r>
          </a:p>
        </p:txBody>
      </p:sp>
      <p:sp>
        <p:nvSpPr>
          <p:cNvPr id="2051" name="2 - Θέση κειμένου">
            <a:extLst>
              <a:ext uri="{FF2B5EF4-FFF2-40B4-BE49-F238E27FC236}">
                <a16:creationId xmlns:a16="http://schemas.microsoft.com/office/drawing/2014/main" id="{B4EBF930-FDF2-4292-8B63-1DEC9FD64B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Kλικ για επεξεργασία των στυλ του υποδείγματος</a:t>
            </a:r>
          </a:p>
          <a:p>
            <a:pPr lvl="1"/>
            <a:r>
              <a:rPr lang="el-GR" altLang="en-US"/>
              <a:t>Δεύτερου επιπέδου</a:t>
            </a:r>
          </a:p>
          <a:p>
            <a:pPr lvl="2"/>
            <a:r>
              <a:rPr lang="el-GR" altLang="en-US"/>
              <a:t>Τρίτου επιπέδου</a:t>
            </a:r>
          </a:p>
          <a:p>
            <a:pPr lvl="3"/>
            <a:r>
              <a:rPr lang="el-GR" altLang="en-US"/>
              <a:t>Τέταρτου επιπέδου</a:t>
            </a:r>
          </a:p>
          <a:p>
            <a:pPr lvl="4"/>
            <a:r>
              <a:rPr lang="el-GR" altLang="en-US"/>
              <a:t>Πέμπτου επιπέδου</a:t>
            </a:r>
          </a:p>
        </p:txBody>
      </p:sp>
      <p:pic>
        <p:nvPicPr>
          <p:cNvPr id="2052" name="Picture 2">
            <a:extLst>
              <a:ext uri="{FF2B5EF4-FFF2-40B4-BE49-F238E27FC236}">
                <a16:creationId xmlns:a16="http://schemas.microsoft.com/office/drawing/2014/main" id="{65F6FCD9-9BB8-42C3-B3F3-3251C97FC9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76975"/>
            <a:ext cx="19939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 descr="http://csi.phed.auth.gr/attachments/Logo/LOGO-JAN-Final.jpg">
            <a:extLst>
              <a:ext uri="{FF2B5EF4-FFF2-40B4-BE49-F238E27FC236}">
                <a16:creationId xmlns:a16="http://schemas.microsoft.com/office/drawing/2014/main" id="{9ADC205A-99A3-41A8-9FA2-29ACAD22EC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6308725"/>
            <a:ext cx="24320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>
            <a:extLst>
              <a:ext uri="{FF2B5EF4-FFF2-40B4-BE49-F238E27FC236}">
                <a16:creationId xmlns:a16="http://schemas.microsoft.com/office/drawing/2014/main" id="{51EA6864-5D7D-402A-931A-29D7B91266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49988"/>
            <a:ext cx="10969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Θέση τίτλου">
            <a:extLst>
              <a:ext uri="{FF2B5EF4-FFF2-40B4-BE49-F238E27FC236}">
                <a16:creationId xmlns:a16="http://schemas.microsoft.com/office/drawing/2014/main" id="{24F5406B-61BF-4784-9B86-059804C004B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Kλικ για επεξεργασία του τίτλου</a:t>
            </a:r>
          </a:p>
        </p:txBody>
      </p:sp>
      <p:sp>
        <p:nvSpPr>
          <p:cNvPr id="3075" name="2 - Θέση κειμένου">
            <a:extLst>
              <a:ext uri="{FF2B5EF4-FFF2-40B4-BE49-F238E27FC236}">
                <a16:creationId xmlns:a16="http://schemas.microsoft.com/office/drawing/2014/main" id="{36579E75-EFCF-4A8E-8F58-2743CE290E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Kλικ για επεξεργασία των στυλ του υποδείγματος</a:t>
            </a:r>
          </a:p>
          <a:p>
            <a:pPr lvl="1"/>
            <a:r>
              <a:rPr lang="el-GR" altLang="en-US"/>
              <a:t>Δεύτερου επιπέδου</a:t>
            </a:r>
          </a:p>
          <a:p>
            <a:pPr lvl="2"/>
            <a:r>
              <a:rPr lang="el-GR" altLang="en-US"/>
              <a:t>Τρίτου επιπέδου</a:t>
            </a:r>
          </a:p>
          <a:p>
            <a:pPr lvl="3"/>
            <a:r>
              <a:rPr lang="el-GR" altLang="en-US"/>
              <a:t>Τέταρτου επιπέδου</a:t>
            </a:r>
          </a:p>
          <a:p>
            <a:pPr lvl="4"/>
            <a:r>
              <a:rPr lang="el-GR" altLang="en-US"/>
              <a:t>Πέμπτου επιπέδου</a:t>
            </a:r>
          </a:p>
        </p:txBody>
      </p:sp>
      <p:pic>
        <p:nvPicPr>
          <p:cNvPr id="3076" name="Picture 2">
            <a:extLst>
              <a:ext uri="{FF2B5EF4-FFF2-40B4-BE49-F238E27FC236}">
                <a16:creationId xmlns:a16="http://schemas.microsoft.com/office/drawing/2014/main" id="{AAE184E1-E685-429F-9345-45929E5452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76975"/>
            <a:ext cx="19939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" descr="http://csi.phed.auth.gr/attachments/Logo/LOGO-JAN-Final.jpg">
            <a:extLst>
              <a:ext uri="{FF2B5EF4-FFF2-40B4-BE49-F238E27FC236}">
                <a16:creationId xmlns:a16="http://schemas.microsoft.com/office/drawing/2014/main" id="{F5667764-6886-400A-8399-36C5A869DA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6308725"/>
            <a:ext cx="24320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>
            <a:extLst>
              <a:ext uri="{FF2B5EF4-FFF2-40B4-BE49-F238E27FC236}">
                <a16:creationId xmlns:a16="http://schemas.microsoft.com/office/drawing/2014/main" id="{203481F9-B4F5-4DAF-911F-3612BAFBCC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49988"/>
            <a:ext cx="10969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0Zu-IJ30M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hyperlink" Target="http://www.informed-sport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ada.org/substances/supplement-411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- Τίτλος">
            <a:extLst>
              <a:ext uri="{FF2B5EF4-FFF2-40B4-BE49-F238E27FC236}">
                <a16:creationId xmlns:a16="http://schemas.microsoft.com/office/drawing/2014/main" id="{B99165F8-6964-4370-821D-0D513C37F4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PT" altLang="en-US" b="1" i="1" dirty="0"/>
              <a:t>Doping</a:t>
            </a:r>
            <a:r>
              <a:rPr lang="pt-PT" altLang="en-US" b="1" dirty="0"/>
              <a:t> no desporto II </a:t>
            </a:r>
            <a:endParaRPr lang="el-GR" altLang="en-US" b="1" dirty="0"/>
          </a:p>
        </p:txBody>
      </p:sp>
      <p:sp>
        <p:nvSpPr>
          <p:cNvPr id="3" name="2 - Υπότιτλος">
            <a:extLst>
              <a:ext uri="{FF2B5EF4-FFF2-40B4-BE49-F238E27FC236}">
                <a16:creationId xmlns:a16="http://schemas.microsoft.com/office/drawing/2014/main" id="{017D0083-0E32-46FD-99D2-A3EAFB9154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/>
              <a:t>Suplementos nutricionais e</a:t>
            </a:r>
            <a:r>
              <a:rPr lang="pt-PT" i="1" dirty="0"/>
              <a:t> doping </a:t>
            </a:r>
            <a:endParaRPr lang="el-GR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hape 688">
            <a:extLst>
              <a:ext uri="{FF2B5EF4-FFF2-40B4-BE49-F238E27FC236}">
                <a16:creationId xmlns:a16="http://schemas.microsoft.com/office/drawing/2014/main" id="{D039E031-76CA-4523-BB69-0D2EE9F3F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575" y="303213"/>
            <a:ext cx="4302125" cy="5897562"/>
          </a:xfrm>
          <a:prstGeom prst="rect">
            <a:avLst/>
          </a:prstGeom>
          <a:solidFill>
            <a:schemeClr val="tx1">
              <a:alpha val="14902"/>
            </a:schemeClr>
          </a:solidFill>
          <a:ln w="127000" cap="sq" cmpd="thinThick">
            <a:solidFill>
              <a:schemeClr val="tx1">
                <a:alpha val="9804"/>
              </a:schemeClr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7107" name="Shape 689">
            <a:extLst>
              <a:ext uri="{FF2B5EF4-FFF2-40B4-BE49-F238E27FC236}">
                <a16:creationId xmlns:a16="http://schemas.microsoft.com/office/drawing/2014/main" id="{0EDC8900-713C-4B84-B3BE-C81958996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575" y="303213"/>
            <a:ext cx="4302125" cy="5897562"/>
          </a:xfrm>
          <a:prstGeom prst="rect">
            <a:avLst/>
          </a:prstGeom>
          <a:solidFill>
            <a:schemeClr val="tx2">
              <a:alpha val="14902"/>
            </a:schemeClr>
          </a:solidFill>
          <a:ln w="127000" cap="sq" cmpd="thinThick">
            <a:solidFill>
              <a:schemeClr val="tx1">
                <a:alpha val="9804"/>
              </a:schemeClr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7108" name="Shape 690">
            <a:extLst>
              <a:ext uri="{FF2B5EF4-FFF2-40B4-BE49-F238E27FC236}">
                <a16:creationId xmlns:a16="http://schemas.microsoft.com/office/drawing/2014/main" id="{51997236-524F-4D1F-81D7-4C9ADE70D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455" y="635034"/>
            <a:ext cx="3916363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en-GB" altLang="en-US" sz="4400" dirty="0" err="1">
                <a:latin typeface="Calibri" panose="020F0502020204030204" pitchFamily="34" charset="0"/>
                <a:sym typeface="Calibri" panose="020F0502020204030204" pitchFamily="34" charset="0"/>
              </a:rPr>
              <a:t>Avaliar</a:t>
            </a:r>
            <a:r>
              <a:rPr lang="en-GB" altLang="en-US" sz="4400" dirty="0">
                <a:latin typeface="Calibri" panose="020F0502020204030204" pitchFamily="34" charset="0"/>
                <a:sym typeface="Calibri" panose="020F0502020204030204" pitchFamily="34" charset="0"/>
              </a:rPr>
              <a:t> o </a:t>
            </a:r>
            <a:r>
              <a:rPr lang="en-GB" altLang="en-US" sz="4400" dirty="0" err="1">
                <a:latin typeface="Calibri" panose="020F0502020204030204" pitchFamily="34" charset="0"/>
                <a:sym typeface="Calibri" panose="020F0502020204030204" pitchFamily="34" charset="0"/>
              </a:rPr>
              <a:t>risco</a:t>
            </a:r>
            <a:endParaRPr lang="en-GB" altLang="en-US" sz="4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91" name="Shape 691">
            <a:extLst>
              <a:ext uri="{FF2B5EF4-FFF2-40B4-BE49-F238E27FC236}">
                <a16:creationId xmlns:a16="http://schemas.microsoft.com/office/drawing/2014/main" id="{73ED87C6-8010-499D-B46C-3B5747B997F3}"/>
              </a:ext>
            </a:extLst>
          </p:cNvPr>
          <p:cNvSpPr txBox="1"/>
          <p:nvPr/>
        </p:nvSpPr>
        <p:spPr>
          <a:xfrm>
            <a:off x="4549062" y="1981234"/>
            <a:ext cx="4302125" cy="3773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marL="444500" indent="-3556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pt-PT" sz="2800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suplemento é seguro?</a:t>
            </a:r>
          </a:p>
          <a:p>
            <a:pPr marL="88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defRPr/>
            </a:pPr>
            <a:r>
              <a:rPr lang="en-GB" dirty="0">
                <a:latin typeface="Arial" charset="0"/>
                <a:cs typeface="Arial" charset="0"/>
                <a:hlinkClick r:id="rId3"/>
              </a:rPr>
              <a:t>https://www.youtube.com/watch?v=r0Zu-IJ30M0</a:t>
            </a:r>
            <a:endParaRPr lang="en-GB" kern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  <a:defRPr/>
            </a:pPr>
            <a:r>
              <a:rPr lang="pt-PT" sz="2800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suplemento é eficaz?     - Como podes encontrar as respostas para cada uma destas perguntas? </a:t>
            </a:r>
            <a:endParaRPr sz="2800" kern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110" name="Picture 9" descr="Image result for contaminated supplements&quot;">
            <a:extLst>
              <a:ext uri="{FF2B5EF4-FFF2-40B4-BE49-F238E27FC236}">
                <a16:creationId xmlns:a16="http://schemas.microsoft.com/office/drawing/2014/main" id="{3EE42817-BFB3-4AD0-A13F-74A115F96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5882"/>
          <a:stretch>
            <a:fillRect/>
          </a:stretch>
        </p:blipFill>
        <p:spPr bwMode="auto">
          <a:xfrm>
            <a:off x="611188" y="3573463"/>
            <a:ext cx="31686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11" descr="Image result for contaminated supplements&quot;">
            <a:extLst>
              <a:ext uri="{FF2B5EF4-FFF2-40B4-BE49-F238E27FC236}">
                <a16:creationId xmlns:a16="http://schemas.microsoft.com/office/drawing/2014/main" id="{065B84AA-4DF3-4D4E-B919-7AFC77227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12000"/>
          <a:stretch>
            <a:fillRect/>
          </a:stretch>
        </p:blipFill>
        <p:spPr bwMode="auto">
          <a:xfrm>
            <a:off x="611188" y="692150"/>
            <a:ext cx="33845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hape 699">
            <a:extLst>
              <a:ext uri="{FF2B5EF4-FFF2-40B4-BE49-F238E27FC236}">
                <a16:creationId xmlns:a16="http://schemas.microsoft.com/office/drawing/2014/main" id="{D4CAA0EF-DB4D-4382-9C8F-2AE82398D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575" y="303213"/>
            <a:ext cx="4110038" cy="5635625"/>
          </a:xfrm>
          <a:prstGeom prst="rect">
            <a:avLst/>
          </a:prstGeom>
          <a:solidFill>
            <a:schemeClr val="tx1">
              <a:alpha val="14902"/>
            </a:schemeClr>
          </a:solidFill>
          <a:ln w="127000" cap="sq" cmpd="thinThick">
            <a:solidFill>
              <a:schemeClr val="tx1">
                <a:alpha val="9804"/>
              </a:schemeClr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8131" name="Shape 701">
            <a:extLst>
              <a:ext uri="{FF2B5EF4-FFF2-40B4-BE49-F238E27FC236}">
                <a16:creationId xmlns:a16="http://schemas.microsoft.com/office/drawing/2014/main" id="{18FC173B-06B3-4907-B0B8-3748BFCF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0" y="639763"/>
            <a:ext cx="3916363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en-GB" altLang="en-US" sz="4400" dirty="0" err="1">
                <a:latin typeface="Calibri" panose="020F0502020204030204" pitchFamily="34" charset="0"/>
                <a:sym typeface="Calibri" panose="020F0502020204030204" pitchFamily="34" charset="0"/>
              </a:rPr>
              <a:t>Desporto</a:t>
            </a:r>
            <a:r>
              <a:rPr lang="en-GB" altLang="en-US" sz="4400" dirty="0"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GB" altLang="en-US" sz="4400" dirty="0" err="1">
                <a:latin typeface="Calibri" panose="020F0502020204030204" pitchFamily="34" charset="0"/>
                <a:sym typeface="Calibri" panose="020F0502020204030204" pitchFamily="34" charset="0"/>
              </a:rPr>
              <a:t>Informado</a:t>
            </a:r>
            <a:r>
              <a:rPr lang="en-GB" altLang="en-US" sz="4400" dirty="0"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</a:p>
        </p:txBody>
      </p:sp>
      <p:sp>
        <p:nvSpPr>
          <p:cNvPr id="703" name="Shape 703">
            <a:extLst>
              <a:ext uri="{FF2B5EF4-FFF2-40B4-BE49-F238E27FC236}">
                <a16:creationId xmlns:a16="http://schemas.microsoft.com/office/drawing/2014/main" id="{8F59B36C-2EBE-482A-8855-61A8BF841D69}"/>
              </a:ext>
            </a:extLst>
          </p:cNvPr>
          <p:cNvSpPr txBox="1"/>
          <p:nvPr/>
        </p:nvSpPr>
        <p:spPr>
          <a:xfrm>
            <a:off x="4601368" y="2002449"/>
            <a:ext cx="4302125" cy="3773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marL="342900" indent="-342900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  <a:defRPr/>
            </a:pPr>
            <a:r>
              <a:rPr lang="pt-PT" sz="2400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Apenas minimização do risco</a:t>
            </a:r>
          </a:p>
          <a:p>
            <a:pPr marL="342900" indent="-342900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  <a:defRPr/>
            </a:pPr>
            <a:r>
              <a:rPr lang="pt-PT" sz="2400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Nem todas as substâncias banidas são testadas </a:t>
            </a:r>
          </a:p>
          <a:p>
            <a:pPr marL="342900" indent="-342900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  <a:defRPr/>
            </a:pPr>
            <a:r>
              <a:rPr lang="pt-PT" sz="2400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Apenas produtos específicos- não marcas   </a:t>
            </a:r>
          </a:p>
          <a:p>
            <a:pPr marL="342900" indent="-342900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  <a:defRPr/>
            </a:pPr>
            <a:r>
              <a:rPr lang="pt-PT" sz="2400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Necessidade de comprar do mesmo lote para minimizar o risco </a:t>
            </a:r>
            <a:endParaRPr sz="2400" kern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133" name="Shape 704">
            <a:extLst>
              <a:ext uri="{FF2B5EF4-FFF2-40B4-BE49-F238E27FC236}">
                <a16:creationId xmlns:a16="http://schemas.microsoft.com/office/drawing/2014/main" id="{9BA57DCC-1785-4529-9AFA-17B218DB323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3" r="50540" b="9378"/>
          <a:stretch>
            <a:fillRect/>
          </a:stretch>
        </p:blipFill>
        <p:spPr bwMode="auto">
          <a:xfrm>
            <a:off x="315913" y="339725"/>
            <a:ext cx="370205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Shape 706">
            <a:extLst>
              <a:ext uri="{FF2B5EF4-FFF2-40B4-BE49-F238E27FC236}">
                <a16:creationId xmlns:a16="http://schemas.microsoft.com/office/drawing/2014/main" id="{2CA8C43D-8C7B-45A3-8FE1-F1B1FFC4B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5678488"/>
            <a:ext cx="3873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25000"/>
            </a:pPr>
            <a:r>
              <a:rPr lang="en-GB" altLang="en-US" sz="2000" u="sng">
                <a:solidFill>
                  <a:schemeClr val="hlink"/>
                </a:solidFill>
                <a:latin typeface="Calibri" panose="020F0502020204030204" pitchFamily="34" charset="0"/>
                <a:sym typeface="Calibri" panose="020F0502020204030204" pitchFamily="34" charset="0"/>
                <a:hlinkClick r:id="rId4"/>
              </a:rPr>
              <a:t>http://www.informed-sport.com/</a:t>
            </a:r>
            <a:r>
              <a:rPr lang="en-GB" altLang="en-US" sz="2000"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</a:p>
        </p:txBody>
      </p:sp>
      <p:pic>
        <p:nvPicPr>
          <p:cNvPr id="48135" name="Picture 1">
            <a:extLst>
              <a:ext uri="{FF2B5EF4-FFF2-40B4-BE49-F238E27FC236}">
                <a16:creationId xmlns:a16="http://schemas.microsoft.com/office/drawing/2014/main" id="{5DC0A6C8-63E1-4027-AE50-0E1908EF8A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2" t="24867" r="62173" b="52760"/>
          <a:stretch>
            <a:fillRect/>
          </a:stretch>
        </p:blipFill>
        <p:spPr bwMode="auto">
          <a:xfrm>
            <a:off x="315913" y="3173413"/>
            <a:ext cx="3702050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712">
            <a:extLst>
              <a:ext uri="{FF2B5EF4-FFF2-40B4-BE49-F238E27FC236}">
                <a16:creationId xmlns:a16="http://schemas.microsoft.com/office/drawing/2014/main" id="{431AA8A7-718B-4D36-BFD0-940D32564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575" y="303213"/>
            <a:ext cx="4302125" cy="5862637"/>
          </a:xfrm>
          <a:prstGeom prst="rect">
            <a:avLst/>
          </a:prstGeom>
          <a:solidFill>
            <a:schemeClr val="tx1">
              <a:alpha val="14902"/>
            </a:schemeClr>
          </a:solidFill>
          <a:ln w="127000" cap="sq" cmpd="thinThick">
            <a:solidFill>
              <a:schemeClr val="tx1">
                <a:alpha val="9804"/>
              </a:schemeClr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9155" name="Shape 714">
            <a:extLst>
              <a:ext uri="{FF2B5EF4-FFF2-40B4-BE49-F238E27FC236}">
                <a16:creationId xmlns:a16="http://schemas.microsoft.com/office/drawing/2014/main" id="{E6417A25-E1F1-4A48-AF06-3B9483E9D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76250"/>
            <a:ext cx="3916362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en-GB" altLang="en-US" sz="4400" dirty="0" err="1">
                <a:latin typeface="Calibri" panose="020F0502020204030204" pitchFamily="34" charset="0"/>
                <a:sym typeface="Calibri" panose="020F0502020204030204" pitchFamily="34" charset="0"/>
              </a:rPr>
              <a:t>Avaliar</a:t>
            </a:r>
            <a:r>
              <a:rPr lang="en-GB" altLang="en-US" sz="4400" dirty="0">
                <a:latin typeface="Calibri" panose="020F0502020204030204" pitchFamily="34" charset="0"/>
                <a:sym typeface="Calibri" panose="020F0502020204030204" pitchFamily="34" charset="0"/>
              </a:rPr>
              <a:t> as </a:t>
            </a:r>
            <a:r>
              <a:rPr lang="en-GB" altLang="en-US" sz="4400" dirty="0" err="1">
                <a:latin typeface="Calibri" panose="020F0502020204030204" pitchFamily="34" charset="0"/>
                <a:sym typeface="Calibri" panose="020F0502020204030204" pitchFamily="34" charset="0"/>
              </a:rPr>
              <a:t>consequências</a:t>
            </a:r>
            <a:r>
              <a:rPr lang="en-GB" altLang="en-US" sz="4400" dirty="0"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D14B34-53A6-45AA-B4F2-91F579FD6E47}"/>
              </a:ext>
            </a:extLst>
          </p:cNvPr>
          <p:cNvSpPr/>
          <p:nvPr/>
        </p:nvSpPr>
        <p:spPr>
          <a:xfrm>
            <a:off x="4727575" y="1916113"/>
            <a:ext cx="4081463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6688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defRPr/>
            </a:pPr>
            <a:r>
              <a:rPr lang="pt-PT" sz="2000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Sanções, se o teste for positivo, como padrão.     </a:t>
            </a:r>
          </a:p>
          <a:p>
            <a:pPr marL="166688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defRPr/>
            </a:pPr>
            <a:r>
              <a:rPr lang="pt-PT" sz="2000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redução ou suspensão podem ser obtidas se: </a:t>
            </a:r>
          </a:p>
          <a:p>
            <a:pPr marL="509588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PT" sz="2000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Provar uso não intencional</a:t>
            </a:r>
          </a:p>
          <a:p>
            <a:pPr marL="509588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PT" sz="2000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Provar nenhuma falta significativa ou negligência </a:t>
            </a:r>
          </a:p>
          <a:p>
            <a:pPr marL="509588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PT" sz="2000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Prestar uma assistência substancial em descobrir/estabelecer outros </a:t>
            </a:r>
            <a:r>
              <a:rPr lang="pt-PT" sz="2000" kern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ADRVs</a:t>
            </a:r>
            <a:r>
              <a:rPr lang="pt-PT" sz="2000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509588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PT" sz="2000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Fazer uma admissão imediata do ADRV </a:t>
            </a:r>
          </a:p>
          <a:p>
            <a:pPr marL="166688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defRPr/>
            </a:pPr>
            <a:r>
              <a:rPr lang="pt-PT" sz="2000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Efeitos colaterais de saúde</a:t>
            </a:r>
            <a:endParaRPr lang="en-GB" sz="2000" kern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157" name="Picture 9" descr="Image result for doping control&quot;">
            <a:extLst>
              <a:ext uri="{FF2B5EF4-FFF2-40B4-BE49-F238E27FC236}">
                <a16:creationId xmlns:a16="http://schemas.microsoft.com/office/drawing/2014/main" id="{61C2F4D5-988A-45FF-9D50-C9885667B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/>
          <a:stretch>
            <a:fillRect/>
          </a:stretch>
        </p:blipFill>
        <p:spPr bwMode="auto">
          <a:xfrm>
            <a:off x="755650" y="2133600"/>
            <a:ext cx="321786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00EFB35E-1BD8-4704-A9FD-6EE8BF8A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l-GR" b="1" dirty="0"/>
              <a:t>Estudo de um caso</a:t>
            </a:r>
            <a:endParaRPr lang="en-GB" altLang="el-GR" b="1" dirty="0"/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36123346-7878-4120-9A80-7C826D2EC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PT" altLang="el-GR" sz="2000" dirty="0"/>
              <a:t>J.M. é um lutador profissional de MMA. Em abril de 2018 durante um inesperado controlo de </a:t>
            </a:r>
            <a:r>
              <a:rPr lang="pt-PT" altLang="el-GR" sz="2000" i="1" dirty="0"/>
              <a:t>doping </a:t>
            </a:r>
            <a:r>
              <a:rPr lang="pt-PT" altLang="el-GR" sz="2000" dirty="0"/>
              <a:t>ele testou positivo para </a:t>
            </a:r>
            <a:r>
              <a:rPr lang="pt-PT" altLang="el-GR" sz="2000" dirty="0" err="1"/>
              <a:t>oxodrolona</a:t>
            </a:r>
            <a:r>
              <a:rPr lang="pt-PT" altLang="el-GR" sz="2000" dirty="0"/>
              <a:t>, um esteroide androgénico anabólico (AAS) que o uso é proibido em todos os momentos, dentro e fora de competição. </a:t>
            </a:r>
          </a:p>
          <a:p>
            <a:pPr>
              <a:lnSpc>
                <a:spcPct val="150000"/>
              </a:lnSpc>
            </a:pPr>
            <a:r>
              <a:rPr lang="pt-PT" altLang="el-GR" sz="2000" dirty="0"/>
              <a:t>J.M. publicamente anunciou que ele nunca tinha usado </a:t>
            </a:r>
            <a:r>
              <a:rPr lang="pt-PT" altLang="el-GR" sz="2000" dirty="0" err="1"/>
              <a:t>PEDs</a:t>
            </a:r>
            <a:r>
              <a:rPr lang="pt-PT" altLang="el-GR" sz="2000" dirty="0"/>
              <a:t> proibidos e que o teste positivo se devia, provavelmente, à ingestão de suplementos nutricionais contaminados. </a:t>
            </a:r>
          </a:p>
          <a:p>
            <a:pPr>
              <a:lnSpc>
                <a:spcPct val="150000"/>
              </a:lnSpc>
            </a:pPr>
            <a:r>
              <a:rPr lang="pt-PT" altLang="el-GR" sz="2000" dirty="0"/>
              <a:t> Ele foi sancionado com uma multa de $150.000 e a sua licença para competir foi revogada pelo o corpo diretivo que supervisiona este desporto. </a:t>
            </a:r>
            <a:endParaRPr lang="en-GB" altLang="el-GR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BE035C21-9C0E-440F-894A-69445D6CA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l-GR" sz="3600" b="1" dirty="0"/>
              <a:t>Como devemos proteger atletas de </a:t>
            </a:r>
            <a:r>
              <a:rPr lang="pt-PT" altLang="el-GR" sz="3600" b="1" i="1" dirty="0"/>
              <a:t>doping</a:t>
            </a:r>
            <a:r>
              <a:rPr lang="pt-PT" altLang="el-GR" sz="3600" b="1" dirty="0"/>
              <a:t> inadvertido?</a:t>
            </a:r>
            <a:endParaRPr lang="en-GB" altLang="el-GR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89769-1BF7-4A9F-B313-D7F892A73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pt-PT" b="1" dirty="0"/>
              <a:t>Factos que o J.M. forneceu para apoiar o seu caso </a:t>
            </a:r>
          </a:p>
          <a:p>
            <a:pPr>
              <a:lnSpc>
                <a:spcPct val="150000"/>
              </a:lnSpc>
              <a:defRPr/>
            </a:pPr>
            <a:r>
              <a:rPr lang="pt-PT" dirty="0"/>
              <a:t>Apenas usou suplementos nutricionais de marcas de confiança</a:t>
            </a:r>
          </a:p>
          <a:p>
            <a:pPr>
              <a:lnSpc>
                <a:spcPct val="150000"/>
              </a:lnSpc>
              <a:defRPr/>
            </a:pPr>
            <a:r>
              <a:rPr lang="pt-PT" dirty="0"/>
              <a:t>Os suplementos que ele usou foram testados em lote e certificados como limpos pelo o “Desporto Informado”.</a:t>
            </a:r>
            <a:endParaRPr lang="en-GB" b="1" dirty="0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pt-PT" b="1" dirty="0"/>
              <a:t>A sua tarefa- Debater estas perguntas </a:t>
            </a:r>
          </a:p>
          <a:p>
            <a:pPr>
              <a:lnSpc>
                <a:spcPct val="150000"/>
              </a:lnSpc>
              <a:defRPr/>
            </a:pPr>
            <a:r>
              <a:rPr lang="pt-PT" dirty="0"/>
              <a:t>É o J.M. responsável pelo o seu uso acidental de </a:t>
            </a:r>
            <a:r>
              <a:rPr lang="pt-PT" dirty="0" err="1"/>
              <a:t>PEDs</a:t>
            </a:r>
            <a:r>
              <a:rPr lang="pt-PT" dirty="0"/>
              <a:t> proibidos? </a:t>
            </a:r>
          </a:p>
          <a:p>
            <a:pPr>
              <a:lnSpc>
                <a:spcPct val="150000"/>
              </a:lnSpc>
              <a:defRPr/>
            </a:pPr>
            <a:r>
              <a:rPr lang="pt-PT" dirty="0"/>
              <a:t>Como podia salvaguardar-se de </a:t>
            </a:r>
            <a:r>
              <a:rPr lang="pt-PT" i="1" dirty="0"/>
              <a:t>doping </a:t>
            </a:r>
            <a:r>
              <a:rPr lang="pt-PT" dirty="0"/>
              <a:t>inadvertido? </a:t>
            </a:r>
          </a:p>
          <a:p>
            <a:pPr>
              <a:lnSpc>
                <a:spcPct val="150000"/>
              </a:lnSpc>
              <a:defRPr/>
            </a:pPr>
            <a:r>
              <a:rPr lang="pt-PT" dirty="0"/>
              <a:t>De quem é a responsabilidade do </a:t>
            </a:r>
            <a:r>
              <a:rPr lang="pt-PT" i="1" dirty="0"/>
              <a:t>doping</a:t>
            </a:r>
            <a:r>
              <a:rPr lang="pt-PT" dirty="0"/>
              <a:t> inadvertido?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- Τίτλος">
            <a:extLst>
              <a:ext uri="{FF2B5EF4-FFF2-40B4-BE49-F238E27FC236}">
                <a16:creationId xmlns:a16="http://schemas.microsoft.com/office/drawing/2014/main" id="{35E2DAD6-8BAC-4B43-8C69-A260831B9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en-US" b="1" dirty="0"/>
              <a:t>Sumário</a:t>
            </a:r>
            <a:endParaRPr lang="el-GR" altLang="en-US" b="1" dirty="0"/>
          </a:p>
        </p:txBody>
      </p:sp>
      <p:sp>
        <p:nvSpPr>
          <p:cNvPr id="52227" name="2 - Θέση περιεχομένου">
            <a:extLst>
              <a:ext uri="{FF2B5EF4-FFF2-40B4-BE49-F238E27FC236}">
                <a16:creationId xmlns:a16="http://schemas.microsoft.com/office/drawing/2014/main" id="{62E3AAA3-0EBC-4892-9CE7-A36048B4C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altLang="en-US" sz="2400" dirty="0"/>
              <a:t>Uso de suplementos nutricionais (NS) no desporto  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altLang="en-US" sz="2400" i="1" dirty="0"/>
              <a:t>Doping</a:t>
            </a:r>
            <a:r>
              <a:rPr lang="pt-PT" altLang="en-US" sz="2400" dirty="0"/>
              <a:t> inadvertido 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altLang="en-US" sz="2400" dirty="0"/>
              <a:t>Hipótese da alternativa fácil VS alternativa segura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altLang="en-US" sz="2400" dirty="0"/>
              <a:t>Avaliando a necessidade VS o risco/ consequências do uso de NS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8392DB19-2BD0-48A5-BDE9-5CF40C5EC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 b="1"/>
              <a:t>Nota de responsabilidade</a:t>
            </a:r>
            <a:endParaRPr lang="en-GB" altLang="en-US" b="1" dirty="0"/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533E8AAE-E7DB-4642-8D20-2930C3F67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PT" altLang="en-US" dirty="0"/>
              <a:t>Este projeto foi fundado com o apoio da Comissão Europeia. Esta publicação (comunicação) reflete apenas as visões do autor, e a Comissão não pode ser considerada responsável por qualquer uso que possa ser feito da informação contida nela.</a:t>
            </a:r>
            <a:endParaRPr lang="en-GB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- Τίτλος">
            <a:extLst>
              <a:ext uri="{FF2B5EF4-FFF2-40B4-BE49-F238E27FC236}">
                <a16:creationId xmlns:a16="http://schemas.microsoft.com/office/drawing/2014/main" id="{421E5521-20B8-43B9-BF8E-4FC24831C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52525"/>
          </a:xfrm>
        </p:spPr>
        <p:txBody>
          <a:bodyPr/>
          <a:lstStyle/>
          <a:p>
            <a:r>
              <a:rPr lang="pt-PT" altLang="el-GR" sz="3600" b="1" dirty="0"/>
              <a:t>Suplementos nutricionais (NS) </a:t>
            </a:r>
            <a:endParaRPr lang="el-GR" altLang="el-GR" sz="3600" b="1" dirty="0"/>
          </a:p>
        </p:txBody>
      </p:sp>
      <p:sp>
        <p:nvSpPr>
          <p:cNvPr id="38915" name="2 - Θέση περιεχομένου">
            <a:extLst>
              <a:ext uri="{FF2B5EF4-FFF2-40B4-BE49-F238E27FC236}">
                <a16:creationId xmlns:a16="http://schemas.microsoft.com/office/drawing/2014/main" id="{C326CD8C-F310-42E0-94ED-F391B189D2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060575"/>
            <a:ext cx="3898900" cy="40655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PT" altLang="el-GR" sz="2000" dirty="0"/>
              <a:t>Legal para compra </a:t>
            </a:r>
          </a:p>
          <a:p>
            <a:pPr>
              <a:lnSpc>
                <a:spcPct val="150000"/>
              </a:lnSpc>
            </a:pPr>
            <a:r>
              <a:rPr lang="pt-PT" altLang="el-GR" sz="2000" dirty="0"/>
              <a:t>Destina-se a apoiar os hábitos alimentares diários </a:t>
            </a:r>
          </a:p>
          <a:p>
            <a:pPr>
              <a:lnSpc>
                <a:spcPct val="150000"/>
              </a:lnSpc>
            </a:pPr>
            <a:r>
              <a:rPr lang="pt-PT" altLang="el-GR" sz="2000" dirty="0"/>
              <a:t>&gt;70% da população jovem que pratica exercício usam suplementos nutricionais diariamente </a:t>
            </a:r>
            <a:endParaRPr lang="el-GR" altLang="el-GR" sz="2000" dirty="0"/>
          </a:p>
        </p:txBody>
      </p:sp>
      <p:sp>
        <p:nvSpPr>
          <p:cNvPr id="38916" name="AutoShape 2" descr="data:image/jpeg;base64,/9j/4AAQSkZJRgABAQAAAQABAAD/2wCEAAkGBxQTEhUUExQUFBUUFRUVFxcYFRcUFRQVFRQXFhQUFBUYHCggGBolHBQUITEhJSkrLi4uFx8zODMsNygtLisBCgoKDg0OGhAQGywkHyQsLCwsLCwsLCwsLCwsLCwsLCwsLCwsLCwsLCwsLCwsLCwsLCwsLCwsLCwsLCwsLCwsLP/AABEIAOEA4QMBEQACEQEDEQH/xAAcAAACAwEBAQEAAAAAAAAAAAAEBQIDBgEHAAj/xABBEAABAwMCBAMFBQcCBAcAAAABAAIRAwQhBTEGEkFRImFxEzKBkaEUscHR8AcVIzNCUnJi8TSCkuEXU1Rzk6LS/8QAGwEAAwEBAQEBAAAAAAAAAAAAAQIDAAQFBgf/xAAyEQACAgEEAQIFAwMEAwEAAAAAAQIRAwQSITFBE1EFFCIyYXGBkUKhsQYVI9FSweEz/9oADAMBAAIRAxEAPwD0/UGSEoh59xC0icx8UoyMTqFV3RxWGENe6ecFZIxo+D9D5387h2SzlxRXHG+T1Oztw1oASIqwxqdIVloCagHQFgMs5ExrPuRYx9yLDI+5UaMfBq1Bs7CwDjljI+asA+ICwLOcoQMcLFjWQ5VjWccFjGQ4z0IVWExnKAWk0eS1bUsdB6FAmMLWmFOSMMqFSNlFwsFBdN6m4CNBNIqbRMu50tGPYr4+Er1mE8v4wugCQPNIOkedXl+dkyGJ6Xbmo4YWujJWercP2YYwY7LnbtnTFUh+wJ4gZe0JxWWtcEUKSaQmMSJWAdhYJ2EQpkCURuzgcsFo6gKccVjA9S4hANANxqgaiajtDVmHqEDOIW26HdGhaOi4HdCjUWc0rAKLqlzAjyWCeXcU6Vy1CY3QAzMVZacINCBdvUkJaCFioUrihWF2lx0KhKBNh/tApbQHo/FmrClTcZjC9GTCkeG67rJqOOd5WocWUKfMVujGw4Zs/EMJGykT0m0pwAposEvrBoynQKtg41FvdOqA0DXOssHVMgMGpa9JRNwxha6gSijNIbUa0hGhQhqFGIuCI6IhiwzZMBAQhUYjQLA61CVqNuFt5p3MjRtxnNS057MtQcTbgGnq9RmHSlsaxhS1gkYKFmsaaTrMu5SgF0aNplEmZXi61lsrGPN7yllYVg4aQg0Atp1ikaMwujUypsjIL9up0KF/tH4j9o/kacD8109sslR5/TyU9mG9jTSNjI9A4TtuqSRWKNa58BKhjK6vqRLiAdk6RnKhQazjsSmE5YZaaXVfkgpkYe2mikbogHlrZwnsFh9OnCJglgQCfORDZ8AsayQCwGfFYBWVrNRW4IWCgerbh261moXXWh03bhZqx0xNcaDy5alcRrT7FdWkWOkbhAzRo9I1PmgHdYBZr9OWLMB5lqlOHIiC4rALaTQloIQAFNoSSLvZhToTaZTUKpc4zkkqyKkrOmiAeWcYShR6LwzThkqbZeKLNXv+UEDdFBYmtdPc/JnKqkIPdO0VoyQmMaGjQAGywpZyBA1HQULNRLmRTDRa16ZMxKUwDoWMSlazFTnoNhorNRLZik1ZWsNHWuQs1HxrBbcHaVubKNmaArnTQ4bImsSVrM03SO6Bhy7+JS+Cwp5vrVLlcQVhWhM8JhSNN8FBhC4lTaAyclToWjL3DcyqjHbd6BhxpzpcAlCj1DTPBSUjoS4AadH2j1SKFbNLZWYaFYQNgBK2MkRNZDcNtImug5G2khUlZOwNHS5EB2nUWszCqZVExCwFEx8Sswg9RyUIFUqoBo4aiDYyRwElKkNwWNpFHaByOgEI1QOGXU3rbgNEbq0DwnQli+zZyktKzCZHjOwjxBBmfRkKTcJkTYHWflZihNGvhIwlvtVM1AWpWwaz4JhUJKblhjS8MUOaoEkhork9NuGxTACmXDdFsoElXQjGlQgISYYoqklBKxnwT9in2oXcyqpRhbYHcDOcWpHGh1yfC4W3AcAilUlFCPgNolOhXyENKYB84JkYBuXwlaChVUrSUrKKJbQyl7DLgPp4VKJFzXBA1MlgoGplNWlGQs4jKR2hW6IJhlHyRuqGZCpZJcCTiO25qZnslYyPMq/hJCyEaFF0MyiKSt3IMCC+ZCglet1N29kBEIaLZKAx6HwPZ5BSSKwN7VoTASpclGxjS8LU1mXJDmkrLkZ8IvDgFRcCUcdWRNQLVukRkgZ9yDutd9j7a6A6juyk4DoMsnrIjMaMKoTSCmuRGokXIpgaF9/smYse6Eb2kGUjVnRFl1O7hFUgSVlNxrbW5yYR7E4Qsdx3SBiClo3AbYcY0qhgIANFbXjXjBBRAzhHiSNDJ8BjMhOiUgPVKMsPoiwxZ47xAzlqn1KAH2I7iqsKyNvUygwBkoWCxtx3pvs67sYOVhYmTt25QY56nwRQ8AKSRWHRs2NWQWdqlKxogxrxuimO0J9U4iDJ5cwnXIlpGYr8SXNQ+DAXXj00pnPPURgVUL+4Dx7R0A4lF6dxdMy1KatGmdQqtbzTzBRnia6LY9Qm+TtnfgnlOCpKfhnS1xaH1owYTUjnkw5m6AYrgvaUUNRKVjUVV2SjYjVCPUyWgwJWsfGrFFrTdUdnARhBy5YcuTaqRPihjaVIADddUXGKPOalJmIq1qIMcu/knWog49CPHNS7GXDVvT9rtgqeOcH4K5FNI2N7YGm4Gid9x0UcsUuUXwNvhjuzaS0TuopWikqTGFEJkTZC5bIKYCPKOM7eKhPqgaXZiq1PKApCi2HJWYZQkAeuftJ0Vr6Rf1aJVZInE8XtqXi+P4qTLI9U4PH8MJX2Vj0auk1MgM5VCVoeJm9ZovOGkpH2VQDV02aJAHiXTjdI58kHYgdo1flAYIKaEpp9kpYVJUwqjw/cPAFR22U8pyfbGx4UjX0QRTDT0Czy2PHTpAtOwZz80SVNuy90qHlBkBAnVl9MoFKLWuKIaLqblkJJEnjCIoFc0OYLGFdSgW9FrY3DKalNr8OyhvZti8HBotE9B9Ed4rj+Ay30mkMgALWL0MmW7VmbotaEAMvpFGxWiNYYRAjzfjml4vmsgswlemsxCumzKUxfKFGPcP2gtcbd8dk0iSPDqNKHQe/4qRZHp3CFM8gwfkgysejW0aZHRMhWSqW5KLTCnQMdPzJS7B95b9jHb6J1wLdlb7LsB8lrDRTUsn/6R81m2Mmitumk+8VkguVdBDLVreiIltlb3IWURKkVgl4RNZNqACQqIi0dLUaARNMFEUErac0+SDQyk0DHS3DZyT0ynq+52naVB1W9Ng3oOo0XdSjtEckFBiYmdAhAx12yIDC8c2hMQJJMD1Oy10GrOaFwVT5Zr+Nx/pyGt8vMpNzkU9NJcl19+zyg7+W59I+XiHyKNsRwQq/8NX/+ob/8bv8A9I2LsPTtQcKoLS3B7rN2TUK7FNrw3bUzLaLObuRzH6pdo4zYwDAAHphMkEkETEpTGPuZbgJznQbGo+NVCwpFVaoIWClyANvwmXIZbY9shXucjB8RIGJnl322SZGoK5E1kT4jyU3N0WgkU+eAME9T36hRefCuZN/wFLK+FQPbXrySHUS0TEuIwIkQJymnmg4pq+6FUZ7nufizlnXmA9wbDnMdEkkz4R0hWnn2NJx8Eo4nNXZVeMfTd7N75aAHteHlpPeWj7lPE1kf5/yUyXBfgt+1Oe0tFMiJDjzEl04GdhJPRGCjjdzfKBOUpr6fIfauFNhFQ8jmtAbzHLo2PNMJfVuf0v8AajNNRBKOrQed7xyYHK0AunyM7K2ZqP2oXFKT7DXamDPKwkAAz/UAdiW9B+SEKbpujPI0rqzjNUZgHcxttkTPoqvC/cCzryi61vGP9105jt96R45IrHJGXTCwlGIXVflHmTA/NK3SGjC2VUGzk5KVRsaXHRY5sZHy6I17CUmKNTqNJE4LTMH8Ek5KimODT/Bbb3K0ZcFJwDBddk+4lsO/aEbNtDOZE56PiUA0VuqAINjJEPaobhthz2y24bYRdWQ3B2EXXA6oOSGUGL7zWGMG+YJgAk48goyzqPktHE/Ildd3Vdzg1hp04Ba8wecOE4AMiMbhJl1Ecaald+xkt321XuNNNtiwQ9oeehJPhMdM4XHLXZJPhUgfLxXPkl+72hrpdBH9ORzEx4sGeYwMq2PXzX3MlLSxb4XkhRsyHh3O+AIDJwB2/wB1zz1kpLauF/ctHBFPdXIXbUoJME/5EOdHqknqMk3bYyxQjwiTaLMlrN9xEqTm5cu2Mo1wSqW7XAAhoAMw4Ag+oTRk49cAav8AJAWzoeGPDWuGWgHlGIJBO2FZ6nJkd+xNYoQVUCU9IDol4IExgHfoZ+nqrR1s4rhK+eRJadNtu69hiLLlAHM1o6bfdCjOOSTuUkUi4rhIi5jQZmTkT8Oim8u1q3ddDbL8UVstWAl5GYHQkEt2LgNyujDqpRVN8EsmFSfCAryrXMANaGgTgDftHQdV6eDVY9zq/wBziy4J1zTKNPvazW+IOJyPFGHTsf8ATHVaWuxSyKMVd+RoaecIttkNS10lrXFhADjkZxGZG+MGVeePcrg7DjzJOpqhlp2pNeAWkGVCzqlHgPdWVEyVCvVbb2jT3QlFNFMc9rEdtfFpLXYcPr5hczuLOjsb291ITxkTlEu9qnsTaOTUTWctA9W7A6qbyJDqDYvvNREbqM8yLQx0JauuFpifqoPMzoUEQqcRNaJc5o9SAss0mNtict+Ig4+AOf1wDHz2U56lQ+5h2plr6lxV2/hN7nxO+A2ChPWf+IygkE2GktaeYy5x3cSZI/Jcu6UvuC+OhqBGw22AEItsTgp/iudtyt6yPEVSlt/IPIeTIzmPvTuNqxVx0dbR67rejStm3l1Nnl+CrCKFbOCmJjm3yRvCZwj0mKpWSLI6T6hI8aj4GttHHMnrA7JHBvyG6Bbi3xiQRnH/AGS7EmMpvyVG2eYId6yPuQ2jbkFU6I6uyisab7Ecn7HatPl6fIozhsNGW45y/GfJbb7A/UBr1g13I4D8wtLFs8DRe5Wiu7sGuEwRnuQD5KuDUZMLTV17EsuKORNPv3MdWt32ry6kTAl3spJkTLnMcfedn3YxC9bHkx6m3Dh+xy7p4KjPlGp0rWmVWg5BgSCIInOQdkFKnTK7b5XQa+r8VWxdtiPWLAPEjB7jcKc1ZWDoW2eqch5amD36FQvaUuxh+9B5fRHegUXXvEY2apS1HsSWJIUXGuHclRlNsqkkJb3X+0lCmw7khLVvKlZ3K3HeOiaowW6Qm5zdI0Wi8Oh0GpLw3An8lwZdU22o8HTDGkuTY2Vi1ohrfVQjFvxYzkM7akCP+yqo8Ct8lrKXYY+9PGPPAsmq5KbzU2sdyZLhA2jf/dVcGiO5PkJbWaWy6GRjLsq3pCetTBK2p0j/AC6rJBz/AFfD6ITxqvpkBZmnyA1eKqFIjmqDlnlOJE75PRCEpKVGlljX5JHju25ZHi9I+6VR5q42kb/JClxtSefBRfJ6ktH3ThJk1MFztE9RryVN45pgnmby8pLTOcorLwuCjlx2H23E9Op/LDnk4hrXOjr/AEzHqU6nGT4QFO+bGrH1XZFBw9cH6qixOT4gzepXk7UfUbl1F0eWfjATeg13Bg9S/wCoApauxxwCfoQuao+xbdJeS77eDsIzHRb00+kDe0fDUGzHKfyQ2JeDeoyupc0nmHCCI/MZT3GqApyRY++ZgOcPQndJTfDYVPykAXdJrtiCJn0/WVJxnjlcGWjkjNfUY7VNOfRc6rSdGMcx8HhkkOgE5Agdl16fUb3sy/sxckXBboc+6LNF4pFQCcHqDuD5rqtxdMKqatGgp3YeFS7EaFeqaeHDASSjYVIS/ulT2jbhPd6xAwPiVz7AOQG655skptlA3EKTHVncrfieyWc4wVyDFObpGy0XRRTAEZO5P3leLn1EskjthjUFwa+ztIAHQD9QmhBiSkkMH2JLSCSGnMTHRd+LDlqvBzyzwXPktoBjGwMgfeulYF2yEtQ2yiretbnmAM9T+oTLHCPKJyyyfZltd4phwZRh9Ujc+60f3HqnwYpajJUf5OPVaxafHuaM9qFO5qe9WfBGQ0BoXtL4TBdts+f/AN8yS9gS00h9Nwc4PezZ7TJBaeoHcbpM/wAKhsbgqaGw/FpufLHA4U9qGFgHI0lwLoEuJyeV3bYSvH+W1GOTuk/1X/Z9r8Lhps+H1Ztu/wAe37Fw4GYTzPdTnvzD8EFgyLjekext0yXGNv8AYS07T7PcOHPNJjXOcZkNDex3ztC4sy9SLj/VdfqeV8U00cNTgqvwJantb1tb2YLXB7qjBsHAj3ebYP8AVdsVjwOKfVcnjvmj3XhzUbenQpsBYwhjZaAAQeUTIXoRzYorhhWDI+aGbtZZ0z8Qt8xAPoz9gS+4moUhNVzWDzcPuTevFGWCcnSR5Be3H8R76Tz4nO5YJy0uMGDtiPqvGyZPqbXufSy00I4Pq7pfyQqcV+wJkBziIE7DG6rji58o8KUiihxVWJmWgb7STPdJKLRWML7CKN/UqES92cbwEijIdwikNqVg3c1QI7k7rrWCHmaOdOSfCLNW1Z9Cn/DcHO6HLhPbCjDHKL55RWVS5ihxwxa3N2wPq0/Zg5PO3l+Q3V/kZzlfgi9VCHC7M7x/whUtAbmkAWDL+XcZkkjtld3yzUKfJGOqW+1xYp0nWHeybUMBhPKDImR0I3GxXDe2VHepWaS11VrhunU7M0Ec47JrBtPP9WpABQCxFTpve8NbMdVVuMY7mTScnR6Nw3owDW43OTG68PPneWW1HdCKhE2FC3DPezJwBkx3hLi0sm/qEyaheAm0uTUqCm0cp2JPT+4r1dLp1KW04M+VqNj2pozeX3nk/wCW/wAl7MdPjR5sss/cW1tJbyloc4A/6iqfK46I+tNeRRrGgN5A9pOB1MjHqvE1WkcW6PUwZFkSUjG1bdlNpqNMv5vF3jOfQQFb4VqI48jjJ99eDo/1J8Klk0cHhVqPLr2aKLjViAC1xGI3+f3r6N5uOz89xaZKXAtfrLtudx+JUnnXk7I6OT6Q70qrWezDKh33kD5lfN/FMm7PafFH6P8A6bUcGhUZrm5DCnp9V3vOa3/7FeZ6kerPcerivtROjoTJLnuL+YQQfdMbYTKTS6r8nmatR1Mrkugh1GmwQ1rQB0Ax8lrTIx00F4OOqY6fIBUT4KKCQM+qFrQrQq1KOUklEk3Q0/Z7wYLljq9ZzhTcS1jG4Lg0wXT0E9PJd+PTLIluPN1OocXtRZxTwJQ9oG29Uc7phlSDJEeFtTo7OxQnGEJbYy59jljnT+4ydTQXUi5tRhY8dHAhMo+GuSym/DKLa1eDkkZ6ZhQmmvDKepfkZMoVqngbzvzOGzJ+ChPJH25GXRvuFuHTSHNVAL3AQCAeQd/8vuXrfD8f0uUjztbmbajHo17KwYvTfJxJ0JuMdSp/ZK4eQQ+k9kdy5pAAHeStujCO6T4Rm3LhH5qNvVZuCI8zHrC8z1Mc+j0/VRpeHdS27/coyhtfR04sikaz95eiG4vwNq2kW7mkmk13rJ/FcKnKuzyZZ8nuLW6VSbltFoj+3G3fukmssl7oaGplHyTueI3shoHK0RiM77g/T4pI2vCKfMN8sV3PEz5Lmua0bxkHfz3XRHdwH1UxxwtxIX1W1WB7uV0PwNjgme43XTjzLBkTkU9CWohUOzdX/GNrTbzPrMb0gkAz2jeV7UMkJK4vg8yeLJF7ZKmZ7UuNGhpNOnVq/wCLQJ/6iEj1mFeTqj8G1co7tpk7/wDaDWrUy2nSLA3Di4iRPkF5+eTm+y+HH6f0yFNi7nkuc7xGYnHwwvJzPb0j38GSSjtvgb2+l0T7wJ+JUZa3M+NzJfKYU7UFf6D7S7Ciw+BjAfQEp1lnLtsPpRj0h1UOFLKnVjw7FtatC4FOSdHVaoBr6gxnvPaPV34Lqis+RJeCe7HHkS3fE9Bp9/mPYCV049HlfJN6mHgnY37q3utLR3P5KjW11Y0blyMRp5P9RS7Y2Z47MrxHUq0nCmWEh5hjgcH1nYrqwYoyV30edqpvFw/Js+Eb+vRtm0OcYBMgZyZifxVcmoml9J4mbIpSs5xMeWh7UmDTcDP+Rgk/RcCjKbryTTCrvjG1r2wY6malSGtHaQILufcL6DQ45ZI/8ka/9nJqdYsa+nsyg01wc0mpU5Q4EsBABAPu7LvnoFt4bPPxfHJqXKTR65pNGkabXs90gHt8CvIlpYwdS7Pex5/Vgpx6ZDUtZotbAdLhsG5PphdGOTg+DzdTrsEVzLkxmtcRXEfw6RDernQSP+UJ82p2xuKs8/Ta3Hmy7ZzS/H/0x7tVq1KnjlzgTGNvT814ueU8iuUj6TGlDhEdWiAajYBwDjopYU645BPszl3bOpnnpnHXzXfizbltkaMtrtE/32e31T+kdHzH4NjaajUptAceYdV5c4bXcejnmk3wPbTX6JABHquhatJVKJzSxsINxQqgn2Rd/iPxOFlkxT/pYKaFV1pVq7L6D++HAEfBUgoL3CpzOaXobbui9mnVqjAww5rmw0E9HEgGV0LTeo9y/uduLX5ILY0DaF+y69bcircGi5rZjxkmehiMdV0T0snj2x4OjS66EMynktpf5N/X4Qc5vKGNGMHnMjPXChPSpx21/c9iHxuO623/AAZG8/ZTdGs57atNrHt5XAAuJ3jtlQcMuLFtUNzvimjz9brMWbLvgq45DdC/ZhyyKtwd8NayDA7k/gssKyxW7h+xNa5x4SNpa8EWrGwWvf5ufn6Qqr4fhrnkR/EMzdp0YvjHS6tnWp/Z2OrNq80S4NDC2JDidxkRhcz+HqM+JcBz/G8Wnw7s3H6eRBcXOpv8P8Kk3swyfm5XjpcS7tnh5f8AVeJ/Z/gno/DOpPJqsqNeRLYqEObnqBtPwRyR0UVtnx+zOjR/E9TqovJi5XXsA6l+zq/qOdUqgkmSS1zDP/KClnq9Jix/8f8Ahno6OGfJmSzNRXuZF2gVaNSXDmaDuNx6hH5mGWHHDPXfw3Nilu+5fg2ei3AEGZA3C8mX0y5OuN7eGaZuqtDdz0wAPyXXDUpIm8dsP4a9ncXEOYHtYxx8QBgkiPjv810aaUZ5OuKfZ5/xLjGk35DeL9Lp0A2vSaGeJrHtHuuDzAMdCCQr6nGlG0eDIRa8Q6zrTBimT8RkfVcem/8A2j+pLJ9rPPrJ47x+tl9NFnj5ItjtmsAwAc4EbmVb1+OWeetFJPhHpfCNPlt2h+CZcf8AmMx5YXxet1sM+qnLc9q9vJ9roNM8OmjBrn/syeoXdOnUe2RLXEZXsYs+NwUo8/qfAarRZI55x/LKBrDCCJBjtlP8ypcUiMdDl3fSmZUUrk+7Sq+zLyWeExkmPOIXnzxW3Kj9BwY5xxRjLtJf4GFxpdapyurAUw0AQYA7kgZQTrjgr8rOTvwLtfYKLIc0CR4QCJnpIVXpZxpsnx0ZP2/k1W9P8mN265a88rGuJHYTjuuNtS6Iu7GWkcOPqO5ngNaCN8k/LotDA5sG+jWWlMU3co8RI27DyHRdUIbOKE7O3tOnUBBAkddo+KWe1rpDJMd8HW1OjbBrABL3ucR1e4kknuvTwc40Kpcux37YKvIdwZ7QLks6T72iKkYVXGpMbW5ZEgCfKdpXPOajO2hkrRGvr9FuHVGg9pyt68UHY2YzinXfaV6fKCabA6DEy4kdO0BJ81Hdw0eB8d0uXJCLirq+v2F1O5qPJ5abzGTDDt32V1qZNdL+D5z/AG3NLqL/AINhwrqMUfE0tJe6AWlpO3QrxfiGsnHJ9l8ex9r8B0zhpdsuHb/A8rXoDZIxE7Fcs8+TZ9WPhr2Z7Oxe5itR0ttYvcaeCZloM/ERldWhyReNRnB2vK/X2o9bB8RcKg3/ACYrUeFbumOajTLwDEBsOPnC6ngbVT69yeRxjO8eRfoCU9P1Et/4KrMwMhoI6GHEJlpcfSZyS12XqjV8KWN9bOk0CQ+CZewcvkjGOXHLhJo8/NKeV2zR6rQrXHKHt5WNPNyyDzEbSewVM2SUo1Rz+hNsVaxw7VrUjSY9lIOjmLs4HQAKODbCam2ii0rcWpCuj+zJgHjundPdYB0yMnv1Xoy1sYrshH4a32H6VwXQoVPaB9R5gQDygA9TgSvO1Wb147ZX+3B6ODRxw8r+5oWGntyuJjALiR6wvPxafS43Thz+eTqcJvyUU9NoyXGhS5juSwEn5rqh9KpKkSnpsLk5NJsiaNFgJFKk07yGNEHaZhMskhlghGqQJesbULCHEchkQcH1ClPJu+my8Y1zQnvpMiIxM942lceTh8FkY/iTTw+m9+OZgDpPYGIHzXp6DNui4Sv3TPP1eH+pGO+C6TiPXqlqy3YBTAzsBEuPmd/iuWVo5Ut4E7XK1PwgtdAP9IAHX9SkWskuEi0MCfLYFpuu3Fd0Alrdi/q6D07BS1OeWOP1S5O3Boot8j1mgUS8Pca3MYBIr1B5nAMdVz49ZJLa0jrejxtD3TbRlIn2bqkGJBqSPWCF14tdKCpEJ6CD5DarC8RzPA7THyIRzazJljtugLQ44hFsC0Yc/wD6ipRnJeWWWCKGFKv3J+JXRjy2uWSniS6AjRotc5wpt5nZcTkuReorhcmWn8naVOjmKTADnDQJ+K3rKTpoZ4KXZVdVm0mzSpNJ8+nmjGWKCvaJ6DvsD0zWqr6jmPHKAN27ekpp50/tkVWBRXQZdNJgzJbsTuPRQlkyNdjxjHqjn7yd3PxhQeszKVbgrBD2K313kyXFJ6uaT7YyhBLovo1cSTK6JNwVyJ0n0dqXRAx3H1SPUyoKggV96M5k/QBSlqKT8sZYyTarnCSljPJPlhe1EWvKybujOj77QDhZZV0Hb5J27eacLrwfVZKcmginTAEf7hWUUlTJuVuwS7rDEdP18VzzyLpF4oBrlvKS7aMykV3+R2CWr28stEb9flCElFfqFgVyPj+vqueQ6MlxP/LIbv8AhK69Bk2ScV5OfVQ3RsyPsvRekcOxnodXr4onJz3XlNPpHNGPuJbqsHO9kwzJhzvI9llBwW6R2Yse58j3RLfkbtgGPqvP1E9zs9KCpGkod0kXQ4VQcMnz/ULohNCtMKpVkfVSYjiTdVPRN6jMol1KphVjIVneUGJKpa8MWyVV8DZLKddIyVldJ/f5owzWvqM4Eg5o7/gm9WKBTI1qrT/Ug5xb7Ck6BnW4ccP9JClkgsvTodTrwD3tnW5fD36ff80cOHKu3x+BXkiy62sHMaAOcnrJmT1ytkwTcrVgU15onU910zjpIJJ9EsYcfUFO3wLbG2e6rzwWtHfElNCO37Ouys5JR2scXDAdzkdk04qfLZGLrhEaVGQjHFu4QW6Lvs7QBzHb9Sn9CHG9k98vB2m8EeA7dO/nC6cbjt+glOLv6gW4vdx3A+i556lK0ysMTE95q7WOa3ly7sMeRUccd3KXRV+zLamWQ4e8cjdTcmk/yN54K6lvDYAjpPafJBwdBUuaFt24MafRLGND3YkfeU6fO6rBBYQAfNel8OipTbIZ5qKMl9rte5XrbEcfrI9L4c4X+2VOd5IosMOH95AnlntnK8/RYHJuUujkWSuDnF2kU6N9zNaGtLGEACBIHL+C5/iO5TaXR6GldxtldmI9F4eRM710Mw5LXgxOkZdnb1xKKjcuejSlSCnVeUgNzOI6QVVNRlUf4JrlckxX/XZOm+vc1F7HTACor6QrOVKhbgbdTKLk48BVPkpNck5JhR9SUnyxtqS4IOvYOP16JvVV8A2+503J6GfRZ5HfANqIe1Ey4fCcoKruQzvwWWTzUMQWgHc5x5KuP/kdL+4kntXI1fgAA+p7rsnLakoMglfLOOu48j96PzDS7D6dlfgOTA80m2E+Xw/cNtcIrr3WAGgefmlyZqjUTRjzyUe26wR9ZUN3lDkhemDAATx1EqdAcFZQ6oDuZUZRcu2UTrorPUAbZnKeCtOKQt+WyuruCT6JZxknbCpJoTaxbl9SnDcNzPxxH1XRinti7dC7bY1c4gT13UpccjJXwU3FZxEkz9091pZJz5bCopdCa7dzHfz+SRN02UPL+K9RNW4cAfC2GgA4wvodHj2Yl7nk6ie7IxRyrosifrDg7THW9qxjzLj4nerskBPCO2KiSk7baBuNuHvtNMPZ/NpZb05m4JZ9MLk1mD1I7l2jo02bZKn0zCueBEY6H8oXg5cal0epGTCqFY8oO5H3LilGnbLdh1tRBk7qmOCknYk3QTRqBokxB2Pp0Hmr6bGq5JZGkii0qGs4lw5Q4gAeQG6WdZclLyOrjG/IbXcKY5Wz6+WwWy1i+mN3YI3LlgvPK5lbKEaxAhPJICK4E7y4dJ29UFj8szbJUaJmC/PYHb1TrHJOm+xdy8BXLTHUOP4+aqoY48t2xbk/HAR9pDBEAfLMqm/YqaFq+bKGV3OzKmpTmxmkiupckGN4O5QlNx4Zkis3ESXTHQd56CFt6vno1ccFbb2On4oKddBaO072SAUVk3NJg20UVb080AY6+SDl9VDUV1KwLtjPc7IOm/IVwVV6rnAhriD0gqkcji+ANWK+HzXpueKzubOCTMxOR2V82eMqpCxhXY6dqB2wFD1JeUh9iKvtIJzMfVLdvkboCvbx2w2/PoFSnwgKuzM8R37qdJxByTyY6OImPgF36XTOTtrg582ZRVLs88bSyvX3Hm0WciU1H7FCuRJLGPPeOtFLaorU2nleDzgDDSOvxXja7DsluS4Z6Wky7o7ZPoydK+AO4Jz5bry5Y93J3J0NLDUYJ64+SVQcAv6i6nctcPEdjtmPgDskfMezbWuif2kST0XPud2NXBB1wDsYCV8ukY+N12RjJoFE6V3IJcIHfuq+OReiq4vWA95j1T8NGVlVC7JfBYGgD3py7qtl2OKrs1UEm/AkCI7pbS4XItNglTVs5Pkj9bDSKa+teLENECI+/wCio1JrjgCok3UzvMA7nr+sIRck/wBTcFdTVR0MmUFB9htFb9W9JTbG3YLBa2rO5hyvhUhB90BtUXO1PGSPmleObfQU0QZqLejkHikGwoag0R4s9gCZ+SeOCdcGuz5z31CCxjj5R09VZaSc/AHNIIpWlf8A8vJ7uiPkuv8A2+W1c8ieryUXmnXB/taPIkz6pofD3HtheS+iux07ld/GLiJkcuPgesbbFUjpIJpsEnKuDD8a1Ge2LWAADMDueq71CMVwebkk2+TNSgLZ2VjH7DVyB0LGPis1ZvyZLXP2fW1w7maXUXHfkA5Se/L0+C4p6GLdxdHVDVzSqXJjdZ4ZNptV5uoHLBJHTBXLk0jhy3f7HXh1HqdIHo3pIBfTI7wZXFPTLs6k2X/aGbZA8x+a55adoNsWV9Va0kFrvhnHRBaa/IW2CP15h25wfMfkqLRtCbiFXXXloaym5xnMkhu+/krQ0qapsVyd9HRfVZn2QMbS5GOkQbkEnUakYYAT/qiB22yl+ST8m3MCq3tTMcon1KqtFFdsm5sEe57vec0egJTrBFdGtlL52Ds9+nlhU9KAtyOmvU/v+SCwQ9gbmRY5xiSTHmqenH2MmwygwdUNkfYbkspUmA+IfSUsoB3UPrCyoujDSjHEjbh1b6NS/tCvHDEDyPwNaGn0hs0fJdMIQXgi5zC2sA2gKyoSmddTBRGXBVVoeSVopFgda2B6KTiOmZDi/hMXI5qcNqt6xhw7O/NCPBLLjU+fJ5JcU3scWPaWuaYIIggqnBxNNOmQlbgB+x6VQOAcMggEH1VWqIosQCfLGB7+9bSYXO9AOpPYLN0GMXJ0jEag11Z5e/foOjR2C5ppyZ6ONKCpAgsBM9FJ4y28sOlg9FlgQyyUV1NDYdwEHp4h9UCr6SwbAKfoDKQK+xaEfTo24Gr02tyUHGhXIUXVzOwgIWkLywQuSXZisuWMDVCmQjK3ORAWUyUUEPoJ9qDYztsp9phhSsyfdMH9dUPTNYbSrV6fvML2925RpoXgY2mpB0EHdFSDQwp1ZVFIzSC6aoidl+E9iA9xS7JWikJAjqHVI0PuMN+0HhgVme3pt/isGf8AWydvUbpbojlgpc+TzL2PkfkhuObaz9J8DX5IdQd/T4m+hwR8/vXSuV+gM8NrteTWIkQa+vG0m8zvgOpPYIMMYuTpGarvfVdzv+A6AfrqkfJ2QioKkdNGVqDuogbZDaOphDaWFjbiis+EjGQmv6wU5NFVwI7i7J90JHJIDdiquSck/ryUW7MgOs1IMCuQMVuOUyMR9nKwp1lBawE/ZEIqRrL/AGmwVYsAysaivEDY9sXqqiLuHdq4I0LZVeaQx/iaeR3lsfMjuozxJ9GU2ha+o+i4B/WYO4MfcovdEqpJjKz1AnsU0cr8maQ1pXEq8ZWTaJNqScKlgLXNwtQtgFxTSNFExR+5aP8AY35JaGGnBv8AxR/9t33hXj5OfVdI3RROMz/EXvU/U/cln4L6ftlFJKXZNqZE5Hauyz6DEgdkjHQvu9lNlomcv9z6KEh30LW+6py7AgCugYrqJGMAv3W8GB+qYBdT2QMy9iDAfVFogZQN1dAGNmrxAxzbbK6Jjyy2CzAMglAJ+JP5Y/zH4rnzdFIlWjbBRgOx43quiIpdQ6K8SbCqiYVAtdJIpEESlj//2Q==">
            <a:extLst>
              <a:ext uri="{FF2B5EF4-FFF2-40B4-BE49-F238E27FC236}">
                <a16:creationId xmlns:a16="http://schemas.microsoft.com/office/drawing/2014/main" id="{855E39E2-9875-4B0A-936C-C0C5CBC90C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10" name="Picture 2" descr="C:\Users\TURBO_X\Desktop\SAPIENZA Uni Rome\International Masters ROME 2.2014\images for presentation\workoutsupplements1.jpeg">
            <a:extLst>
              <a:ext uri="{FF2B5EF4-FFF2-40B4-BE49-F238E27FC236}">
                <a16:creationId xmlns:a16="http://schemas.microsoft.com/office/drawing/2014/main" id="{ED9C2E39-F21C-4532-A1E4-CB01764B51C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3024" t="4785" r="3233" b="4305"/>
          <a:stretch>
            <a:fillRect/>
          </a:stretch>
        </p:blipFill>
        <p:spPr>
          <a:xfrm>
            <a:off x="4500563" y="2349500"/>
            <a:ext cx="4065587" cy="2490788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8918" name="Rectangle 4">
            <a:extLst>
              <a:ext uri="{FF2B5EF4-FFF2-40B4-BE49-F238E27FC236}">
                <a16:creationId xmlns:a16="http://schemas.microsoft.com/office/drawing/2014/main" id="{1C181E3D-C52C-40E8-9C7C-7405AB6B2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5322888"/>
            <a:ext cx="57610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l-GR" sz="1600"/>
              <a:t>(Braun et al., 2009; Dietz et al., 2014; Malik &amp; Malik, 2010)</a:t>
            </a: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05BDC156-DB16-4C73-80AF-4329E53A5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l-GR" sz="3600" b="1" dirty="0"/>
              <a:t>A associação entre NS e </a:t>
            </a:r>
            <a:r>
              <a:rPr lang="pt-PT" altLang="el-GR" sz="3600" b="1" i="1" dirty="0"/>
              <a:t>doping (1/2)</a:t>
            </a:r>
            <a:endParaRPr lang="en-GB" altLang="el-GR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3BD23-3575-416D-97C5-5E7D13BD6E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9263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pt-PT" sz="2600" b="1" dirty="0"/>
              <a:t>NS contaminado e </a:t>
            </a:r>
            <a:r>
              <a:rPr lang="pt-PT" sz="2600" b="1" i="1" dirty="0"/>
              <a:t>doping</a:t>
            </a:r>
            <a:r>
              <a:rPr lang="pt-PT" sz="2600" b="1" dirty="0"/>
              <a:t> inadvertido </a:t>
            </a:r>
          </a:p>
          <a:p>
            <a:pPr>
              <a:lnSpc>
                <a:spcPct val="150000"/>
              </a:lnSpc>
              <a:defRPr/>
            </a:pPr>
            <a:r>
              <a:rPr lang="pt-PT" sz="2400" dirty="0"/>
              <a:t>Diversos estudos têm mostrado que NS podem ser contaminados com substâncias proibidas, como esteroides anabólicos, estimulantes (e.g., efedrina), e agonistas beta2. </a:t>
            </a:r>
          </a:p>
          <a:p>
            <a:pPr marL="0" indent="0" algn="r">
              <a:lnSpc>
                <a:spcPct val="150000"/>
              </a:lnSpc>
              <a:buNone/>
              <a:defRPr/>
            </a:pPr>
            <a:r>
              <a:rPr lang="en-GB" sz="1400" dirty="0"/>
              <a:t>(Geyer et al., 2008; van </a:t>
            </a:r>
            <a:r>
              <a:rPr lang="en-GB" sz="1400" dirty="0" err="1"/>
              <a:t>Thuyne</a:t>
            </a:r>
            <a:r>
              <a:rPr lang="en-GB" sz="1400" dirty="0"/>
              <a:t>, </a:t>
            </a:r>
            <a:r>
              <a:rPr lang="en-GB" sz="1400" dirty="0" err="1"/>
              <a:t>Eenoo</a:t>
            </a:r>
            <a:r>
              <a:rPr lang="en-GB" sz="1400" dirty="0"/>
              <a:t>, &amp; </a:t>
            </a:r>
            <a:r>
              <a:rPr lang="en-GB" sz="1400" dirty="0" err="1"/>
              <a:t>Delbeke</a:t>
            </a:r>
            <a:r>
              <a:rPr lang="en-GB" sz="1400" dirty="0"/>
              <a:t>, 2006)</a:t>
            </a:r>
          </a:p>
        </p:txBody>
      </p:sp>
      <p:pic>
        <p:nvPicPr>
          <p:cNvPr id="39941" name="Εικόνα 4">
            <a:extLst>
              <a:ext uri="{FF2B5EF4-FFF2-40B4-BE49-F238E27FC236}">
                <a16:creationId xmlns:a16="http://schemas.microsoft.com/office/drawing/2014/main" id="{8515B748-23E2-4FBE-85D6-B477B62EA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2636838"/>
            <a:ext cx="362585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- Τίτλος">
            <a:extLst>
              <a:ext uri="{FF2B5EF4-FFF2-40B4-BE49-F238E27FC236}">
                <a16:creationId xmlns:a16="http://schemas.microsoft.com/office/drawing/2014/main" id="{9C0AFDA9-9F0A-463B-8BC4-372F3D065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 b="1" dirty="0"/>
              <a:t>Contaminação de </a:t>
            </a:r>
            <a:r>
              <a:rPr lang="pt-PT" altLang="en-US" sz="4000" b="1" dirty="0"/>
              <a:t>suplementos</a:t>
            </a:r>
            <a:r>
              <a:rPr lang="pt-PT" altLang="en-US" b="1" dirty="0"/>
              <a:t> </a:t>
            </a:r>
            <a:endParaRPr lang="el-GR" altLang="en-US" b="1" dirty="0"/>
          </a:p>
        </p:txBody>
      </p:sp>
      <p:sp>
        <p:nvSpPr>
          <p:cNvPr id="3" name="2 - Θέση περιεχομένου">
            <a:extLst>
              <a:ext uri="{FF2B5EF4-FFF2-40B4-BE49-F238E27FC236}">
                <a16:creationId xmlns:a16="http://schemas.microsoft.com/office/drawing/2014/main" id="{696AF51E-7FF0-47E2-8AF1-01DD7105C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28800"/>
            <a:ext cx="8569077" cy="4608488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PT" sz="2400" dirty="0"/>
              <a:t>Um relatório mostrou que 33% dos suplementos falharam no teste de garantia de qualidade.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pt-PT" sz="2400" dirty="0"/>
              <a:t>     - Não foram relatados ingredientes ativos.     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pt-PT" sz="2400" dirty="0"/>
              <a:t>     - Substâncias banidas (e.g., esteroides, testosterona,                   estimulantes) foram incluídas. </a:t>
            </a:r>
          </a:p>
          <a:p>
            <a:pPr>
              <a:lnSpc>
                <a:spcPct val="150000"/>
              </a:lnSpc>
              <a:defRPr/>
            </a:pPr>
            <a:r>
              <a:rPr lang="pt-PT" sz="2400" dirty="0"/>
              <a:t>No UK, 44% das violações das regras </a:t>
            </a:r>
            <a:r>
              <a:rPr lang="pt-PT" sz="2400" i="1" dirty="0" err="1"/>
              <a:t>anti-doping</a:t>
            </a:r>
            <a:r>
              <a:rPr lang="pt-PT" sz="2400" i="1" dirty="0"/>
              <a:t> </a:t>
            </a:r>
            <a:r>
              <a:rPr lang="pt-PT" sz="2400" dirty="0"/>
              <a:t>foram associadas com o uso inadvertido de suplementos do desporto. </a:t>
            </a:r>
            <a:endParaRPr lang="el-GR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ABD4D503-83D8-4CE4-AF37-EEE8B6169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l-GR" sz="4000" b="1" dirty="0"/>
              <a:t>Consciência do risco por USADA </a:t>
            </a:r>
            <a:endParaRPr lang="en-GB" altLang="el-GR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C5BE3-4777-44DF-A202-5C6C983594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474840" cy="439261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  <a:defRPr/>
            </a:pPr>
            <a:endParaRPr lang="en-GB" sz="2400" dirty="0">
              <a:hlinkClick r:id="rId3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n-GB" sz="2400" dirty="0">
              <a:hlinkClick r:id="rId3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n-GB" sz="2400" dirty="0">
              <a:hlinkClick r:id="rId3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n-GB" sz="2400" dirty="0">
              <a:hlinkClick r:id="rId3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GB" sz="2400" dirty="0">
                <a:hlinkClick r:id="rId3"/>
              </a:rPr>
              <a:t>https://www.usada.org/substances/supplement-411/</a:t>
            </a:r>
          </a:p>
        </p:txBody>
      </p:sp>
      <p:pic>
        <p:nvPicPr>
          <p:cNvPr id="41988" name="Picture 2">
            <a:extLst>
              <a:ext uri="{FF2B5EF4-FFF2-40B4-BE49-F238E27FC236}">
                <a16:creationId xmlns:a16="http://schemas.microsoft.com/office/drawing/2014/main" id="{7392858D-B83E-4651-B44C-12F7BDF3954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628775"/>
            <a:ext cx="3024187" cy="4230688"/>
          </a:xfrm>
          <a:noFill/>
        </p:spPr>
      </p:pic>
      <p:sp>
        <p:nvSpPr>
          <p:cNvPr id="2" name="CaixaDeTexto 1"/>
          <p:cNvSpPr txBox="1"/>
          <p:nvPr/>
        </p:nvSpPr>
        <p:spPr>
          <a:xfrm>
            <a:off x="457200" y="1455110"/>
            <a:ext cx="432048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300" dirty="0"/>
              <a:t>A agência </a:t>
            </a:r>
            <a:r>
              <a:rPr lang="pt-PT" sz="2300" i="1" dirty="0" err="1"/>
              <a:t>anti-doping</a:t>
            </a:r>
            <a:r>
              <a:rPr lang="pt-PT" sz="2300" dirty="0"/>
              <a:t> dos Estados Unidos (USADA) tem dedicado os seus recursos para informar os usuários sobre a segurança e os risco do uso de 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300" dirty="0"/>
              <a:t> Visite suplementos 411 em: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CE7561D2-20B4-45A6-AA91-20CD4F8FE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692150"/>
            <a:ext cx="8569325" cy="936625"/>
          </a:xfrm>
        </p:spPr>
        <p:txBody>
          <a:bodyPr/>
          <a:lstStyle/>
          <a:p>
            <a:r>
              <a:rPr lang="pt-PT" altLang="el-GR" sz="3600" b="1" dirty="0"/>
              <a:t>A associação entre NS e </a:t>
            </a:r>
            <a:r>
              <a:rPr lang="pt-PT" altLang="el-GR" sz="3600" b="1" i="1" dirty="0"/>
              <a:t>doping</a:t>
            </a:r>
            <a:r>
              <a:rPr lang="pt-PT" altLang="el-GR" sz="3600" b="1" dirty="0"/>
              <a:t> (2/2) </a:t>
            </a:r>
            <a:endParaRPr lang="en-GB" altLang="el-GR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53A82-2A1E-4AD6-92E6-6A1C8ED3C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00213"/>
            <a:ext cx="7993062" cy="439261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GB" sz="3100" b="1" dirty="0" err="1"/>
              <a:t>Metanálises</a:t>
            </a:r>
            <a:r>
              <a:rPr lang="en-GB" sz="3100" b="1" dirty="0"/>
              <a:t> e </a:t>
            </a:r>
            <a:r>
              <a:rPr lang="en-GB" sz="3100" b="1" dirty="0" err="1"/>
              <a:t>revisões</a:t>
            </a:r>
            <a:r>
              <a:rPr lang="en-GB" sz="3100" b="1" dirty="0"/>
              <a:t> </a:t>
            </a:r>
            <a:r>
              <a:rPr lang="en-GB" sz="3100" b="1" dirty="0" err="1"/>
              <a:t>sistemáticas</a:t>
            </a:r>
            <a:r>
              <a:rPr lang="en-GB" sz="3100" b="1" dirty="0"/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pt-PT" sz="2800" dirty="0"/>
              <a:t>Como um fator de risco principal para o uso e intenções de uso de </a:t>
            </a:r>
            <a:r>
              <a:rPr lang="pt-PT" sz="2800" i="1" dirty="0"/>
              <a:t>doping</a:t>
            </a:r>
            <a:r>
              <a:rPr lang="pt-PT" sz="2800" dirty="0"/>
              <a:t> em desportos amadores e de elite.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pt-PT" sz="1600" dirty="0"/>
              <a:t>                                                                                                                           </a:t>
            </a:r>
            <a:r>
              <a:rPr lang="en-GB" sz="2300" dirty="0"/>
              <a:t>(Nicholls et al., 2017; Ntoumanis et al., 2014)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GB" sz="3100" b="1" dirty="0" err="1"/>
              <a:t>Teoria</a:t>
            </a:r>
            <a:endParaRPr lang="en-GB" sz="3100" b="1" dirty="0"/>
          </a:p>
          <a:p>
            <a:pPr>
              <a:lnSpc>
                <a:spcPct val="150000"/>
              </a:lnSpc>
              <a:defRPr/>
            </a:pPr>
            <a:r>
              <a:rPr lang="pt-PT" sz="2800" dirty="0"/>
              <a:t>Hipótese de representação mental</a:t>
            </a:r>
            <a:r>
              <a:rPr lang="pt-PT" sz="2800" dirty="0">
                <a:solidFill>
                  <a:srgbClr val="FF0000"/>
                </a:solidFill>
              </a:rPr>
              <a:t> </a:t>
            </a:r>
            <a:r>
              <a:rPr lang="pt-PT" sz="2800" dirty="0"/>
              <a:t>compartilhada: NS e substâncias de doping são representadas como um conceito unitário do desempenho quimicamente assistido melhorado no nosso cérebro</a:t>
            </a:r>
            <a:r>
              <a:rPr lang="pt-PT" sz="2300" dirty="0"/>
              <a:t>.                                 </a:t>
            </a:r>
            <a:r>
              <a:rPr lang="en-GB" sz="2300" dirty="0"/>
              <a:t>(Backhouse et al., 2013; </a:t>
            </a:r>
            <a:r>
              <a:rPr lang="en-GB" sz="2300" dirty="0" err="1"/>
              <a:t>Petroczi</a:t>
            </a:r>
            <a:r>
              <a:rPr lang="en-GB" sz="2300" dirty="0"/>
              <a:t>, 2013; </a:t>
            </a:r>
            <a:r>
              <a:rPr lang="en-GB" sz="2300" dirty="0" err="1"/>
              <a:t>Petroczi</a:t>
            </a:r>
            <a:r>
              <a:rPr lang="en-GB" sz="2300" dirty="0"/>
              <a:t> et al., 2011)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GB" sz="2800" dirty="0"/>
          </a:p>
          <a:p>
            <a:pPr>
              <a:lnSpc>
                <a:spcPct val="150000"/>
              </a:lnSpc>
              <a:defRPr/>
            </a:pPr>
            <a:endParaRPr lang="en-GB" sz="2800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- Τίτλος">
            <a:extLst>
              <a:ext uri="{FF2B5EF4-FFF2-40B4-BE49-F238E27FC236}">
                <a16:creationId xmlns:a16="http://schemas.microsoft.com/office/drawing/2014/main" id="{1806F226-F27A-4CF2-92FA-AA09A9A2C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 sz="4000" b="1" dirty="0"/>
              <a:t>Alternativa fácil VS alternativa segura </a:t>
            </a:r>
            <a:endParaRPr lang="en-US" altLang="en-US" sz="4000" b="1" dirty="0"/>
          </a:p>
        </p:txBody>
      </p:sp>
      <p:pic>
        <p:nvPicPr>
          <p:cNvPr id="44035" name="Content Placeholder 1">
            <a:extLst>
              <a:ext uri="{FF2B5EF4-FFF2-40B4-BE49-F238E27FC236}">
                <a16:creationId xmlns:a16="http://schemas.microsoft.com/office/drawing/2014/main" id="{FD334C11-D8D0-4AC4-9821-F58B374D444B}"/>
              </a:ext>
            </a:extLst>
          </p:cNvPr>
          <p:cNvPicPr>
            <a:picLocks noGrp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800" y="1473200"/>
            <a:ext cx="4292600" cy="4648200"/>
          </a:xfrm>
        </p:spPr>
      </p:pic>
      <p:pic>
        <p:nvPicPr>
          <p:cNvPr id="44036" name="Picture 5">
            <a:extLst>
              <a:ext uri="{FF2B5EF4-FFF2-40B4-BE49-F238E27FC236}">
                <a16:creationId xmlns:a16="http://schemas.microsoft.com/office/drawing/2014/main" id="{B5FB133A-879B-4338-A06C-AD009B27901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3162300"/>
            <a:ext cx="2484438" cy="1647825"/>
          </a:xfrm>
          <a:noFill/>
        </p:spPr>
      </p:pic>
      <p:sp>
        <p:nvSpPr>
          <p:cNvPr id="2" name="Retângulo 1"/>
          <p:cNvSpPr/>
          <p:nvPr/>
        </p:nvSpPr>
        <p:spPr>
          <a:xfrm>
            <a:off x="971600" y="3356992"/>
            <a:ext cx="144016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solidFill>
                  <a:schemeClr val="tx1"/>
                </a:solidFill>
              </a:rPr>
              <a:t>Vantagens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771800" y="3356992"/>
            <a:ext cx="1656184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solidFill>
                  <a:schemeClr val="tx1"/>
                </a:solidFill>
              </a:rPr>
              <a:t>Desvantagens</a:t>
            </a:r>
            <a:endParaRPr lang="pt-PT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CC52C0E4-15A3-4488-A35D-F2BC791A1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l-GR" b="1" dirty="0" err="1"/>
              <a:t>Faça</a:t>
            </a:r>
            <a:r>
              <a:rPr lang="en-GB" altLang="el-GR" b="1" dirty="0"/>
              <a:t> </a:t>
            </a:r>
            <a:r>
              <a:rPr lang="en-GB" altLang="el-GR" b="1" dirty="0" err="1"/>
              <a:t>escolhas</a:t>
            </a:r>
            <a:r>
              <a:rPr lang="en-GB" altLang="el-GR" b="1" dirty="0"/>
              <a:t> </a:t>
            </a:r>
            <a:r>
              <a:rPr lang="en-GB" altLang="el-GR" b="1" dirty="0" err="1"/>
              <a:t>informadas</a:t>
            </a:r>
            <a:r>
              <a:rPr lang="en-GB" altLang="el-GR" b="1" dirty="0"/>
              <a:t> 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29C64C3E-3110-4A62-852C-A84230D97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997200"/>
            <a:ext cx="4038600" cy="2159992"/>
          </a:xfrm>
        </p:spPr>
        <p:txBody>
          <a:bodyPr/>
          <a:lstStyle/>
          <a:p>
            <a:r>
              <a:rPr lang="pt-PT" altLang="el-GR" dirty="0"/>
              <a:t>Avaliar a necessidade </a:t>
            </a:r>
          </a:p>
          <a:p>
            <a:r>
              <a:rPr lang="pt-PT" altLang="el-GR" dirty="0"/>
              <a:t>Avaliar o risco  </a:t>
            </a:r>
          </a:p>
          <a:p>
            <a:r>
              <a:rPr lang="pt-PT" altLang="el-GR" dirty="0"/>
              <a:t>Avaliar as consequências </a:t>
            </a:r>
            <a:endParaRPr lang="en-GB" altLang="el-GR" dirty="0"/>
          </a:p>
        </p:txBody>
      </p:sp>
      <p:pic>
        <p:nvPicPr>
          <p:cNvPr id="45061" name="Picture 6" descr="Image result for nutritional supplements vs nutrition&quot;">
            <a:extLst>
              <a:ext uri="{FF2B5EF4-FFF2-40B4-BE49-F238E27FC236}">
                <a16:creationId xmlns:a16="http://schemas.microsoft.com/office/drawing/2014/main" id="{D5FD9E38-C725-40B5-9CCA-F99CA21AF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2133600"/>
            <a:ext cx="41402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678">
            <a:extLst>
              <a:ext uri="{FF2B5EF4-FFF2-40B4-BE49-F238E27FC236}">
                <a16:creationId xmlns:a16="http://schemas.microsoft.com/office/drawing/2014/main" id="{975F01CD-1BB0-4885-9B3B-49B4711CB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575" y="303213"/>
            <a:ext cx="4302125" cy="5897562"/>
          </a:xfrm>
          <a:prstGeom prst="rect">
            <a:avLst/>
          </a:prstGeom>
          <a:solidFill>
            <a:schemeClr val="tx1">
              <a:alpha val="14902"/>
            </a:schemeClr>
          </a:solidFill>
          <a:ln w="127000" cap="sq" cmpd="thinThick">
            <a:solidFill>
              <a:schemeClr val="tx1">
                <a:alpha val="9804"/>
              </a:schemeClr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6083" name="Shape 679">
            <a:extLst>
              <a:ext uri="{FF2B5EF4-FFF2-40B4-BE49-F238E27FC236}">
                <a16:creationId xmlns:a16="http://schemas.microsoft.com/office/drawing/2014/main" id="{19F5C5A7-4C90-4242-81A1-25A823B94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0" y="639763"/>
            <a:ext cx="3916363" cy="1346200"/>
          </a:xfrm>
        </p:spPr>
        <p:txBody>
          <a:bodyPr tIns="45700" bIns="45700"/>
          <a:lstStyle/>
          <a:p>
            <a:pPr eaLnBrk="1" hangingPunct="1"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en-GB" altLang="en-US" dirty="0" err="1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Avaliar</a:t>
            </a:r>
            <a:r>
              <a:rPr lang="en-GB" altLang="en-US" dirty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a </a:t>
            </a:r>
            <a:r>
              <a:rPr lang="en-GB" altLang="en-US" dirty="0" err="1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necessidade</a:t>
            </a:r>
            <a:r>
              <a:rPr lang="en-GB" altLang="en-US" dirty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</a:p>
        </p:txBody>
      </p:sp>
      <p:sp>
        <p:nvSpPr>
          <p:cNvPr id="46084" name="Shape 680">
            <a:extLst>
              <a:ext uri="{FF2B5EF4-FFF2-40B4-BE49-F238E27FC236}">
                <a16:creationId xmlns:a16="http://schemas.microsoft.com/office/drawing/2014/main" id="{90AF649B-62C1-437E-B346-DB5C9E7B5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575" y="1998663"/>
            <a:ext cx="4302125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457200" indent="-368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PT" altLang="en-US" sz="2400" dirty="0">
                <a:latin typeface="Calibri" panose="020F0502020204030204" pitchFamily="34" charset="0"/>
                <a:sym typeface="Calibri" panose="020F0502020204030204" pitchFamily="34" charset="0"/>
              </a:rPr>
              <a:t>Antes de usar suplementos o atleta deve, primeiro, procurar otimizar a sua dieta, estilo de vida e treino. </a:t>
            </a:r>
          </a:p>
          <a:p>
            <a:pPr eaLnBrk="1" hangingPunct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PT" altLang="en-US" sz="2400" dirty="0">
                <a:latin typeface="Calibri" panose="020F0502020204030204" pitchFamily="34" charset="0"/>
                <a:sym typeface="Calibri" panose="020F0502020204030204" pitchFamily="34" charset="0"/>
              </a:rPr>
              <a:t>Atletas devem, também, consultar um especialista (e.g., nutricionista ou um médico especializado) para avaliar a necessidade e benefícios na toma de suplementos.</a:t>
            </a:r>
            <a:endParaRPr lang="en-GB" altLang="en-US" sz="2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46085" name="Picture 8" descr="Image result for dietician&quot;">
            <a:extLst>
              <a:ext uri="{FF2B5EF4-FFF2-40B4-BE49-F238E27FC236}">
                <a16:creationId xmlns:a16="http://schemas.microsoft.com/office/drawing/2014/main" id="{A6479BC2-3821-43C6-B983-DA15CEF6A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614738"/>
            <a:ext cx="2636837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10" descr="Image result for sleep sport&quot;">
            <a:extLst>
              <a:ext uri="{FF2B5EF4-FFF2-40B4-BE49-F238E27FC236}">
                <a16:creationId xmlns:a16="http://schemas.microsoft.com/office/drawing/2014/main" id="{267254DB-CD39-4BB7-B792-315C7086B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3629025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4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1732</Words>
  <Application>Microsoft Office PowerPoint</Application>
  <PresentationFormat>Apresentação no Ecrã (4:3)</PresentationFormat>
  <Paragraphs>137</Paragraphs>
  <Slides>16</Slides>
  <Notes>15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3</vt:i4>
      </vt:variant>
      <vt:variant>
        <vt:lpstr>Títulos dos diapositivos</vt:lpstr>
      </vt:variant>
      <vt:variant>
        <vt:i4>16</vt:i4>
      </vt:variant>
    </vt:vector>
  </HeadingPairs>
  <TitlesOfParts>
    <vt:vector size="21" baseType="lpstr">
      <vt:lpstr>Arial</vt:lpstr>
      <vt:lpstr>Calibri</vt:lpstr>
      <vt:lpstr>4_Θέμα του Office</vt:lpstr>
      <vt:lpstr>2_Θέμα του Office</vt:lpstr>
      <vt:lpstr>1_Θέμα του Office</vt:lpstr>
      <vt:lpstr>Doping no desporto II </vt:lpstr>
      <vt:lpstr>Suplementos nutricionais (NS) </vt:lpstr>
      <vt:lpstr>A associação entre NS e doping (1/2)</vt:lpstr>
      <vt:lpstr>Contaminação de suplementos </vt:lpstr>
      <vt:lpstr>Consciência do risco por USADA </vt:lpstr>
      <vt:lpstr>A associação entre NS e doping (2/2) </vt:lpstr>
      <vt:lpstr>Alternativa fácil VS alternativa segura </vt:lpstr>
      <vt:lpstr>Faça escolhas informadas </vt:lpstr>
      <vt:lpstr>Avaliar a necessidade </vt:lpstr>
      <vt:lpstr>Apresentação do PowerPoint</vt:lpstr>
      <vt:lpstr>Apresentação do PowerPoint</vt:lpstr>
      <vt:lpstr>Apresentação do PowerPoint</vt:lpstr>
      <vt:lpstr>Estudo de um caso</vt:lpstr>
      <vt:lpstr>Como devemos proteger atletas de doping inadvertido?</vt:lpstr>
      <vt:lpstr>Sumário</vt:lpstr>
      <vt:lpstr>Nota de responsabilidade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Match fixing</dc:title>
  <dc:creator>user</dc:creator>
  <cp:lastModifiedBy>Treinadores Portugal</cp:lastModifiedBy>
  <cp:revision>71</cp:revision>
  <dcterms:created xsi:type="dcterms:W3CDTF">2018-10-08T06:19:12Z</dcterms:created>
  <dcterms:modified xsi:type="dcterms:W3CDTF">2020-01-30T20:45:26Z</dcterms:modified>
</cp:coreProperties>
</file>