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1" r:id="rId3"/>
    <p:sldId id="260" r:id="rId4"/>
    <p:sldId id="273" r:id="rId5"/>
    <p:sldId id="261" r:id="rId6"/>
    <p:sldId id="262" r:id="rId7"/>
    <p:sldId id="263" r:id="rId8"/>
    <p:sldId id="276" r:id="rId9"/>
    <p:sldId id="277" r:id="rId10"/>
    <p:sldId id="265" r:id="rId11"/>
    <p:sldId id="266" r:id="rId12"/>
    <p:sldId id="278" r:id="rId13"/>
    <p:sldId id="279" r:id="rId14"/>
    <p:sldId id="280" r:id="rId15"/>
    <p:sldId id="267" r:id="rId16"/>
    <p:sldId id="281" r:id="rId17"/>
    <p:sldId id="282" r:id="rId18"/>
    <p:sldId id="283" r:id="rId19"/>
    <p:sldId id="268" r:id="rId20"/>
    <p:sldId id="269" r:id="rId21"/>
    <p:sldId id="270" r:id="rId22"/>
    <p:sldId id="284" r:id="rId23"/>
    <p:sldId id="259" r:id="rId24"/>
    <p:sldId id="275" r:id="rId25"/>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B917"/>
    <a:srgbClr val="E1F04E"/>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2222" autoAdjust="0"/>
  </p:normalViewPr>
  <p:slideViewPr>
    <p:cSldViewPr>
      <p:cViewPr varScale="1">
        <p:scale>
          <a:sx n="81" d="100"/>
          <a:sy n="81" d="100"/>
        </p:scale>
        <p:origin x="-1848" y="-90"/>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12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23429-8944-473F-B504-A0DFE648A992}" type="doc">
      <dgm:prSet loTypeId="urn:microsoft.com/office/officeart/2005/8/layout/arrow5" loCatId="relationship" qsTypeId="urn:microsoft.com/office/officeart/2005/8/quickstyle/simple4" qsCatId="simple" csTypeId="urn:microsoft.com/office/officeart/2005/8/colors/colorful5" csCatId="colorful" phldr="1"/>
      <dgm:spPr/>
      <dgm:t>
        <a:bodyPr/>
        <a:lstStyle/>
        <a:p>
          <a:endParaRPr lang="el-GR"/>
        </a:p>
      </dgm:t>
    </dgm:pt>
    <dgm:pt modelId="{B72B32B0-01D6-4DE3-A38A-A441B861AB16}">
      <dgm:prSet phldrT="[Κείμενο]"/>
      <dgm:spPr/>
      <dgm:t>
        <a:bodyPr/>
        <a:lstStyle/>
        <a:p>
          <a:r>
            <a:rPr lang="fr-FR" dirty="0" smtClean="0">
              <a:latin typeface="Calibri"/>
            </a:rPr>
            <a:t>É</a:t>
          </a:r>
          <a:r>
            <a:rPr lang="fr-FR" dirty="0" smtClean="0"/>
            <a:t>thique, franc-jeu, honnêteté, santé, respect d'autrui, respect des règles et des lois</a:t>
          </a:r>
          <a:endParaRPr lang="el-GR" dirty="0"/>
        </a:p>
      </dgm:t>
    </dgm:pt>
    <dgm:pt modelId="{D100F0AA-C187-4F6A-8048-A16E8F351F6C}" type="parTrans" cxnId="{64AC3340-10B8-4B5B-9643-88B930BE1ABB}">
      <dgm:prSet/>
      <dgm:spPr/>
      <dgm:t>
        <a:bodyPr/>
        <a:lstStyle/>
        <a:p>
          <a:endParaRPr lang="el-GR"/>
        </a:p>
      </dgm:t>
    </dgm:pt>
    <dgm:pt modelId="{3C4B9C2A-8C5B-4E38-914B-AD3AB1C74514}" type="sibTrans" cxnId="{64AC3340-10B8-4B5B-9643-88B930BE1ABB}">
      <dgm:prSet/>
      <dgm:spPr/>
      <dgm:t>
        <a:bodyPr/>
        <a:lstStyle/>
        <a:p>
          <a:endParaRPr lang="el-GR"/>
        </a:p>
      </dgm:t>
    </dgm:pt>
    <dgm:pt modelId="{F6B5026D-9CCC-4D37-86A8-9C1CA1496DB8}">
      <dgm:prSet phldrT="[Κείμενο]" custT="1"/>
      <dgm:spPr/>
      <dgm:t>
        <a:bodyPr/>
        <a:lstStyle/>
        <a:p>
          <a:r>
            <a:rPr lang="fr-FR" sz="2800" dirty="0" smtClean="0"/>
            <a:t>Dopage</a:t>
          </a:r>
          <a:endParaRPr lang="el-GR" sz="2800" dirty="0"/>
        </a:p>
      </dgm:t>
    </dgm:pt>
    <dgm:pt modelId="{6E99F5AF-FB74-4DE8-B7B4-5D4549BEB3FD}" type="parTrans" cxnId="{E571789C-0B84-486A-B36E-D95FC6972C21}">
      <dgm:prSet/>
      <dgm:spPr/>
      <dgm:t>
        <a:bodyPr/>
        <a:lstStyle/>
        <a:p>
          <a:endParaRPr lang="el-GR"/>
        </a:p>
      </dgm:t>
    </dgm:pt>
    <dgm:pt modelId="{4158CFC9-E934-49D4-B3DD-1FAE15FBDD70}" type="sibTrans" cxnId="{E571789C-0B84-486A-B36E-D95FC6972C21}">
      <dgm:prSet/>
      <dgm:spPr/>
      <dgm:t>
        <a:bodyPr/>
        <a:lstStyle/>
        <a:p>
          <a:endParaRPr lang="el-GR"/>
        </a:p>
      </dgm:t>
    </dgm:pt>
    <dgm:pt modelId="{9DED3073-CA53-40F1-B997-9C6ACE3278DC}" type="pres">
      <dgm:prSet presAssocID="{21923429-8944-473F-B504-A0DFE648A992}" presName="diagram" presStyleCnt="0">
        <dgm:presLayoutVars>
          <dgm:dir/>
          <dgm:resizeHandles val="exact"/>
        </dgm:presLayoutVars>
      </dgm:prSet>
      <dgm:spPr/>
      <dgm:t>
        <a:bodyPr/>
        <a:lstStyle/>
        <a:p>
          <a:endParaRPr lang="el-GR"/>
        </a:p>
      </dgm:t>
    </dgm:pt>
    <dgm:pt modelId="{F8ABB028-89C5-4E7C-922C-52FF964E28BA}" type="pres">
      <dgm:prSet presAssocID="{B72B32B0-01D6-4DE3-A38A-A441B861AB16}" presName="arrow" presStyleLbl="node1" presStyleIdx="0" presStyleCnt="2">
        <dgm:presLayoutVars>
          <dgm:bulletEnabled val="1"/>
        </dgm:presLayoutVars>
      </dgm:prSet>
      <dgm:spPr/>
      <dgm:t>
        <a:bodyPr/>
        <a:lstStyle/>
        <a:p>
          <a:endParaRPr lang="el-GR"/>
        </a:p>
      </dgm:t>
    </dgm:pt>
    <dgm:pt modelId="{FA6B713C-6ED4-4E50-B617-60D36CCC2CC7}" type="pres">
      <dgm:prSet presAssocID="{F6B5026D-9CCC-4D37-86A8-9C1CA1496DB8}" presName="arrow" presStyleLbl="node1" presStyleIdx="1" presStyleCnt="2">
        <dgm:presLayoutVars>
          <dgm:bulletEnabled val="1"/>
        </dgm:presLayoutVars>
      </dgm:prSet>
      <dgm:spPr/>
      <dgm:t>
        <a:bodyPr/>
        <a:lstStyle/>
        <a:p>
          <a:endParaRPr lang="el-GR"/>
        </a:p>
      </dgm:t>
    </dgm:pt>
  </dgm:ptLst>
  <dgm:cxnLst>
    <dgm:cxn modelId="{4E5782D3-0502-401A-B1F3-352A3F261A23}" type="presOf" srcId="{21923429-8944-473F-B504-A0DFE648A992}" destId="{9DED3073-CA53-40F1-B997-9C6ACE3278DC}" srcOrd="0" destOrd="0" presId="urn:microsoft.com/office/officeart/2005/8/layout/arrow5"/>
    <dgm:cxn modelId="{96864A6D-6531-4B1C-ADAC-C21B72F350F3}" type="presOf" srcId="{F6B5026D-9CCC-4D37-86A8-9C1CA1496DB8}" destId="{FA6B713C-6ED4-4E50-B617-60D36CCC2CC7}" srcOrd="0" destOrd="0" presId="urn:microsoft.com/office/officeart/2005/8/layout/arrow5"/>
    <dgm:cxn modelId="{64AC3340-10B8-4B5B-9643-88B930BE1ABB}" srcId="{21923429-8944-473F-B504-A0DFE648A992}" destId="{B72B32B0-01D6-4DE3-A38A-A441B861AB16}" srcOrd="0" destOrd="0" parTransId="{D100F0AA-C187-4F6A-8048-A16E8F351F6C}" sibTransId="{3C4B9C2A-8C5B-4E38-914B-AD3AB1C74514}"/>
    <dgm:cxn modelId="{8B912EE9-6FDE-44B3-8127-1E9AA156F9BA}" type="presOf" srcId="{B72B32B0-01D6-4DE3-A38A-A441B861AB16}" destId="{F8ABB028-89C5-4E7C-922C-52FF964E28BA}" srcOrd="0" destOrd="0" presId="urn:microsoft.com/office/officeart/2005/8/layout/arrow5"/>
    <dgm:cxn modelId="{E571789C-0B84-486A-B36E-D95FC6972C21}" srcId="{21923429-8944-473F-B504-A0DFE648A992}" destId="{F6B5026D-9CCC-4D37-86A8-9C1CA1496DB8}" srcOrd="1" destOrd="0" parTransId="{6E99F5AF-FB74-4DE8-B7B4-5D4549BEB3FD}" sibTransId="{4158CFC9-E934-49D4-B3DD-1FAE15FBDD70}"/>
    <dgm:cxn modelId="{E33DD6A1-C05E-46F0-8087-A120E7F4C3B2}" type="presParOf" srcId="{9DED3073-CA53-40F1-B997-9C6ACE3278DC}" destId="{F8ABB028-89C5-4E7C-922C-52FF964E28BA}" srcOrd="0" destOrd="0" presId="urn:microsoft.com/office/officeart/2005/8/layout/arrow5"/>
    <dgm:cxn modelId="{39E4CEF3-D6CA-49E2-97FB-780A10F91128}" type="presParOf" srcId="{9DED3073-CA53-40F1-B997-9C6ACE3278DC}" destId="{FA6B713C-6ED4-4E50-B617-60D36CCC2CC7}"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6B65D4-4626-4902-9ADF-99FBAFB672E1}"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l-GR"/>
        </a:p>
      </dgm:t>
    </dgm:pt>
    <dgm:pt modelId="{7094F9B1-754D-4AFB-A6C3-79DF4BEA5987}">
      <dgm:prSet phldrT="[Κείμενο]"/>
      <dgm:spPr/>
      <dgm:t>
        <a:bodyPr/>
        <a:lstStyle/>
        <a:p>
          <a:r>
            <a:rPr lang="fr-FR" dirty="0" smtClean="0"/>
            <a:t>Comportement planifié</a:t>
          </a:r>
          <a:endParaRPr lang="el-GR" dirty="0"/>
        </a:p>
      </dgm:t>
    </dgm:pt>
    <dgm:pt modelId="{0CDCA108-2DC8-45FC-B1DF-07A2F5495016}" type="parTrans" cxnId="{4899B8D9-5717-4312-AC56-CB241C23CFD2}">
      <dgm:prSet/>
      <dgm:spPr/>
      <dgm:t>
        <a:bodyPr/>
        <a:lstStyle/>
        <a:p>
          <a:endParaRPr lang="el-GR"/>
        </a:p>
      </dgm:t>
    </dgm:pt>
    <dgm:pt modelId="{DD0B07F3-86A7-477B-9095-9297781BF7B3}" type="sibTrans" cxnId="{4899B8D9-5717-4312-AC56-CB241C23CFD2}">
      <dgm:prSet/>
      <dgm:spPr/>
      <dgm:t>
        <a:bodyPr/>
        <a:lstStyle/>
        <a:p>
          <a:endParaRPr lang="el-GR"/>
        </a:p>
      </dgm:t>
    </dgm:pt>
    <dgm:pt modelId="{6ACB0D46-BBD5-4A99-B22A-10586A91FA53}">
      <dgm:prSet phldrT="[Κείμενο]"/>
      <dgm:spPr/>
      <dgm:t>
        <a:bodyPr/>
        <a:lstStyle/>
        <a:p>
          <a:r>
            <a:rPr lang="fr-FR" b="0" dirty="0" smtClean="0"/>
            <a:t>Buts d'accomplissement et</a:t>
          </a:r>
          <a:r>
            <a:rPr lang="el-GR" b="0" dirty="0" smtClean="0"/>
            <a:t> </a:t>
          </a:r>
          <a:r>
            <a:rPr lang="en-GB" b="0" dirty="0" smtClean="0"/>
            <a:t>motivation</a:t>
          </a:r>
          <a:endParaRPr lang="el-GR" b="0" dirty="0"/>
        </a:p>
      </dgm:t>
    </dgm:pt>
    <dgm:pt modelId="{341881E1-0430-4E68-BAA8-235DBACB6540}" type="parTrans" cxnId="{4B8BE7E9-D271-4BE5-B6E0-F34EBD19CBE9}">
      <dgm:prSet/>
      <dgm:spPr/>
      <dgm:t>
        <a:bodyPr/>
        <a:lstStyle/>
        <a:p>
          <a:endParaRPr lang="el-GR"/>
        </a:p>
      </dgm:t>
    </dgm:pt>
    <dgm:pt modelId="{4383AB3C-B3E1-440C-809F-F40AAF1AE058}" type="sibTrans" cxnId="{4B8BE7E9-D271-4BE5-B6E0-F34EBD19CBE9}">
      <dgm:prSet/>
      <dgm:spPr/>
      <dgm:t>
        <a:bodyPr/>
        <a:lstStyle/>
        <a:p>
          <a:endParaRPr lang="el-GR"/>
        </a:p>
      </dgm:t>
    </dgm:pt>
    <dgm:pt modelId="{6C3C98EB-9D1F-448F-95F9-5EFD355B0B4B}">
      <dgm:prSet phldrT="[Κείμενο]"/>
      <dgm:spPr/>
      <dgm:t>
        <a:bodyPr/>
        <a:lstStyle/>
        <a:p>
          <a:r>
            <a:rPr lang="fr-FR" b="0" dirty="0" smtClean="0"/>
            <a:t>Normes sociales</a:t>
          </a:r>
          <a:endParaRPr lang="el-GR" b="0" dirty="0"/>
        </a:p>
      </dgm:t>
    </dgm:pt>
    <dgm:pt modelId="{2D40C824-D651-4AEE-A0D0-9D637821918B}" type="parTrans" cxnId="{FED37286-C12C-4542-9721-69FA6BEB6F48}">
      <dgm:prSet/>
      <dgm:spPr/>
      <dgm:t>
        <a:bodyPr/>
        <a:lstStyle/>
        <a:p>
          <a:endParaRPr lang="el-GR"/>
        </a:p>
      </dgm:t>
    </dgm:pt>
    <dgm:pt modelId="{2F6B2861-B16F-4419-8E73-DAAFE3361284}" type="sibTrans" cxnId="{FED37286-C12C-4542-9721-69FA6BEB6F48}">
      <dgm:prSet/>
      <dgm:spPr/>
      <dgm:t>
        <a:bodyPr/>
        <a:lstStyle/>
        <a:p>
          <a:endParaRPr lang="el-GR"/>
        </a:p>
      </dgm:t>
    </dgm:pt>
    <dgm:pt modelId="{811D842F-763A-43DC-A03D-FF7223DDE64A}">
      <dgm:prSet phldrT="[Κείμενο]"/>
      <dgm:spPr/>
      <dgm:t>
        <a:bodyPr/>
        <a:lstStyle/>
        <a:p>
          <a:r>
            <a:rPr lang="fr-FR" b="0" dirty="0" smtClean="0"/>
            <a:t>Raisonnement moral</a:t>
          </a:r>
          <a:endParaRPr lang="el-GR" b="0" dirty="0"/>
        </a:p>
      </dgm:t>
    </dgm:pt>
    <dgm:pt modelId="{85487DD8-D045-4150-B355-8EE62D429962}" type="parTrans" cxnId="{56D06D31-7265-4298-B92B-3B49D8C598C0}">
      <dgm:prSet/>
      <dgm:spPr/>
      <dgm:t>
        <a:bodyPr/>
        <a:lstStyle/>
        <a:p>
          <a:endParaRPr lang="el-GR"/>
        </a:p>
      </dgm:t>
    </dgm:pt>
    <dgm:pt modelId="{5D65ED5A-C49D-43E8-93B8-091FA80AF7D3}" type="sibTrans" cxnId="{56D06D31-7265-4298-B92B-3B49D8C598C0}">
      <dgm:prSet/>
      <dgm:spPr/>
      <dgm:t>
        <a:bodyPr/>
        <a:lstStyle/>
        <a:p>
          <a:endParaRPr lang="el-GR"/>
        </a:p>
      </dgm:t>
    </dgm:pt>
    <dgm:pt modelId="{3C2662B6-C1F7-41F7-9B66-B129B91DCAB3}">
      <dgm:prSet phldrT="[Κείμενο]"/>
      <dgm:spPr/>
      <dgm:t>
        <a:bodyPr/>
        <a:lstStyle/>
        <a:p>
          <a:r>
            <a:rPr lang="fr-FR" dirty="0" smtClean="0"/>
            <a:t>Personalité</a:t>
          </a:r>
          <a:endParaRPr lang="el-GR" dirty="0"/>
        </a:p>
      </dgm:t>
    </dgm:pt>
    <dgm:pt modelId="{1E310EEC-BF8E-43D5-9373-B539AD33E625}" type="parTrans" cxnId="{C233BDF8-95DB-4E5B-A379-29C3A8E6E1AE}">
      <dgm:prSet/>
      <dgm:spPr/>
      <dgm:t>
        <a:bodyPr/>
        <a:lstStyle/>
        <a:p>
          <a:endParaRPr lang="el-GR"/>
        </a:p>
      </dgm:t>
    </dgm:pt>
    <dgm:pt modelId="{53375170-3FB4-4451-9E9C-6DC6344A5A83}" type="sibTrans" cxnId="{C233BDF8-95DB-4E5B-A379-29C3A8E6E1AE}">
      <dgm:prSet/>
      <dgm:spPr/>
      <dgm:t>
        <a:bodyPr/>
        <a:lstStyle/>
        <a:p>
          <a:endParaRPr lang="el-GR"/>
        </a:p>
      </dgm:t>
    </dgm:pt>
    <dgm:pt modelId="{AA6642BE-1637-4309-97AE-0028F35887AA}" type="pres">
      <dgm:prSet presAssocID="{316B65D4-4626-4902-9ADF-99FBAFB672E1}" presName="diagram" presStyleCnt="0">
        <dgm:presLayoutVars>
          <dgm:dir/>
          <dgm:resizeHandles val="exact"/>
        </dgm:presLayoutVars>
      </dgm:prSet>
      <dgm:spPr/>
      <dgm:t>
        <a:bodyPr/>
        <a:lstStyle/>
        <a:p>
          <a:endParaRPr lang="el-GR"/>
        </a:p>
      </dgm:t>
    </dgm:pt>
    <dgm:pt modelId="{630A1301-2572-4B77-BE5A-E4284E84C2D0}" type="pres">
      <dgm:prSet presAssocID="{7094F9B1-754D-4AFB-A6C3-79DF4BEA5987}" presName="node" presStyleLbl="node1" presStyleIdx="0" presStyleCnt="5">
        <dgm:presLayoutVars>
          <dgm:bulletEnabled val="1"/>
        </dgm:presLayoutVars>
      </dgm:prSet>
      <dgm:spPr/>
      <dgm:t>
        <a:bodyPr/>
        <a:lstStyle/>
        <a:p>
          <a:endParaRPr lang="el-GR"/>
        </a:p>
      </dgm:t>
    </dgm:pt>
    <dgm:pt modelId="{9ED2A9A8-265A-402C-B45F-7B1E0D975681}" type="pres">
      <dgm:prSet presAssocID="{DD0B07F3-86A7-477B-9095-9297781BF7B3}" presName="sibTrans" presStyleCnt="0"/>
      <dgm:spPr/>
    </dgm:pt>
    <dgm:pt modelId="{35A9A28D-4C51-4279-BA28-797EF794D04B}" type="pres">
      <dgm:prSet presAssocID="{6ACB0D46-BBD5-4A99-B22A-10586A91FA53}" presName="node" presStyleLbl="node1" presStyleIdx="1" presStyleCnt="5">
        <dgm:presLayoutVars>
          <dgm:bulletEnabled val="1"/>
        </dgm:presLayoutVars>
      </dgm:prSet>
      <dgm:spPr/>
      <dgm:t>
        <a:bodyPr/>
        <a:lstStyle/>
        <a:p>
          <a:endParaRPr lang="el-GR"/>
        </a:p>
      </dgm:t>
    </dgm:pt>
    <dgm:pt modelId="{AA36ED34-5293-4127-BA16-73DC4E92A657}" type="pres">
      <dgm:prSet presAssocID="{4383AB3C-B3E1-440C-809F-F40AAF1AE058}" presName="sibTrans" presStyleCnt="0"/>
      <dgm:spPr/>
    </dgm:pt>
    <dgm:pt modelId="{6CD09205-BA10-4946-9608-C1932FC716BE}" type="pres">
      <dgm:prSet presAssocID="{6C3C98EB-9D1F-448F-95F9-5EFD355B0B4B}" presName="node" presStyleLbl="node1" presStyleIdx="2" presStyleCnt="5">
        <dgm:presLayoutVars>
          <dgm:bulletEnabled val="1"/>
        </dgm:presLayoutVars>
      </dgm:prSet>
      <dgm:spPr/>
      <dgm:t>
        <a:bodyPr/>
        <a:lstStyle/>
        <a:p>
          <a:endParaRPr lang="el-GR"/>
        </a:p>
      </dgm:t>
    </dgm:pt>
    <dgm:pt modelId="{4DD71C62-1EF7-426C-BEDD-CDFB5C5B9EB8}" type="pres">
      <dgm:prSet presAssocID="{2F6B2861-B16F-4419-8E73-DAAFE3361284}" presName="sibTrans" presStyleCnt="0"/>
      <dgm:spPr/>
    </dgm:pt>
    <dgm:pt modelId="{44AC7716-D095-4332-8F08-D05432743250}" type="pres">
      <dgm:prSet presAssocID="{811D842F-763A-43DC-A03D-FF7223DDE64A}" presName="node" presStyleLbl="node1" presStyleIdx="3" presStyleCnt="5">
        <dgm:presLayoutVars>
          <dgm:bulletEnabled val="1"/>
        </dgm:presLayoutVars>
      </dgm:prSet>
      <dgm:spPr/>
      <dgm:t>
        <a:bodyPr/>
        <a:lstStyle/>
        <a:p>
          <a:endParaRPr lang="el-GR"/>
        </a:p>
      </dgm:t>
    </dgm:pt>
    <dgm:pt modelId="{8D3DA0F6-D978-4EA0-B5F7-2B0129895AA4}" type="pres">
      <dgm:prSet presAssocID="{5D65ED5A-C49D-43E8-93B8-091FA80AF7D3}" presName="sibTrans" presStyleCnt="0"/>
      <dgm:spPr/>
    </dgm:pt>
    <dgm:pt modelId="{31938C37-E6EF-49F1-87FC-21511BD840B0}" type="pres">
      <dgm:prSet presAssocID="{3C2662B6-C1F7-41F7-9B66-B129B91DCAB3}" presName="node" presStyleLbl="node1" presStyleIdx="4" presStyleCnt="5">
        <dgm:presLayoutVars>
          <dgm:bulletEnabled val="1"/>
        </dgm:presLayoutVars>
      </dgm:prSet>
      <dgm:spPr/>
      <dgm:t>
        <a:bodyPr/>
        <a:lstStyle/>
        <a:p>
          <a:endParaRPr lang="el-GR"/>
        </a:p>
      </dgm:t>
    </dgm:pt>
  </dgm:ptLst>
  <dgm:cxnLst>
    <dgm:cxn modelId="{6B73B0D9-0895-4623-B06B-2E797AD33DF4}" type="presOf" srcId="{811D842F-763A-43DC-A03D-FF7223DDE64A}" destId="{44AC7716-D095-4332-8F08-D05432743250}" srcOrd="0" destOrd="0" presId="urn:microsoft.com/office/officeart/2005/8/layout/default"/>
    <dgm:cxn modelId="{C233BDF8-95DB-4E5B-A379-29C3A8E6E1AE}" srcId="{316B65D4-4626-4902-9ADF-99FBAFB672E1}" destId="{3C2662B6-C1F7-41F7-9B66-B129B91DCAB3}" srcOrd="4" destOrd="0" parTransId="{1E310EEC-BF8E-43D5-9373-B539AD33E625}" sibTransId="{53375170-3FB4-4451-9E9C-6DC6344A5A83}"/>
    <dgm:cxn modelId="{59AE20AB-4170-4D58-9615-799CA36D032F}" type="presOf" srcId="{3C2662B6-C1F7-41F7-9B66-B129B91DCAB3}" destId="{31938C37-E6EF-49F1-87FC-21511BD840B0}" srcOrd="0" destOrd="0" presId="urn:microsoft.com/office/officeart/2005/8/layout/default"/>
    <dgm:cxn modelId="{BEF11619-DC50-4F83-93E9-523FCAC6488A}" type="presOf" srcId="{7094F9B1-754D-4AFB-A6C3-79DF4BEA5987}" destId="{630A1301-2572-4B77-BE5A-E4284E84C2D0}" srcOrd="0" destOrd="0" presId="urn:microsoft.com/office/officeart/2005/8/layout/default"/>
    <dgm:cxn modelId="{6940C606-EC3D-4A6D-BB9E-984E845A91EB}" type="presOf" srcId="{6ACB0D46-BBD5-4A99-B22A-10586A91FA53}" destId="{35A9A28D-4C51-4279-BA28-797EF794D04B}" srcOrd="0" destOrd="0" presId="urn:microsoft.com/office/officeart/2005/8/layout/default"/>
    <dgm:cxn modelId="{FED37286-C12C-4542-9721-69FA6BEB6F48}" srcId="{316B65D4-4626-4902-9ADF-99FBAFB672E1}" destId="{6C3C98EB-9D1F-448F-95F9-5EFD355B0B4B}" srcOrd="2" destOrd="0" parTransId="{2D40C824-D651-4AEE-A0D0-9D637821918B}" sibTransId="{2F6B2861-B16F-4419-8E73-DAAFE3361284}"/>
    <dgm:cxn modelId="{DDCB3AFF-4671-484B-8F66-F180968358F3}" type="presOf" srcId="{6C3C98EB-9D1F-448F-95F9-5EFD355B0B4B}" destId="{6CD09205-BA10-4946-9608-C1932FC716BE}" srcOrd="0" destOrd="0" presId="urn:microsoft.com/office/officeart/2005/8/layout/default"/>
    <dgm:cxn modelId="{4B8BE7E9-D271-4BE5-B6E0-F34EBD19CBE9}" srcId="{316B65D4-4626-4902-9ADF-99FBAFB672E1}" destId="{6ACB0D46-BBD5-4A99-B22A-10586A91FA53}" srcOrd="1" destOrd="0" parTransId="{341881E1-0430-4E68-BAA8-235DBACB6540}" sibTransId="{4383AB3C-B3E1-440C-809F-F40AAF1AE058}"/>
    <dgm:cxn modelId="{56D06D31-7265-4298-B92B-3B49D8C598C0}" srcId="{316B65D4-4626-4902-9ADF-99FBAFB672E1}" destId="{811D842F-763A-43DC-A03D-FF7223DDE64A}" srcOrd="3" destOrd="0" parTransId="{85487DD8-D045-4150-B355-8EE62D429962}" sibTransId="{5D65ED5A-C49D-43E8-93B8-091FA80AF7D3}"/>
    <dgm:cxn modelId="{70BFF131-D847-4924-AEAF-84A7F8451FB1}" type="presOf" srcId="{316B65D4-4626-4902-9ADF-99FBAFB672E1}" destId="{AA6642BE-1637-4309-97AE-0028F35887AA}" srcOrd="0" destOrd="0" presId="urn:microsoft.com/office/officeart/2005/8/layout/default"/>
    <dgm:cxn modelId="{4899B8D9-5717-4312-AC56-CB241C23CFD2}" srcId="{316B65D4-4626-4902-9ADF-99FBAFB672E1}" destId="{7094F9B1-754D-4AFB-A6C3-79DF4BEA5987}" srcOrd="0" destOrd="0" parTransId="{0CDCA108-2DC8-45FC-B1DF-07A2F5495016}" sibTransId="{DD0B07F3-86A7-477B-9095-9297781BF7B3}"/>
    <dgm:cxn modelId="{3DA02026-AEE7-4176-A8D5-3B58880FDAF1}" type="presParOf" srcId="{AA6642BE-1637-4309-97AE-0028F35887AA}" destId="{630A1301-2572-4B77-BE5A-E4284E84C2D0}" srcOrd="0" destOrd="0" presId="urn:microsoft.com/office/officeart/2005/8/layout/default"/>
    <dgm:cxn modelId="{863528AD-003D-4AF2-B278-C38D1BC72E0B}" type="presParOf" srcId="{AA6642BE-1637-4309-97AE-0028F35887AA}" destId="{9ED2A9A8-265A-402C-B45F-7B1E0D975681}" srcOrd="1" destOrd="0" presId="urn:microsoft.com/office/officeart/2005/8/layout/default"/>
    <dgm:cxn modelId="{4CA7B4E0-6C93-413E-B75A-6CB7440B9ECE}" type="presParOf" srcId="{AA6642BE-1637-4309-97AE-0028F35887AA}" destId="{35A9A28D-4C51-4279-BA28-797EF794D04B}" srcOrd="2" destOrd="0" presId="urn:microsoft.com/office/officeart/2005/8/layout/default"/>
    <dgm:cxn modelId="{1D4FB7C0-BDCA-4511-91B4-44624A34F075}" type="presParOf" srcId="{AA6642BE-1637-4309-97AE-0028F35887AA}" destId="{AA36ED34-5293-4127-BA16-73DC4E92A657}" srcOrd="3" destOrd="0" presId="urn:microsoft.com/office/officeart/2005/8/layout/default"/>
    <dgm:cxn modelId="{3DFB6A80-FD5B-4346-80ED-D01DFBD8347C}" type="presParOf" srcId="{AA6642BE-1637-4309-97AE-0028F35887AA}" destId="{6CD09205-BA10-4946-9608-C1932FC716BE}" srcOrd="4" destOrd="0" presId="urn:microsoft.com/office/officeart/2005/8/layout/default"/>
    <dgm:cxn modelId="{561A493A-E47E-4EE5-8CB6-73D007FF8D46}" type="presParOf" srcId="{AA6642BE-1637-4309-97AE-0028F35887AA}" destId="{4DD71C62-1EF7-426C-BEDD-CDFB5C5B9EB8}" srcOrd="5" destOrd="0" presId="urn:microsoft.com/office/officeart/2005/8/layout/default"/>
    <dgm:cxn modelId="{A97641EB-AB22-4175-86C3-1DAB614601EC}" type="presParOf" srcId="{AA6642BE-1637-4309-97AE-0028F35887AA}" destId="{44AC7716-D095-4332-8F08-D05432743250}" srcOrd="6" destOrd="0" presId="urn:microsoft.com/office/officeart/2005/8/layout/default"/>
    <dgm:cxn modelId="{0BBA1581-25C7-4770-81CD-1AEED826F597}" type="presParOf" srcId="{AA6642BE-1637-4309-97AE-0028F35887AA}" destId="{8D3DA0F6-D978-4EA0-B5F7-2B0129895AA4}" srcOrd="7" destOrd="0" presId="urn:microsoft.com/office/officeart/2005/8/layout/default"/>
    <dgm:cxn modelId="{A8C3D856-0880-4A41-88CD-31FA50C4E0EF}" type="presParOf" srcId="{AA6642BE-1637-4309-97AE-0028F35887AA}" destId="{31938C37-E6EF-49F1-87FC-21511BD840B0}"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50EAA1-7209-4F6D-B415-DCF8E17B74AD}" type="doc">
      <dgm:prSet loTypeId="urn:microsoft.com/office/officeart/2005/8/layout/arrow6" loCatId="process" qsTypeId="urn:microsoft.com/office/officeart/2005/8/quickstyle/simple1" qsCatId="simple" csTypeId="urn:microsoft.com/office/officeart/2005/8/colors/colorful3" csCatId="colorful" phldr="1"/>
      <dgm:spPr/>
      <dgm:t>
        <a:bodyPr/>
        <a:lstStyle/>
        <a:p>
          <a:endParaRPr lang="el-GR"/>
        </a:p>
      </dgm:t>
    </dgm:pt>
    <dgm:pt modelId="{2DA70CE2-4C6F-4F24-9831-1588CCF95A9C}">
      <dgm:prSet phldrT="[Κείμενο]" custT="1"/>
      <dgm:spPr/>
      <dgm:t>
        <a:bodyPr/>
        <a:lstStyle/>
        <a:p>
          <a:r>
            <a:rPr lang="fr-FR" sz="2000" dirty="0" smtClean="0"/>
            <a:t>Orientation par la tâche</a:t>
          </a:r>
          <a:endParaRPr lang="el-GR" sz="2000" dirty="0"/>
        </a:p>
      </dgm:t>
    </dgm:pt>
    <dgm:pt modelId="{04533048-542C-4922-B12D-E436844502A3}" type="parTrans" cxnId="{1E474915-F7F0-44F5-ABC9-C0988EA73FDA}">
      <dgm:prSet/>
      <dgm:spPr/>
      <dgm:t>
        <a:bodyPr/>
        <a:lstStyle/>
        <a:p>
          <a:endParaRPr lang="el-GR"/>
        </a:p>
      </dgm:t>
    </dgm:pt>
    <dgm:pt modelId="{D40BA90D-06A0-4622-8AE5-C686A9BCBD47}" type="sibTrans" cxnId="{1E474915-F7F0-44F5-ABC9-C0988EA73FDA}">
      <dgm:prSet/>
      <dgm:spPr/>
      <dgm:t>
        <a:bodyPr/>
        <a:lstStyle/>
        <a:p>
          <a:endParaRPr lang="el-GR"/>
        </a:p>
      </dgm:t>
    </dgm:pt>
    <dgm:pt modelId="{25DA6A8C-863D-4995-A3F3-B4FAD9B523B9}">
      <dgm:prSet phldrT="[Κείμενο]" custT="1"/>
      <dgm:spPr/>
      <dgm:t>
        <a:bodyPr/>
        <a:lstStyle/>
        <a:p>
          <a:r>
            <a:rPr lang="fr-FR" sz="2000" dirty="0" smtClean="0"/>
            <a:t>Orientation par l’ego</a:t>
          </a:r>
          <a:endParaRPr lang="el-GR" sz="2000" dirty="0"/>
        </a:p>
      </dgm:t>
    </dgm:pt>
    <dgm:pt modelId="{89F992FB-845F-415F-BD26-374C92D98FCA}" type="parTrans" cxnId="{9168E460-1D36-4DF6-A147-38AB508CB40B}">
      <dgm:prSet/>
      <dgm:spPr/>
      <dgm:t>
        <a:bodyPr/>
        <a:lstStyle/>
        <a:p>
          <a:endParaRPr lang="el-GR"/>
        </a:p>
      </dgm:t>
    </dgm:pt>
    <dgm:pt modelId="{0A5F0503-0699-4C4F-AAAE-C4FDDA6E5529}" type="sibTrans" cxnId="{9168E460-1D36-4DF6-A147-38AB508CB40B}">
      <dgm:prSet/>
      <dgm:spPr/>
      <dgm:t>
        <a:bodyPr/>
        <a:lstStyle/>
        <a:p>
          <a:endParaRPr lang="el-GR"/>
        </a:p>
      </dgm:t>
    </dgm:pt>
    <dgm:pt modelId="{2E240EEB-DFF5-41DC-8B53-814C4C8951DA}" type="pres">
      <dgm:prSet presAssocID="{8050EAA1-7209-4F6D-B415-DCF8E17B74AD}" presName="compositeShape" presStyleCnt="0">
        <dgm:presLayoutVars>
          <dgm:chMax val="2"/>
          <dgm:dir/>
          <dgm:resizeHandles val="exact"/>
        </dgm:presLayoutVars>
      </dgm:prSet>
      <dgm:spPr/>
      <dgm:t>
        <a:bodyPr/>
        <a:lstStyle/>
        <a:p>
          <a:endParaRPr lang="el-GR"/>
        </a:p>
      </dgm:t>
    </dgm:pt>
    <dgm:pt modelId="{3C514214-5A59-404A-8B60-5CB0942D2EAB}" type="pres">
      <dgm:prSet presAssocID="{8050EAA1-7209-4F6D-B415-DCF8E17B74AD}" presName="ribbon" presStyleLbl="node1" presStyleIdx="0" presStyleCnt="1"/>
      <dgm:spPr/>
    </dgm:pt>
    <dgm:pt modelId="{2663ABAB-9CE4-47C0-9AD6-073F800817EC}" type="pres">
      <dgm:prSet presAssocID="{8050EAA1-7209-4F6D-B415-DCF8E17B74AD}" presName="leftArrowText" presStyleLbl="node1" presStyleIdx="0" presStyleCnt="1">
        <dgm:presLayoutVars>
          <dgm:chMax val="0"/>
          <dgm:bulletEnabled val="1"/>
        </dgm:presLayoutVars>
      </dgm:prSet>
      <dgm:spPr/>
      <dgm:t>
        <a:bodyPr/>
        <a:lstStyle/>
        <a:p>
          <a:endParaRPr lang="el-GR"/>
        </a:p>
      </dgm:t>
    </dgm:pt>
    <dgm:pt modelId="{14769131-DF80-4FCF-9B32-A0AC3329D52B}" type="pres">
      <dgm:prSet presAssocID="{8050EAA1-7209-4F6D-B415-DCF8E17B74AD}" presName="rightArrowText" presStyleLbl="node1" presStyleIdx="0" presStyleCnt="1">
        <dgm:presLayoutVars>
          <dgm:chMax val="0"/>
          <dgm:bulletEnabled val="1"/>
        </dgm:presLayoutVars>
      </dgm:prSet>
      <dgm:spPr/>
      <dgm:t>
        <a:bodyPr/>
        <a:lstStyle/>
        <a:p>
          <a:endParaRPr lang="el-GR"/>
        </a:p>
      </dgm:t>
    </dgm:pt>
  </dgm:ptLst>
  <dgm:cxnLst>
    <dgm:cxn modelId="{D83AF264-5E1E-4B8F-B33B-F3288AEAD63F}" type="presOf" srcId="{2DA70CE2-4C6F-4F24-9831-1588CCF95A9C}" destId="{2663ABAB-9CE4-47C0-9AD6-073F800817EC}" srcOrd="0" destOrd="0" presId="urn:microsoft.com/office/officeart/2005/8/layout/arrow6"/>
    <dgm:cxn modelId="{4EF57F73-709E-43F8-95C3-2082F0144ADF}" type="presOf" srcId="{25DA6A8C-863D-4995-A3F3-B4FAD9B523B9}" destId="{14769131-DF80-4FCF-9B32-A0AC3329D52B}" srcOrd="0" destOrd="0" presId="urn:microsoft.com/office/officeart/2005/8/layout/arrow6"/>
    <dgm:cxn modelId="{1E474915-F7F0-44F5-ABC9-C0988EA73FDA}" srcId="{8050EAA1-7209-4F6D-B415-DCF8E17B74AD}" destId="{2DA70CE2-4C6F-4F24-9831-1588CCF95A9C}" srcOrd="0" destOrd="0" parTransId="{04533048-542C-4922-B12D-E436844502A3}" sibTransId="{D40BA90D-06A0-4622-8AE5-C686A9BCBD47}"/>
    <dgm:cxn modelId="{9168E460-1D36-4DF6-A147-38AB508CB40B}" srcId="{8050EAA1-7209-4F6D-B415-DCF8E17B74AD}" destId="{25DA6A8C-863D-4995-A3F3-B4FAD9B523B9}" srcOrd="1" destOrd="0" parTransId="{89F992FB-845F-415F-BD26-374C92D98FCA}" sibTransId="{0A5F0503-0699-4C4F-AAAE-C4FDDA6E5529}"/>
    <dgm:cxn modelId="{257BD3D0-0702-4920-B797-2D97DC47CFBE}" type="presOf" srcId="{8050EAA1-7209-4F6D-B415-DCF8E17B74AD}" destId="{2E240EEB-DFF5-41DC-8B53-814C4C8951DA}" srcOrd="0" destOrd="0" presId="urn:microsoft.com/office/officeart/2005/8/layout/arrow6"/>
    <dgm:cxn modelId="{0217AEE4-9F91-4D19-87BC-F7CED124FB01}" type="presParOf" srcId="{2E240EEB-DFF5-41DC-8B53-814C4C8951DA}" destId="{3C514214-5A59-404A-8B60-5CB0942D2EAB}" srcOrd="0" destOrd="0" presId="urn:microsoft.com/office/officeart/2005/8/layout/arrow6"/>
    <dgm:cxn modelId="{C5A79677-5BF2-4AFA-8BFC-A9BA73BF8E54}" type="presParOf" srcId="{2E240EEB-DFF5-41DC-8B53-814C4C8951DA}" destId="{2663ABAB-9CE4-47C0-9AD6-073F800817EC}" srcOrd="1" destOrd="0" presId="urn:microsoft.com/office/officeart/2005/8/layout/arrow6"/>
    <dgm:cxn modelId="{81EEEC75-C65E-46B9-8550-84DF21F07C48}" type="presParOf" srcId="{2E240EEB-DFF5-41DC-8B53-814C4C8951DA}" destId="{14769131-DF80-4FCF-9B32-A0AC3329D52B}" srcOrd="2" destOrd="0" presId="urn:microsoft.com/office/officeart/2005/8/layout/arrow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866D28-1F11-4451-8097-AB85F2E169D3}" type="doc">
      <dgm:prSet loTypeId="urn:microsoft.com/office/officeart/2005/8/layout/lProcess2" loCatId="list" qsTypeId="urn:microsoft.com/office/officeart/2005/8/quickstyle/simple4" qsCatId="simple" csTypeId="urn:microsoft.com/office/officeart/2005/8/colors/colorful2" csCatId="colorful" phldr="1"/>
      <dgm:spPr/>
      <dgm:t>
        <a:bodyPr/>
        <a:lstStyle/>
        <a:p>
          <a:endParaRPr lang="el-GR"/>
        </a:p>
      </dgm:t>
    </dgm:pt>
    <dgm:pt modelId="{88702FF9-DA39-4A11-AFAF-58CBED1D1ADE}">
      <dgm:prSet phldrT="[Κείμενο]"/>
      <dgm:spPr/>
      <dgm:t>
        <a:bodyPr/>
        <a:lstStyle/>
        <a:p>
          <a:r>
            <a:rPr lang="fr-FR" dirty="0" smtClean="0"/>
            <a:t>Comportement répréhensible</a:t>
          </a:r>
          <a:endParaRPr lang="el-GR" dirty="0"/>
        </a:p>
      </dgm:t>
    </dgm:pt>
    <dgm:pt modelId="{F0166BE2-9705-4A11-9E2C-91D073A74FFF}" type="parTrans" cxnId="{37409AD4-108E-4E9F-9389-7D680C03025D}">
      <dgm:prSet/>
      <dgm:spPr/>
      <dgm:t>
        <a:bodyPr/>
        <a:lstStyle/>
        <a:p>
          <a:endParaRPr lang="el-GR"/>
        </a:p>
      </dgm:t>
    </dgm:pt>
    <dgm:pt modelId="{37B34C1C-3229-4EE4-A631-AA3D8CE6C623}" type="sibTrans" cxnId="{37409AD4-108E-4E9F-9389-7D680C03025D}">
      <dgm:prSet/>
      <dgm:spPr/>
      <dgm:t>
        <a:bodyPr/>
        <a:lstStyle/>
        <a:p>
          <a:endParaRPr lang="el-GR"/>
        </a:p>
      </dgm:t>
    </dgm:pt>
    <dgm:pt modelId="{0204F62E-0BB7-43C5-B808-118A9FEB225F}">
      <dgm:prSet phldrT="[Κείμενο]"/>
      <dgm:spPr/>
      <dgm:t>
        <a:bodyPr/>
        <a:lstStyle/>
        <a:p>
          <a:r>
            <a:rPr lang="fr-FR" dirty="0" smtClean="0"/>
            <a:t>Justification morale</a:t>
          </a:r>
          <a:endParaRPr lang="el-GR" dirty="0"/>
        </a:p>
      </dgm:t>
    </dgm:pt>
    <dgm:pt modelId="{E9BC4B8D-4E30-46FF-B14B-A4093B47070F}" type="parTrans" cxnId="{0456C14C-D2F7-44E9-8083-8E27C27A494C}">
      <dgm:prSet/>
      <dgm:spPr/>
      <dgm:t>
        <a:bodyPr/>
        <a:lstStyle/>
        <a:p>
          <a:endParaRPr lang="el-GR"/>
        </a:p>
      </dgm:t>
    </dgm:pt>
    <dgm:pt modelId="{FE570157-3887-4150-B092-1D23E77DDD2D}" type="sibTrans" cxnId="{0456C14C-D2F7-44E9-8083-8E27C27A494C}">
      <dgm:prSet/>
      <dgm:spPr/>
      <dgm:t>
        <a:bodyPr/>
        <a:lstStyle/>
        <a:p>
          <a:endParaRPr lang="el-GR"/>
        </a:p>
      </dgm:t>
    </dgm:pt>
    <dgm:pt modelId="{0BF351EC-6897-4EF5-B59F-C8388CF59F99}">
      <dgm:prSet phldrT="[Κείμενο]"/>
      <dgm:spPr/>
      <dgm:t>
        <a:bodyPr/>
        <a:lstStyle/>
        <a:p>
          <a:r>
            <a:rPr lang="fr-FR" dirty="0" smtClean="0">
              <a:latin typeface="Calibri"/>
            </a:rPr>
            <a:t>Étiquetage euphémique</a:t>
          </a:r>
          <a:endParaRPr lang="el-GR" dirty="0"/>
        </a:p>
      </dgm:t>
    </dgm:pt>
    <dgm:pt modelId="{713941E1-BDFF-4980-91B8-17D35A297467}" type="parTrans" cxnId="{36974E82-800C-495D-9BDD-491C7C07E06F}">
      <dgm:prSet/>
      <dgm:spPr/>
      <dgm:t>
        <a:bodyPr/>
        <a:lstStyle/>
        <a:p>
          <a:endParaRPr lang="el-GR"/>
        </a:p>
      </dgm:t>
    </dgm:pt>
    <dgm:pt modelId="{E96BFC34-6067-49EF-9EB2-189761D88B7B}" type="sibTrans" cxnId="{36974E82-800C-495D-9BDD-491C7C07E06F}">
      <dgm:prSet/>
      <dgm:spPr/>
      <dgm:t>
        <a:bodyPr/>
        <a:lstStyle/>
        <a:p>
          <a:endParaRPr lang="el-GR"/>
        </a:p>
      </dgm:t>
    </dgm:pt>
    <dgm:pt modelId="{2ADA4B85-3E5F-4694-8C6A-474BB327F08C}">
      <dgm:prSet phldrT="[Κείμενο]"/>
      <dgm:spPr/>
      <dgm:t>
        <a:bodyPr/>
        <a:lstStyle/>
        <a:p>
          <a:r>
            <a:rPr lang="fr-FR" dirty="0" smtClean="0"/>
            <a:t>Effets néfastes</a:t>
          </a:r>
          <a:endParaRPr lang="el-GR" dirty="0"/>
        </a:p>
      </dgm:t>
    </dgm:pt>
    <dgm:pt modelId="{0B8CC93E-9D27-44B8-8B46-34B01E74357E}" type="parTrans" cxnId="{36FDA3E1-1AAE-457E-9B54-4B36FA32888B}">
      <dgm:prSet/>
      <dgm:spPr/>
      <dgm:t>
        <a:bodyPr/>
        <a:lstStyle/>
        <a:p>
          <a:endParaRPr lang="el-GR"/>
        </a:p>
      </dgm:t>
    </dgm:pt>
    <dgm:pt modelId="{C419ABA9-CF43-4357-8499-9FBF7EF9C7CF}" type="sibTrans" cxnId="{36FDA3E1-1AAE-457E-9B54-4B36FA32888B}">
      <dgm:prSet/>
      <dgm:spPr/>
      <dgm:t>
        <a:bodyPr/>
        <a:lstStyle/>
        <a:p>
          <a:endParaRPr lang="el-GR"/>
        </a:p>
      </dgm:t>
    </dgm:pt>
    <dgm:pt modelId="{BA291E60-5B5B-41A7-B4A3-F95943B2290F}">
      <dgm:prSet phldrT="[Κείμενο]"/>
      <dgm:spPr/>
      <dgm:t>
        <a:bodyPr/>
        <a:lstStyle/>
        <a:p>
          <a:r>
            <a:rPr lang="fr-FR" dirty="0" smtClean="0"/>
            <a:t>Déplacement et diffusion de responsabilité</a:t>
          </a:r>
        </a:p>
      </dgm:t>
    </dgm:pt>
    <dgm:pt modelId="{0CB74D55-F937-48A8-9DDD-F1C1EB8DECCF}" type="parTrans" cxnId="{996A458B-CD00-429E-BA66-D0BB0D2DD700}">
      <dgm:prSet/>
      <dgm:spPr/>
      <dgm:t>
        <a:bodyPr/>
        <a:lstStyle/>
        <a:p>
          <a:endParaRPr lang="el-GR"/>
        </a:p>
      </dgm:t>
    </dgm:pt>
    <dgm:pt modelId="{D16D96C1-7FAA-495B-AC78-ED9359E4A7C7}" type="sibTrans" cxnId="{996A458B-CD00-429E-BA66-D0BB0D2DD700}">
      <dgm:prSet/>
      <dgm:spPr/>
      <dgm:t>
        <a:bodyPr/>
        <a:lstStyle/>
        <a:p>
          <a:endParaRPr lang="el-GR"/>
        </a:p>
      </dgm:t>
    </dgm:pt>
    <dgm:pt modelId="{F11AD3C4-AB7F-421A-B200-D3B52A216F08}">
      <dgm:prSet phldrT="[Κείμενο]"/>
      <dgm:spPr/>
      <dgm:t>
        <a:bodyPr/>
        <a:lstStyle/>
        <a:p>
          <a:r>
            <a:rPr lang="fr-FR" dirty="0" smtClean="0"/>
            <a:t>Déformations des conséquences</a:t>
          </a:r>
          <a:endParaRPr lang="el-GR" dirty="0"/>
        </a:p>
      </dgm:t>
    </dgm:pt>
    <dgm:pt modelId="{1C43F8B0-8F9F-492E-BC32-4D735892BBEB}" type="parTrans" cxnId="{239FAAE7-7CBB-485E-A6B8-5E53A3D9CC8B}">
      <dgm:prSet/>
      <dgm:spPr/>
      <dgm:t>
        <a:bodyPr/>
        <a:lstStyle/>
        <a:p>
          <a:endParaRPr lang="el-GR"/>
        </a:p>
      </dgm:t>
    </dgm:pt>
    <dgm:pt modelId="{12BBA211-9790-4A11-A5B9-317C9ACA6578}" type="sibTrans" cxnId="{239FAAE7-7CBB-485E-A6B8-5E53A3D9CC8B}">
      <dgm:prSet/>
      <dgm:spPr/>
      <dgm:t>
        <a:bodyPr/>
        <a:lstStyle/>
        <a:p>
          <a:endParaRPr lang="el-GR"/>
        </a:p>
      </dgm:t>
    </dgm:pt>
    <dgm:pt modelId="{E752B355-5074-407B-920B-2FE1C7769438}">
      <dgm:prSet phldrT="[Κείμενο]"/>
      <dgm:spPr/>
      <dgm:t>
        <a:bodyPr/>
        <a:lstStyle/>
        <a:p>
          <a:r>
            <a:rPr lang="fr-FR" dirty="0" smtClean="0"/>
            <a:t>Victime</a:t>
          </a:r>
          <a:endParaRPr lang="el-GR" dirty="0"/>
        </a:p>
      </dgm:t>
    </dgm:pt>
    <dgm:pt modelId="{6AB6C6FB-AE38-4B7D-8DD8-1750CA41C3E7}" type="parTrans" cxnId="{0A711B1B-E001-4BAF-9570-2F6D744F8E96}">
      <dgm:prSet/>
      <dgm:spPr/>
      <dgm:t>
        <a:bodyPr/>
        <a:lstStyle/>
        <a:p>
          <a:endParaRPr lang="el-GR"/>
        </a:p>
      </dgm:t>
    </dgm:pt>
    <dgm:pt modelId="{9B60F683-CDFA-493E-8DFD-936B739E6A86}" type="sibTrans" cxnId="{0A711B1B-E001-4BAF-9570-2F6D744F8E96}">
      <dgm:prSet/>
      <dgm:spPr/>
      <dgm:t>
        <a:bodyPr/>
        <a:lstStyle/>
        <a:p>
          <a:endParaRPr lang="el-GR"/>
        </a:p>
      </dgm:t>
    </dgm:pt>
    <dgm:pt modelId="{98C9119E-BB6F-469C-A802-5A9D768C38F0}">
      <dgm:prSet phldrT="[Κείμενο]"/>
      <dgm:spPr/>
      <dgm:t>
        <a:bodyPr/>
        <a:lstStyle/>
        <a:p>
          <a:r>
            <a:rPr lang="fr-FR" dirty="0" smtClean="0"/>
            <a:t>Déshumanisation</a:t>
          </a:r>
          <a:endParaRPr lang="el-GR" dirty="0"/>
        </a:p>
      </dgm:t>
    </dgm:pt>
    <dgm:pt modelId="{DB51DBD3-6F5C-4D0E-81A0-3057FA7BF6ED}" type="parTrans" cxnId="{E696A772-4AEB-4E1E-84E3-C0FB5BD45CD2}">
      <dgm:prSet/>
      <dgm:spPr/>
      <dgm:t>
        <a:bodyPr/>
        <a:lstStyle/>
        <a:p>
          <a:endParaRPr lang="el-GR"/>
        </a:p>
      </dgm:t>
    </dgm:pt>
    <dgm:pt modelId="{28325BDA-955E-481D-86E5-0A0BCABE7CFB}" type="sibTrans" cxnId="{E696A772-4AEB-4E1E-84E3-C0FB5BD45CD2}">
      <dgm:prSet/>
      <dgm:spPr/>
      <dgm:t>
        <a:bodyPr/>
        <a:lstStyle/>
        <a:p>
          <a:endParaRPr lang="el-GR"/>
        </a:p>
      </dgm:t>
    </dgm:pt>
    <dgm:pt modelId="{F6AB2C4F-979F-4F4A-A369-6D162C7EA548}">
      <dgm:prSet phldrT="[Κείμενο]"/>
      <dgm:spPr/>
      <dgm:t>
        <a:bodyPr/>
        <a:lstStyle/>
        <a:p>
          <a:r>
            <a:rPr lang="fr-FR" dirty="0" smtClean="0"/>
            <a:t>Attribution de blâme</a:t>
          </a:r>
          <a:endParaRPr lang="el-GR" dirty="0"/>
        </a:p>
      </dgm:t>
    </dgm:pt>
    <dgm:pt modelId="{3833386E-7047-446F-895C-6E2FA50CF699}" type="parTrans" cxnId="{C63A6FDA-EF76-4E58-9939-4DB34F6FAE15}">
      <dgm:prSet/>
      <dgm:spPr/>
      <dgm:t>
        <a:bodyPr/>
        <a:lstStyle/>
        <a:p>
          <a:endParaRPr lang="el-GR"/>
        </a:p>
      </dgm:t>
    </dgm:pt>
    <dgm:pt modelId="{5E549CD6-9945-4203-B21A-859BF96D29F5}" type="sibTrans" cxnId="{C63A6FDA-EF76-4E58-9939-4DB34F6FAE15}">
      <dgm:prSet/>
      <dgm:spPr/>
      <dgm:t>
        <a:bodyPr/>
        <a:lstStyle/>
        <a:p>
          <a:endParaRPr lang="el-GR"/>
        </a:p>
      </dgm:t>
    </dgm:pt>
    <dgm:pt modelId="{A85B9A48-79BF-4DF1-BB51-F524376FBE77}">
      <dgm:prSet phldrT="[Κείμενο]"/>
      <dgm:spPr/>
      <dgm:t>
        <a:bodyPr/>
        <a:lstStyle/>
        <a:p>
          <a:r>
            <a:rPr lang="fr-FR" dirty="0" smtClean="0"/>
            <a:t>Comparaison avantageuse</a:t>
          </a:r>
          <a:endParaRPr lang="el-GR" dirty="0"/>
        </a:p>
      </dgm:t>
    </dgm:pt>
    <dgm:pt modelId="{5BDF8855-A646-4003-B9D2-537BD4EFC766}" type="parTrans" cxnId="{538F1963-7811-4A43-9EC2-5E79E4E9BEDC}">
      <dgm:prSet/>
      <dgm:spPr/>
    </dgm:pt>
    <dgm:pt modelId="{6F8E70F8-409E-45F2-910F-00A42CFCF26E}" type="sibTrans" cxnId="{538F1963-7811-4A43-9EC2-5E79E4E9BEDC}">
      <dgm:prSet/>
      <dgm:spPr/>
    </dgm:pt>
    <dgm:pt modelId="{7BAFD23B-DD7A-4563-9D30-0FFACCF37F52}" type="pres">
      <dgm:prSet presAssocID="{EE866D28-1F11-4451-8097-AB85F2E169D3}" presName="theList" presStyleCnt="0">
        <dgm:presLayoutVars>
          <dgm:dir/>
          <dgm:animLvl val="lvl"/>
          <dgm:resizeHandles val="exact"/>
        </dgm:presLayoutVars>
      </dgm:prSet>
      <dgm:spPr/>
      <dgm:t>
        <a:bodyPr/>
        <a:lstStyle/>
        <a:p>
          <a:endParaRPr lang="el-GR"/>
        </a:p>
      </dgm:t>
    </dgm:pt>
    <dgm:pt modelId="{8EC42679-980F-40E6-9FBE-6EAA0B0310B3}" type="pres">
      <dgm:prSet presAssocID="{88702FF9-DA39-4A11-AFAF-58CBED1D1ADE}" presName="compNode" presStyleCnt="0"/>
      <dgm:spPr/>
    </dgm:pt>
    <dgm:pt modelId="{6817CD7A-E7D9-4651-9E28-74DA36DBF5F8}" type="pres">
      <dgm:prSet presAssocID="{88702FF9-DA39-4A11-AFAF-58CBED1D1ADE}" presName="aNode" presStyleLbl="bgShp" presStyleIdx="0" presStyleCnt="3"/>
      <dgm:spPr/>
      <dgm:t>
        <a:bodyPr/>
        <a:lstStyle/>
        <a:p>
          <a:endParaRPr lang="el-GR"/>
        </a:p>
      </dgm:t>
    </dgm:pt>
    <dgm:pt modelId="{11B67121-230E-436A-9F1F-863731E2B6E1}" type="pres">
      <dgm:prSet presAssocID="{88702FF9-DA39-4A11-AFAF-58CBED1D1ADE}" presName="textNode" presStyleLbl="bgShp" presStyleIdx="0" presStyleCnt="3"/>
      <dgm:spPr/>
      <dgm:t>
        <a:bodyPr/>
        <a:lstStyle/>
        <a:p>
          <a:endParaRPr lang="el-GR"/>
        </a:p>
      </dgm:t>
    </dgm:pt>
    <dgm:pt modelId="{49A54048-04BF-4B44-A525-7ABEA867DDE7}" type="pres">
      <dgm:prSet presAssocID="{88702FF9-DA39-4A11-AFAF-58CBED1D1ADE}" presName="compChildNode" presStyleCnt="0"/>
      <dgm:spPr/>
    </dgm:pt>
    <dgm:pt modelId="{EF0A69B6-B03F-4A63-992F-BD1C8F18A113}" type="pres">
      <dgm:prSet presAssocID="{88702FF9-DA39-4A11-AFAF-58CBED1D1ADE}" presName="theInnerList" presStyleCnt="0"/>
      <dgm:spPr/>
    </dgm:pt>
    <dgm:pt modelId="{1B93C611-AF9B-412D-B93A-B04E0F80B2A0}" type="pres">
      <dgm:prSet presAssocID="{0204F62E-0BB7-43C5-B808-118A9FEB225F}" presName="childNode" presStyleLbl="node1" presStyleIdx="0" presStyleCnt="7">
        <dgm:presLayoutVars>
          <dgm:bulletEnabled val="1"/>
        </dgm:presLayoutVars>
      </dgm:prSet>
      <dgm:spPr/>
      <dgm:t>
        <a:bodyPr/>
        <a:lstStyle/>
        <a:p>
          <a:endParaRPr lang="el-GR"/>
        </a:p>
      </dgm:t>
    </dgm:pt>
    <dgm:pt modelId="{D8E5B2C6-DA67-45BF-A61D-74CB78822012}" type="pres">
      <dgm:prSet presAssocID="{0204F62E-0BB7-43C5-B808-118A9FEB225F}" presName="aSpace2" presStyleCnt="0"/>
      <dgm:spPr/>
    </dgm:pt>
    <dgm:pt modelId="{5EB0B7F7-6FCE-4997-867E-3F95B823CF56}" type="pres">
      <dgm:prSet presAssocID="{A85B9A48-79BF-4DF1-BB51-F524376FBE77}" presName="childNode" presStyleLbl="node1" presStyleIdx="1" presStyleCnt="7">
        <dgm:presLayoutVars>
          <dgm:bulletEnabled val="1"/>
        </dgm:presLayoutVars>
      </dgm:prSet>
      <dgm:spPr/>
      <dgm:t>
        <a:bodyPr/>
        <a:lstStyle/>
        <a:p>
          <a:endParaRPr lang="el-GR"/>
        </a:p>
      </dgm:t>
    </dgm:pt>
    <dgm:pt modelId="{711006CD-8BDC-4442-B0DA-71FE293E36F2}" type="pres">
      <dgm:prSet presAssocID="{A85B9A48-79BF-4DF1-BB51-F524376FBE77}" presName="aSpace2" presStyleCnt="0"/>
      <dgm:spPr/>
    </dgm:pt>
    <dgm:pt modelId="{B6B7DEEE-3CBE-45F6-9A2A-F91E7FCC7A84}" type="pres">
      <dgm:prSet presAssocID="{0BF351EC-6897-4EF5-B59F-C8388CF59F99}" presName="childNode" presStyleLbl="node1" presStyleIdx="2" presStyleCnt="7">
        <dgm:presLayoutVars>
          <dgm:bulletEnabled val="1"/>
        </dgm:presLayoutVars>
      </dgm:prSet>
      <dgm:spPr/>
      <dgm:t>
        <a:bodyPr/>
        <a:lstStyle/>
        <a:p>
          <a:endParaRPr lang="el-GR"/>
        </a:p>
      </dgm:t>
    </dgm:pt>
    <dgm:pt modelId="{ADD5A6E4-45D2-46E9-91DD-A471B6FAAAF3}" type="pres">
      <dgm:prSet presAssocID="{88702FF9-DA39-4A11-AFAF-58CBED1D1ADE}" presName="aSpace" presStyleCnt="0"/>
      <dgm:spPr/>
    </dgm:pt>
    <dgm:pt modelId="{C9A11138-A066-4605-A358-F2F3BCF2B4D9}" type="pres">
      <dgm:prSet presAssocID="{2ADA4B85-3E5F-4694-8C6A-474BB327F08C}" presName="compNode" presStyleCnt="0"/>
      <dgm:spPr/>
    </dgm:pt>
    <dgm:pt modelId="{15114D3A-E38F-4552-9B69-4CCFD80A3799}" type="pres">
      <dgm:prSet presAssocID="{2ADA4B85-3E5F-4694-8C6A-474BB327F08C}" presName="aNode" presStyleLbl="bgShp" presStyleIdx="1" presStyleCnt="3"/>
      <dgm:spPr/>
      <dgm:t>
        <a:bodyPr/>
        <a:lstStyle/>
        <a:p>
          <a:endParaRPr lang="el-GR"/>
        </a:p>
      </dgm:t>
    </dgm:pt>
    <dgm:pt modelId="{4B21E2C7-B04D-414B-BA26-0B4269C4A200}" type="pres">
      <dgm:prSet presAssocID="{2ADA4B85-3E5F-4694-8C6A-474BB327F08C}" presName="textNode" presStyleLbl="bgShp" presStyleIdx="1" presStyleCnt="3"/>
      <dgm:spPr/>
      <dgm:t>
        <a:bodyPr/>
        <a:lstStyle/>
        <a:p>
          <a:endParaRPr lang="el-GR"/>
        </a:p>
      </dgm:t>
    </dgm:pt>
    <dgm:pt modelId="{DC096C7F-78B3-4FCD-8B85-5A60CD15C69D}" type="pres">
      <dgm:prSet presAssocID="{2ADA4B85-3E5F-4694-8C6A-474BB327F08C}" presName="compChildNode" presStyleCnt="0"/>
      <dgm:spPr/>
    </dgm:pt>
    <dgm:pt modelId="{2364572B-CBFF-4EFC-8882-FF8312248323}" type="pres">
      <dgm:prSet presAssocID="{2ADA4B85-3E5F-4694-8C6A-474BB327F08C}" presName="theInnerList" presStyleCnt="0"/>
      <dgm:spPr/>
    </dgm:pt>
    <dgm:pt modelId="{3C6A6B63-6620-48FE-896D-4D20C019821D}" type="pres">
      <dgm:prSet presAssocID="{BA291E60-5B5B-41A7-B4A3-F95943B2290F}" presName="childNode" presStyleLbl="node1" presStyleIdx="3" presStyleCnt="7">
        <dgm:presLayoutVars>
          <dgm:bulletEnabled val="1"/>
        </dgm:presLayoutVars>
      </dgm:prSet>
      <dgm:spPr/>
      <dgm:t>
        <a:bodyPr/>
        <a:lstStyle/>
        <a:p>
          <a:endParaRPr lang="el-GR"/>
        </a:p>
      </dgm:t>
    </dgm:pt>
    <dgm:pt modelId="{6AAE6DB6-F6BE-4C63-AF97-68483252FA47}" type="pres">
      <dgm:prSet presAssocID="{BA291E60-5B5B-41A7-B4A3-F95943B2290F}" presName="aSpace2" presStyleCnt="0"/>
      <dgm:spPr/>
    </dgm:pt>
    <dgm:pt modelId="{24872B52-7B76-4FA8-AAF0-792E544F8DD0}" type="pres">
      <dgm:prSet presAssocID="{F11AD3C4-AB7F-421A-B200-D3B52A216F08}" presName="childNode" presStyleLbl="node1" presStyleIdx="4" presStyleCnt="7">
        <dgm:presLayoutVars>
          <dgm:bulletEnabled val="1"/>
        </dgm:presLayoutVars>
      </dgm:prSet>
      <dgm:spPr/>
      <dgm:t>
        <a:bodyPr/>
        <a:lstStyle/>
        <a:p>
          <a:endParaRPr lang="el-GR"/>
        </a:p>
      </dgm:t>
    </dgm:pt>
    <dgm:pt modelId="{2E8B44E6-5E2F-4F02-88ED-EBA9E9B1DC9A}" type="pres">
      <dgm:prSet presAssocID="{2ADA4B85-3E5F-4694-8C6A-474BB327F08C}" presName="aSpace" presStyleCnt="0"/>
      <dgm:spPr/>
    </dgm:pt>
    <dgm:pt modelId="{84D20A1F-0AC8-42D8-BAFA-AE70FB3BE83E}" type="pres">
      <dgm:prSet presAssocID="{E752B355-5074-407B-920B-2FE1C7769438}" presName="compNode" presStyleCnt="0"/>
      <dgm:spPr/>
    </dgm:pt>
    <dgm:pt modelId="{D52212AE-FA59-4523-AB56-8FD16C13A8E3}" type="pres">
      <dgm:prSet presAssocID="{E752B355-5074-407B-920B-2FE1C7769438}" presName="aNode" presStyleLbl="bgShp" presStyleIdx="2" presStyleCnt="3"/>
      <dgm:spPr/>
      <dgm:t>
        <a:bodyPr/>
        <a:lstStyle/>
        <a:p>
          <a:endParaRPr lang="el-GR"/>
        </a:p>
      </dgm:t>
    </dgm:pt>
    <dgm:pt modelId="{F026B496-DE4A-463D-A286-DA2C45D0E09A}" type="pres">
      <dgm:prSet presAssocID="{E752B355-5074-407B-920B-2FE1C7769438}" presName="textNode" presStyleLbl="bgShp" presStyleIdx="2" presStyleCnt="3"/>
      <dgm:spPr/>
      <dgm:t>
        <a:bodyPr/>
        <a:lstStyle/>
        <a:p>
          <a:endParaRPr lang="el-GR"/>
        </a:p>
      </dgm:t>
    </dgm:pt>
    <dgm:pt modelId="{88AF214A-6FB3-4B38-857C-D61366E70D50}" type="pres">
      <dgm:prSet presAssocID="{E752B355-5074-407B-920B-2FE1C7769438}" presName="compChildNode" presStyleCnt="0"/>
      <dgm:spPr/>
    </dgm:pt>
    <dgm:pt modelId="{31CCB81E-B250-4FE6-B045-97447756195C}" type="pres">
      <dgm:prSet presAssocID="{E752B355-5074-407B-920B-2FE1C7769438}" presName="theInnerList" presStyleCnt="0"/>
      <dgm:spPr/>
    </dgm:pt>
    <dgm:pt modelId="{20753227-6C33-4E52-A517-4300660FE377}" type="pres">
      <dgm:prSet presAssocID="{98C9119E-BB6F-469C-A802-5A9D768C38F0}" presName="childNode" presStyleLbl="node1" presStyleIdx="5" presStyleCnt="7">
        <dgm:presLayoutVars>
          <dgm:bulletEnabled val="1"/>
        </dgm:presLayoutVars>
      </dgm:prSet>
      <dgm:spPr/>
      <dgm:t>
        <a:bodyPr/>
        <a:lstStyle/>
        <a:p>
          <a:endParaRPr lang="el-GR"/>
        </a:p>
      </dgm:t>
    </dgm:pt>
    <dgm:pt modelId="{98B72F0B-C802-4484-AB84-7DD20E8895E3}" type="pres">
      <dgm:prSet presAssocID="{98C9119E-BB6F-469C-A802-5A9D768C38F0}" presName="aSpace2" presStyleCnt="0"/>
      <dgm:spPr/>
    </dgm:pt>
    <dgm:pt modelId="{3F2468CD-2725-477F-AA5D-A2D78F4B14F6}" type="pres">
      <dgm:prSet presAssocID="{F6AB2C4F-979F-4F4A-A369-6D162C7EA548}" presName="childNode" presStyleLbl="node1" presStyleIdx="6" presStyleCnt="7">
        <dgm:presLayoutVars>
          <dgm:bulletEnabled val="1"/>
        </dgm:presLayoutVars>
      </dgm:prSet>
      <dgm:spPr/>
      <dgm:t>
        <a:bodyPr/>
        <a:lstStyle/>
        <a:p>
          <a:endParaRPr lang="el-GR"/>
        </a:p>
      </dgm:t>
    </dgm:pt>
  </dgm:ptLst>
  <dgm:cxnLst>
    <dgm:cxn modelId="{C63A6FDA-EF76-4E58-9939-4DB34F6FAE15}" srcId="{E752B355-5074-407B-920B-2FE1C7769438}" destId="{F6AB2C4F-979F-4F4A-A369-6D162C7EA548}" srcOrd="1" destOrd="0" parTransId="{3833386E-7047-446F-895C-6E2FA50CF699}" sibTransId="{5E549CD6-9945-4203-B21A-859BF96D29F5}"/>
    <dgm:cxn modelId="{8455812C-4088-4267-9FA5-85A63424DD27}" type="presOf" srcId="{2ADA4B85-3E5F-4694-8C6A-474BB327F08C}" destId="{4B21E2C7-B04D-414B-BA26-0B4269C4A200}" srcOrd="1" destOrd="0" presId="urn:microsoft.com/office/officeart/2005/8/layout/lProcess2"/>
    <dgm:cxn modelId="{5256D848-DBEB-4866-9249-B5A3CD645E21}" type="presOf" srcId="{88702FF9-DA39-4A11-AFAF-58CBED1D1ADE}" destId="{11B67121-230E-436A-9F1F-863731E2B6E1}" srcOrd="1" destOrd="0" presId="urn:microsoft.com/office/officeart/2005/8/layout/lProcess2"/>
    <dgm:cxn modelId="{0456C14C-D2F7-44E9-8083-8E27C27A494C}" srcId="{88702FF9-DA39-4A11-AFAF-58CBED1D1ADE}" destId="{0204F62E-0BB7-43C5-B808-118A9FEB225F}" srcOrd="0" destOrd="0" parTransId="{E9BC4B8D-4E30-46FF-B14B-A4093B47070F}" sibTransId="{FE570157-3887-4150-B092-1D23E77DDD2D}"/>
    <dgm:cxn modelId="{996A458B-CD00-429E-BA66-D0BB0D2DD700}" srcId="{2ADA4B85-3E5F-4694-8C6A-474BB327F08C}" destId="{BA291E60-5B5B-41A7-B4A3-F95943B2290F}" srcOrd="0" destOrd="0" parTransId="{0CB74D55-F937-48A8-9DDD-F1C1EB8DECCF}" sibTransId="{D16D96C1-7FAA-495B-AC78-ED9359E4A7C7}"/>
    <dgm:cxn modelId="{C987CC24-1E46-436A-A706-0AD482B422AD}" type="presOf" srcId="{E752B355-5074-407B-920B-2FE1C7769438}" destId="{D52212AE-FA59-4523-AB56-8FD16C13A8E3}" srcOrd="0" destOrd="0" presId="urn:microsoft.com/office/officeart/2005/8/layout/lProcess2"/>
    <dgm:cxn modelId="{239FAAE7-7CBB-485E-A6B8-5E53A3D9CC8B}" srcId="{2ADA4B85-3E5F-4694-8C6A-474BB327F08C}" destId="{F11AD3C4-AB7F-421A-B200-D3B52A216F08}" srcOrd="1" destOrd="0" parTransId="{1C43F8B0-8F9F-492E-BC32-4D735892BBEB}" sibTransId="{12BBA211-9790-4A11-A5B9-317C9ACA6578}"/>
    <dgm:cxn modelId="{37409AD4-108E-4E9F-9389-7D680C03025D}" srcId="{EE866D28-1F11-4451-8097-AB85F2E169D3}" destId="{88702FF9-DA39-4A11-AFAF-58CBED1D1ADE}" srcOrd="0" destOrd="0" parTransId="{F0166BE2-9705-4A11-9E2C-91D073A74FFF}" sibTransId="{37B34C1C-3229-4EE4-A631-AA3D8CE6C623}"/>
    <dgm:cxn modelId="{36FDA3E1-1AAE-457E-9B54-4B36FA32888B}" srcId="{EE866D28-1F11-4451-8097-AB85F2E169D3}" destId="{2ADA4B85-3E5F-4694-8C6A-474BB327F08C}" srcOrd="1" destOrd="0" parTransId="{0B8CC93E-9D27-44B8-8B46-34B01E74357E}" sibTransId="{C419ABA9-CF43-4357-8499-9FBF7EF9C7CF}"/>
    <dgm:cxn modelId="{858DC82B-6933-4F26-86B8-5780095961D3}" type="presOf" srcId="{E752B355-5074-407B-920B-2FE1C7769438}" destId="{F026B496-DE4A-463D-A286-DA2C45D0E09A}" srcOrd="1" destOrd="0" presId="urn:microsoft.com/office/officeart/2005/8/layout/lProcess2"/>
    <dgm:cxn modelId="{36974E82-800C-495D-9BDD-491C7C07E06F}" srcId="{88702FF9-DA39-4A11-AFAF-58CBED1D1ADE}" destId="{0BF351EC-6897-4EF5-B59F-C8388CF59F99}" srcOrd="2" destOrd="0" parTransId="{713941E1-BDFF-4980-91B8-17D35A297467}" sibTransId="{E96BFC34-6067-49EF-9EB2-189761D88B7B}"/>
    <dgm:cxn modelId="{22F6FADB-6E7B-4C3F-95B7-10B1617E79E7}" type="presOf" srcId="{BA291E60-5B5B-41A7-B4A3-F95943B2290F}" destId="{3C6A6B63-6620-48FE-896D-4D20C019821D}" srcOrd="0" destOrd="0" presId="urn:microsoft.com/office/officeart/2005/8/layout/lProcess2"/>
    <dgm:cxn modelId="{25D666BA-5D1F-4996-9AE9-E1FD1ACE5A24}" type="presOf" srcId="{EE866D28-1F11-4451-8097-AB85F2E169D3}" destId="{7BAFD23B-DD7A-4563-9D30-0FFACCF37F52}" srcOrd="0" destOrd="0" presId="urn:microsoft.com/office/officeart/2005/8/layout/lProcess2"/>
    <dgm:cxn modelId="{F7C20EB8-CC50-48B1-A175-F1A581DD8CEA}" type="presOf" srcId="{A85B9A48-79BF-4DF1-BB51-F524376FBE77}" destId="{5EB0B7F7-6FCE-4997-867E-3F95B823CF56}" srcOrd="0" destOrd="0" presId="urn:microsoft.com/office/officeart/2005/8/layout/lProcess2"/>
    <dgm:cxn modelId="{0A711B1B-E001-4BAF-9570-2F6D744F8E96}" srcId="{EE866D28-1F11-4451-8097-AB85F2E169D3}" destId="{E752B355-5074-407B-920B-2FE1C7769438}" srcOrd="2" destOrd="0" parTransId="{6AB6C6FB-AE38-4B7D-8DD8-1750CA41C3E7}" sibTransId="{9B60F683-CDFA-493E-8DFD-936B739E6A86}"/>
    <dgm:cxn modelId="{D1E04C4E-570B-4A51-A311-933F318E71BC}" type="presOf" srcId="{98C9119E-BB6F-469C-A802-5A9D768C38F0}" destId="{20753227-6C33-4E52-A517-4300660FE377}" srcOrd="0" destOrd="0" presId="urn:microsoft.com/office/officeart/2005/8/layout/lProcess2"/>
    <dgm:cxn modelId="{63E4A9AF-1F87-4B1D-86FF-E161448E8715}" type="presOf" srcId="{F6AB2C4F-979F-4F4A-A369-6D162C7EA548}" destId="{3F2468CD-2725-477F-AA5D-A2D78F4B14F6}" srcOrd="0" destOrd="0" presId="urn:microsoft.com/office/officeart/2005/8/layout/lProcess2"/>
    <dgm:cxn modelId="{6B31601F-3791-4A3D-A9EF-35ACA072B355}" type="presOf" srcId="{0BF351EC-6897-4EF5-B59F-C8388CF59F99}" destId="{B6B7DEEE-3CBE-45F6-9A2A-F91E7FCC7A84}" srcOrd="0" destOrd="0" presId="urn:microsoft.com/office/officeart/2005/8/layout/lProcess2"/>
    <dgm:cxn modelId="{C722C07C-6102-4235-A876-F4405B21FFE6}" type="presOf" srcId="{F11AD3C4-AB7F-421A-B200-D3B52A216F08}" destId="{24872B52-7B76-4FA8-AAF0-792E544F8DD0}" srcOrd="0" destOrd="0" presId="urn:microsoft.com/office/officeart/2005/8/layout/lProcess2"/>
    <dgm:cxn modelId="{37515AD3-72C0-44D9-A27D-644A7AB46193}" type="presOf" srcId="{2ADA4B85-3E5F-4694-8C6A-474BB327F08C}" destId="{15114D3A-E38F-4552-9B69-4CCFD80A3799}" srcOrd="0" destOrd="0" presId="urn:microsoft.com/office/officeart/2005/8/layout/lProcess2"/>
    <dgm:cxn modelId="{9D3A6E0D-58BE-4FA3-9CCE-96E58C746D0C}" type="presOf" srcId="{88702FF9-DA39-4A11-AFAF-58CBED1D1ADE}" destId="{6817CD7A-E7D9-4651-9E28-74DA36DBF5F8}" srcOrd="0" destOrd="0" presId="urn:microsoft.com/office/officeart/2005/8/layout/lProcess2"/>
    <dgm:cxn modelId="{538F1963-7811-4A43-9EC2-5E79E4E9BEDC}" srcId="{88702FF9-DA39-4A11-AFAF-58CBED1D1ADE}" destId="{A85B9A48-79BF-4DF1-BB51-F524376FBE77}" srcOrd="1" destOrd="0" parTransId="{5BDF8855-A646-4003-B9D2-537BD4EFC766}" sibTransId="{6F8E70F8-409E-45F2-910F-00A42CFCF26E}"/>
    <dgm:cxn modelId="{E696A772-4AEB-4E1E-84E3-C0FB5BD45CD2}" srcId="{E752B355-5074-407B-920B-2FE1C7769438}" destId="{98C9119E-BB6F-469C-A802-5A9D768C38F0}" srcOrd="0" destOrd="0" parTransId="{DB51DBD3-6F5C-4D0E-81A0-3057FA7BF6ED}" sibTransId="{28325BDA-955E-481D-86E5-0A0BCABE7CFB}"/>
    <dgm:cxn modelId="{A35EC283-2982-418E-B076-87F7A35834BE}" type="presOf" srcId="{0204F62E-0BB7-43C5-B808-118A9FEB225F}" destId="{1B93C611-AF9B-412D-B93A-B04E0F80B2A0}" srcOrd="0" destOrd="0" presId="urn:microsoft.com/office/officeart/2005/8/layout/lProcess2"/>
    <dgm:cxn modelId="{4A0F3B9C-6869-49C6-BBB7-B2CB7611DDA9}" type="presParOf" srcId="{7BAFD23B-DD7A-4563-9D30-0FFACCF37F52}" destId="{8EC42679-980F-40E6-9FBE-6EAA0B0310B3}" srcOrd="0" destOrd="0" presId="urn:microsoft.com/office/officeart/2005/8/layout/lProcess2"/>
    <dgm:cxn modelId="{9EB563B1-7C0B-4E82-A656-F473FC7CF9BC}" type="presParOf" srcId="{8EC42679-980F-40E6-9FBE-6EAA0B0310B3}" destId="{6817CD7A-E7D9-4651-9E28-74DA36DBF5F8}" srcOrd="0" destOrd="0" presId="urn:microsoft.com/office/officeart/2005/8/layout/lProcess2"/>
    <dgm:cxn modelId="{2C20E561-F4A0-4448-9F78-7D2040DC2C15}" type="presParOf" srcId="{8EC42679-980F-40E6-9FBE-6EAA0B0310B3}" destId="{11B67121-230E-436A-9F1F-863731E2B6E1}" srcOrd="1" destOrd="0" presId="urn:microsoft.com/office/officeart/2005/8/layout/lProcess2"/>
    <dgm:cxn modelId="{5ED0EBAD-2996-4740-8D80-D340820CC054}" type="presParOf" srcId="{8EC42679-980F-40E6-9FBE-6EAA0B0310B3}" destId="{49A54048-04BF-4B44-A525-7ABEA867DDE7}" srcOrd="2" destOrd="0" presId="urn:microsoft.com/office/officeart/2005/8/layout/lProcess2"/>
    <dgm:cxn modelId="{840EB52E-2EF4-47E8-9F3C-3A931397781A}" type="presParOf" srcId="{49A54048-04BF-4B44-A525-7ABEA867DDE7}" destId="{EF0A69B6-B03F-4A63-992F-BD1C8F18A113}" srcOrd="0" destOrd="0" presId="urn:microsoft.com/office/officeart/2005/8/layout/lProcess2"/>
    <dgm:cxn modelId="{8E2BA160-E45C-483D-8991-5EDF7A7F5028}" type="presParOf" srcId="{EF0A69B6-B03F-4A63-992F-BD1C8F18A113}" destId="{1B93C611-AF9B-412D-B93A-B04E0F80B2A0}" srcOrd="0" destOrd="0" presId="urn:microsoft.com/office/officeart/2005/8/layout/lProcess2"/>
    <dgm:cxn modelId="{A73A97A9-B7AE-4505-BF9C-0F5DF71C4AF4}" type="presParOf" srcId="{EF0A69B6-B03F-4A63-992F-BD1C8F18A113}" destId="{D8E5B2C6-DA67-45BF-A61D-74CB78822012}" srcOrd="1" destOrd="0" presId="urn:microsoft.com/office/officeart/2005/8/layout/lProcess2"/>
    <dgm:cxn modelId="{C42E39AC-CF6A-418E-82F8-74ED02D22161}" type="presParOf" srcId="{EF0A69B6-B03F-4A63-992F-BD1C8F18A113}" destId="{5EB0B7F7-6FCE-4997-867E-3F95B823CF56}" srcOrd="2" destOrd="0" presId="urn:microsoft.com/office/officeart/2005/8/layout/lProcess2"/>
    <dgm:cxn modelId="{08DCF137-E582-44ED-B598-9AAC368C386B}" type="presParOf" srcId="{EF0A69B6-B03F-4A63-992F-BD1C8F18A113}" destId="{711006CD-8BDC-4442-B0DA-71FE293E36F2}" srcOrd="3" destOrd="0" presId="urn:microsoft.com/office/officeart/2005/8/layout/lProcess2"/>
    <dgm:cxn modelId="{98D947A8-A0F6-436C-9C9A-F3F8763178A2}" type="presParOf" srcId="{EF0A69B6-B03F-4A63-992F-BD1C8F18A113}" destId="{B6B7DEEE-3CBE-45F6-9A2A-F91E7FCC7A84}" srcOrd="4" destOrd="0" presId="urn:microsoft.com/office/officeart/2005/8/layout/lProcess2"/>
    <dgm:cxn modelId="{961E689A-7F54-4158-BDD5-2E401A93D3A0}" type="presParOf" srcId="{7BAFD23B-DD7A-4563-9D30-0FFACCF37F52}" destId="{ADD5A6E4-45D2-46E9-91DD-A471B6FAAAF3}" srcOrd="1" destOrd="0" presId="urn:microsoft.com/office/officeart/2005/8/layout/lProcess2"/>
    <dgm:cxn modelId="{96F74DC9-0BEE-4D1B-B351-3D7D46824317}" type="presParOf" srcId="{7BAFD23B-DD7A-4563-9D30-0FFACCF37F52}" destId="{C9A11138-A066-4605-A358-F2F3BCF2B4D9}" srcOrd="2" destOrd="0" presId="urn:microsoft.com/office/officeart/2005/8/layout/lProcess2"/>
    <dgm:cxn modelId="{13C18FDA-D7C7-499C-BDFD-F6812645481C}" type="presParOf" srcId="{C9A11138-A066-4605-A358-F2F3BCF2B4D9}" destId="{15114D3A-E38F-4552-9B69-4CCFD80A3799}" srcOrd="0" destOrd="0" presId="urn:microsoft.com/office/officeart/2005/8/layout/lProcess2"/>
    <dgm:cxn modelId="{D972C75F-2C54-42D5-A1EE-F7869CEBECDB}" type="presParOf" srcId="{C9A11138-A066-4605-A358-F2F3BCF2B4D9}" destId="{4B21E2C7-B04D-414B-BA26-0B4269C4A200}" srcOrd="1" destOrd="0" presId="urn:microsoft.com/office/officeart/2005/8/layout/lProcess2"/>
    <dgm:cxn modelId="{35C112D2-8651-4C8C-8B56-37AB74385E46}" type="presParOf" srcId="{C9A11138-A066-4605-A358-F2F3BCF2B4D9}" destId="{DC096C7F-78B3-4FCD-8B85-5A60CD15C69D}" srcOrd="2" destOrd="0" presId="urn:microsoft.com/office/officeart/2005/8/layout/lProcess2"/>
    <dgm:cxn modelId="{526800DA-AB49-4188-ACC1-94B159F01014}" type="presParOf" srcId="{DC096C7F-78B3-4FCD-8B85-5A60CD15C69D}" destId="{2364572B-CBFF-4EFC-8882-FF8312248323}" srcOrd="0" destOrd="0" presId="urn:microsoft.com/office/officeart/2005/8/layout/lProcess2"/>
    <dgm:cxn modelId="{17B587C2-C781-47C0-A07C-6144C19280B2}" type="presParOf" srcId="{2364572B-CBFF-4EFC-8882-FF8312248323}" destId="{3C6A6B63-6620-48FE-896D-4D20C019821D}" srcOrd="0" destOrd="0" presId="urn:microsoft.com/office/officeart/2005/8/layout/lProcess2"/>
    <dgm:cxn modelId="{251F4ACF-A355-40FB-B5B3-8C5374F39B9D}" type="presParOf" srcId="{2364572B-CBFF-4EFC-8882-FF8312248323}" destId="{6AAE6DB6-F6BE-4C63-AF97-68483252FA47}" srcOrd="1" destOrd="0" presId="urn:microsoft.com/office/officeart/2005/8/layout/lProcess2"/>
    <dgm:cxn modelId="{40F49E5D-CBB3-47FE-8924-6D896C3A625C}" type="presParOf" srcId="{2364572B-CBFF-4EFC-8882-FF8312248323}" destId="{24872B52-7B76-4FA8-AAF0-792E544F8DD0}" srcOrd="2" destOrd="0" presId="urn:microsoft.com/office/officeart/2005/8/layout/lProcess2"/>
    <dgm:cxn modelId="{6ED364B1-641A-4A4A-8DCD-204261EC2DCB}" type="presParOf" srcId="{7BAFD23B-DD7A-4563-9D30-0FFACCF37F52}" destId="{2E8B44E6-5E2F-4F02-88ED-EBA9E9B1DC9A}" srcOrd="3" destOrd="0" presId="urn:microsoft.com/office/officeart/2005/8/layout/lProcess2"/>
    <dgm:cxn modelId="{3F904647-01DE-4082-AA9C-7B2C0CD1EF4E}" type="presParOf" srcId="{7BAFD23B-DD7A-4563-9D30-0FFACCF37F52}" destId="{84D20A1F-0AC8-42D8-BAFA-AE70FB3BE83E}" srcOrd="4" destOrd="0" presId="urn:microsoft.com/office/officeart/2005/8/layout/lProcess2"/>
    <dgm:cxn modelId="{11978BDF-AB4A-456B-97F5-DF2EE36E04EA}" type="presParOf" srcId="{84D20A1F-0AC8-42D8-BAFA-AE70FB3BE83E}" destId="{D52212AE-FA59-4523-AB56-8FD16C13A8E3}" srcOrd="0" destOrd="0" presId="urn:microsoft.com/office/officeart/2005/8/layout/lProcess2"/>
    <dgm:cxn modelId="{A88A06CC-E557-439F-8C5F-9196F6CF9531}" type="presParOf" srcId="{84D20A1F-0AC8-42D8-BAFA-AE70FB3BE83E}" destId="{F026B496-DE4A-463D-A286-DA2C45D0E09A}" srcOrd="1" destOrd="0" presId="urn:microsoft.com/office/officeart/2005/8/layout/lProcess2"/>
    <dgm:cxn modelId="{A7B104E8-A834-4B6D-A24C-766EA6B7E099}" type="presParOf" srcId="{84D20A1F-0AC8-42D8-BAFA-AE70FB3BE83E}" destId="{88AF214A-6FB3-4B38-857C-D61366E70D50}" srcOrd="2" destOrd="0" presId="urn:microsoft.com/office/officeart/2005/8/layout/lProcess2"/>
    <dgm:cxn modelId="{B8D9D798-EF26-4CDC-977A-5359BF9C29A5}" type="presParOf" srcId="{88AF214A-6FB3-4B38-857C-D61366E70D50}" destId="{31CCB81E-B250-4FE6-B045-97447756195C}" srcOrd="0" destOrd="0" presId="urn:microsoft.com/office/officeart/2005/8/layout/lProcess2"/>
    <dgm:cxn modelId="{6ADEC58C-8796-4AD8-B4DC-99B027A94B75}" type="presParOf" srcId="{31CCB81E-B250-4FE6-B045-97447756195C}" destId="{20753227-6C33-4E52-A517-4300660FE377}" srcOrd="0" destOrd="0" presId="urn:microsoft.com/office/officeart/2005/8/layout/lProcess2"/>
    <dgm:cxn modelId="{7CE5102E-7F83-4E64-8676-792B5C3C724D}" type="presParOf" srcId="{31CCB81E-B250-4FE6-B045-97447756195C}" destId="{98B72F0B-C802-4484-AB84-7DD20E8895E3}" srcOrd="1" destOrd="0" presId="urn:microsoft.com/office/officeart/2005/8/layout/lProcess2"/>
    <dgm:cxn modelId="{CE6F0CFC-9CB1-43F4-861F-7E21BEF63C93}" type="presParOf" srcId="{31CCB81E-B250-4FE6-B045-97447756195C}" destId="{3F2468CD-2725-477F-AA5D-A2D78F4B14F6}"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ABB028-89C5-4E7C-922C-52FF964E28BA}">
      <dsp:nvSpPr>
        <dsp:cNvPr id="0" name=""/>
        <dsp:cNvSpPr/>
      </dsp:nvSpPr>
      <dsp:spPr>
        <a:xfrm rot="16200000">
          <a:off x="702" y="261838"/>
          <a:ext cx="4002285" cy="4002285"/>
        </a:xfrm>
        <a:prstGeom prst="downArrow">
          <a:avLst>
            <a:gd name="adj1" fmla="val 50000"/>
            <a:gd name="adj2" fmla="val 35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fr-FR" sz="2300" kern="1200" dirty="0" smtClean="0">
              <a:latin typeface="Calibri"/>
            </a:rPr>
            <a:t>É</a:t>
          </a:r>
          <a:r>
            <a:rPr lang="fr-FR" sz="2300" kern="1200" dirty="0" smtClean="0"/>
            <a:t>thique, franc-jeu, honnêteté, santé, respect d'autrui, respect des règles et des lois</a:t>
          </a:r>
          <a:endParaRPr lang="el-GR" sz="2300" kern="1200" dirty="0"/>
        </a:p>
      </dsp:txBody>
      <dsp:txXfrm rot="16200000">
        <a:off x="702" y="261838"/>
        <a:ext cx="4002285" cy="4002285"/>
      </dsp:txXfrm>
    </dsp:sp>
    <dsp:sp modelId="{FA6B713C-6ED4-4E50-B617-60D36CCC2CC7}">
      <dsp:nvSpPr>
        <dsp:cNvPr id="0" name=""/>
        <dsp:cNvSpPr/>
      </dsp:nvSpPr>
      <dsp:spPr>
        <a:xfrm rot="5400000">
          <a:off x="4226611" y="261838"/>
          <a:ext cx="4002285" cy="4002285"/>
        </a:xfrm>
        <a:prstGeom prst="downArrow">
          <a:avLst>
            <a:gd name="adj1" fmla="val 50000"/>
            <a:gd name="adj2" fmla="val 35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fr-FR" sz="2800" kern="1200" dirty="0" smtClean="0"/>
            <a:t>Dopage</a:t>
          </a:r>
          <a:endParaRPr lang="el-GR" sz="2800" kern="1200" dirty="0"/>
        </a:p>
      </dsp:txBody>
      <dsp:txXfrm rot="5400000">
        <a:off x="4226611" y="261838"/>
        <a:ext cx="4002285" cy="40022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0A1301-2572-4B77-BE5A-E4284E84C2D0}">
      <dsp:nvSpPr>
        <dsp:cNvPr id="0" name=""/>
        <dsp:cNvSpPr/>
      </dsp:nvSpPr>
      <dsp:spPr>
        <a:xfrm>
          <a:off x="0" y="543435"/>
          <a:ext cx="2542782" cy="1525669"/>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Comportement planifié</a:t>
          </a:r>
          <a:endParaRPr lang="el-GR" sz="2300" kern="1200" dirty="0"/>
        </a:p>
      </dsp:txBody>
      <dsp:txXfrm>
        <a:off x="0" y="543435"/>
        <a:ext cx="2542782" cy="1525669"/>
      </dsp:txXfrm>
    </dsp:sp>
    <dsp:sp modelId="{35A9A28D-4C51-4279-BA28-797EF794D04B}">
      <dsp:nvSpPr>
        <dsp:cNvPr id="0" name=""/>
        <dsp:cNvSpPr/>
      </dsp:nvSpPr>
      <dsp:spPr>
        <a:xfrm>
          <a:off x="2797060" y="543435"/>
          <a:ext cx="2542782" cy="1525669"/>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b="0" kern="1200" dirty="0" smtClean="0"/>
            <a:t>Buts d'accomplissement et</a:t>
          </a:r>
          <a:r>
            <a:rPr lang="el-GR" sz="2300" b="0" kern="1200" dirty="0" smtClean="0"/>
            <a:t> </a:t>
          </a:r>
          <a:r>
            <a:rPr lang="en-GB" sz="2300" b="0" kern="1200" dirty="0" smtClean="0"/>
            <a:t>motivation</a:t>
          </a:r>
          <a:endParaRPr lang="el-GR" sz="2300" b="0" kern="1200" dirty="0"/>
        </a:p>
      </dsp:txBody>
      <dsp:txXfrm>
        <a:off x="2797060" y="543435"/>
        <a:ext cx="2542782" cy="1525669"/>
      </dsp:txXfrm>
    </dsp:sp>
    <dsp:sp modelId="{6CD09205-BA10-4946-9608-C1932FC716BE}">
      <dsp:nvSpPr>
        <dsp:cNvPr id="0" name=""/>
        <dsp:cNvSpPr/>
      </dsp:nvSpPr>
      <dsp:spPr>
        <a:xfrm>
          <a:off x="5594121" y="543435"/>
          <a:ext cx="2542782" cy="1525669"/>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b="0" kern="1200" dirty="0" smtClean="0"/>
            <a:t>Normes sociales</a:t>
          </a:r>
          <a:endParaRPr lang="el-GR" sz="2300" b="0" kern="1200" dirty="0"/>
        </a:p>
      </dsp:txBody>
      <dsp:txXfrm>
        <a:off x="5594121" y="543435"/>
        <a:ext cx="2542782" cy="1525669"/>
      </dsp:txXfrm>
    </dsp:sp>
    <dsp:sp modelId="{44AC7716-D095-4332-8F08-D05432743250}">
      <dsp:nvSpPr>
        <dsp:cNvPr id="0" name=""/>
        <dsp:cNvSpPr/>
      </dsp:nvSpPr>
      <dsp:spPr>
        <a:xfrm>
          <a:off x="1398530" y="2323383"/>
          <a:ext cx="2542782" cy="1525669"/>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b="0" kern="1200" dirty="0" smtClean="0"/>
            <a:t>Raisonnement moral</a:t>
          </a:r>
          <a:endParaRPr lang="el-GR" sz="2300" b="0" kern="1200" dirty="0"/>
        </a:p>
      </dsp:txBody>
      <dsp:txXfrm>
        <a:off x="1398530" y="2323383"/>
        <a:ext cx="2542782" cy="1525669"/>
      </dsp:txXfrm>
    </dsp:sp>
    <dsp:sp modelId="{31938C37-E6EF-49F1-87FC-21511BD840B0}">
      <dsp:nvSpPr>
        <dsp:cNvPr id="0" name=""/>
        <dsp:cNvSpPr/>
      </dsp:nvSpPr>
      <dsp:spPr>
        <a:xfrm>
          <a:off x="4195591" y="2323383"/>
          <a:ext cx="2542782" cy="1525669"/>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Personalité</a:t>
          </a:r>
          <a:endParaRPr lang="el-GR" sz="2300" kern="1200" dirty="0"/>
        </a:p>
      </dsp:txBody>
      <dsp:txXfrm>
        <a:off x="4195591" y="2323383"/>
        <a:ext cx="2542782" cy="15256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514214-5A59-404A-8B60-5CB0942D2EAB}">
      <dsp:nvSpPr>
        <dsp:cNvPr id="0" name=""/>
        <dsp:cNvSpPr/>
      </dsp:nvSpPr>
      <dsp:spPr>
        <a:xfrm>
          <a:off x="778030" y="0"/>
          <a:ext cx="4539940" cy="1815976"/>
        </a:xfrm>
        <a:prstGeom prst="leftRightRibb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63ABAB-9CE4-47C0-9AD6-073F800817EC}">
      <dsp:nvSpPr>
        <dsp:cNvPr id="0" name=""/>
        <dsp:cNvSpPr/>
      </dsp:nvSpPr>
      <dsp:spPr>
        <a:xfrm>
          <a:off x="1322822" y="317795"/>
          <a:ext cx="1498180" cy="88982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fr-FR" sz="2000" kern="1200" dirty="0" smtClean="0"/>
            <a:t>Orientation par la tâche</a:t>
          </a:r>
          <a:endParaRPr lang="el-GR" sz="2000" kern="1200" dirty="0"/>
        </a:p>
      </dsp:txBody>
      <dsp:txXfrm>
        <a:off x="1322822" y="317795"/>
        <a:ext cx="1498180" cy="889828"/>
      </dsp:txXfrm>
    </dsp:sp>
    <dsp:sp modelId="{14769131-DF80-4FCF-9B32-A0AC3329D52B}">
      <dsp:nvSpPr>
        <dsp:cNvPr id="0" name=""/>
        <dsp:cNvSpPr/>
      </dsp:nvSpPr>
      <dsp:spPr>
        <a:xfrm>
          <a:off x="3048000" y="608351"/>
          <a:ext cx="1770576" cy="88982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fr-FR" sz="2000" kern="1200" dirty="0" smtClean="0"/>
            <a:t>Orientation par l’ego</a:t>
          </a:r>
          <a:endParaRPr lang="el-GR" sz="2000" kern="1200" dirty="0"/>
        </a:p>
      </dsp:txBody>
      <dsp:txXfrm>
        <a:off x="3048000" y="608351"/>
        <a:ext cx="1770576" cy="88982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17CD7A-E7D9-4651-9E28-74DA36DBF5F8}">
      <dsp:nvSpPr>
        <dsp:cNvPr id="0" name=""/>
        <dsp:cNvSpPr/>
      </dsp:nvSpPr>
      <dsp:spPr>
        <a:xfrm>
          <a:off x="1004" y="0"/>
          <a:ext cx="2611933" cy="3528392"/>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Comportement répréhensible</a:t>
          </a:r>
          <a:endParaRPr lang="el-GR" sz="2900" kern="1200" dirty="0"/>
        </a:p>
      </dsp:txBody>
      <dsp:txXfrm>
        <a:off x="1004" y="0"/>
        <a:ext cx="2611933" cy="1058517"/>
      </dsp:txXfrm>
    </dsp:sp>
    <dsp:sp modelId="{1B93C611-AF9B-412D-B93A-B04E0F80B2A0}">
      <dsp:nvSpPr>
        <dsp:cNvPr id="0" name=""/>
        <dsp:cNvSpPr/>
      </dsp:nvSpPr>
      <dsp:spPr>
        <a:xfrm>
          <a:off x="262197" y="1058819"/>
          <a:ext cx="2089546" cy="69318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kern="1200" dirty="0" smtClean="0"/>
            <a:t>Justification morale</a:t>
          </a:r>
          <a:endParaRPr lang="el-GR" sz="2000" kern="1200" dirty="0"/>
        </a:p>
      </dsp:txBody>
      <dsp:txXfrm>
        <a:off x="262197" y="1058819"/>
        <a:ext cx="2089546" cy="693187"/>
      </dsp:txXfrm>
    </dsp:sp>
    <dsp:sp modelId="{5EB0B7F7-6FCE-4997-867E-3F95B823CF56}">
      <dsp:nvSpPr>
        <dsp:cNvPr id="0" name=""/>
        <dsp:cNvSpPr/>
      </dsp:nvSpPr>
      <dsp:spPr>
        <a:xfrm>
          <a:off x="262197" y="1858651"/>
          <a:ext cx="2089546" cy="693187"/>
        </a:xfrm>
        <a:prstGeom prst="roundRect">
          <a:avLst>
            <a:gd name="adj" fmla="val 10000"/>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kern="1200" dirty="0" smtClean="0"/>
            <a:t>Comparaison avantageuse</a:t>
          </a:r>
          <a:endParaRPr lang="el-GR" sz="2000" kern="1200" dirty="0"/>
        </a:p>
      </dsp:txBody>
      <dsp:txXfrm>
        <a:off x="262197" y="1858651"/>
        <a:ext cx="2089546" cy="693187"/>
      </dsp:txXfrm>
    </dsp:sp>
    <dsp:sp modelId="{B6B7DEEE-3CBE-45F6-9A2A-F91E7FCC7A84}">
      <dsp:nvSpPr>
        <dsp:cNvPr id="0" name=""/>
        <dsp:cNvSpPr/>
      </dsp:nvSpPr>
      <dsp:spPr>
        <a:xfrm>
          <a:off x="262197" y="2658483"/>
          <a:ext cx="2089546" cy="693187"/>
        </a:xfrm>
        <a:prstGeom prst="roundRect">
          <a:avLst>
            <a:gd name="adj" fmla="val 1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kern="1200" dirty="0" smtClean="0">
              <a:latin typeface="Calibri"/>
            </a:rPr>
            <a:t>Étiquetage euphémique</a:t>
          </a:r>
          <a:endParaRPr lang="el-GR" sz="2000" kern="1200" dirty="0"/>
        </a:p>
      </dsp:txBody>
      <dsp:txXfrm>
        <a:off x="262197" y="2658483"/>
        <a:ext cx="2089546" cy="693187"/>
      </dsp:txXfrm>
    </dsp:sp>
    <dsp:sp modelId="{15114D3A-E38F-4552-9B69-4CCFD80A3799}">
      <dsp:nvSpPr>
        <dsp:cNvPr id="0" name=""/>
        <dsp:cNvSpPr/>
      </dsp:nvSpPr>
      <dsp:spPr>
        <a:xfrm>
          <a:off x="2808833" y="0"/>
          <a:ext cx="2611933" cy="3528392"/>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Effets néfastes</a:t>
          </a:r>
          <a:endParaRPr lang="el-GR" sz="2900" kern="1200" dirty="0"/>
        </a:p>
      </dsp:txBody>
      <dsp:txXfrm>
        <a:off x="2808833" y="0"/>
        <a:ext cx="2611933" cy="1058517"/>
      </dsp:txXfrm>
    </dsp:sp>
    <dsp:sp modelId="{3C6A6B63-6620-48FE-896D-4D20C019821D}">
      <dsp:nvSpPr>
        <dsp:cNvPr id="0" name=""/>
        <dsp:cNvSpPr/>
      </dsp:nvSpPr>
      <dsp:spPr>
        <a:xfrm>
          <a:off x="3070026" y="1059551"/>
          <a:ext cx="2089546" cy="1063858"/>
        </a:xfrm>
        <a:prstGeom prst="roundRect">
          <a:avLst>
            <a:gd name="adj" fmla="val 10000"/>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kern="1200" dirty="0" smtClean="0"/>
            <a:t>Déplacement et diffusion de responsabilité</a:t>
          </a:r>
        </a:p>
      </dsp:txBody>
      <dsp:txXfrm>
        <a:off x="3070026" y="1059551"/>
        <a:ext cx="2089546" cy="1063858"/>
      </dsp:txXfrm>
    </dsp:sp>
    <dsp:sp modelId="{24872B52-7B76-4FA8-AAF0-792E544F8DD0}">
      <dsp:nvSpPr>
        <dsp:cNvPr id="0" name=""/>
        <dsp:cNvSpPr/>
      </dsp:nvSpPr>
      <dsp:spPr>
        <a:xfrm>
          <a:off x="3070026" y="2287080"/>
          <a:ext cx="2089546" cy="1063858"/>
        </a:xfrm>
        <a:prstGeom prst="roundRect">
          <a:avLst>
            <a:gd name="adj" fmla="val 1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kern="1200" dirty="0" smtClean="0"/>
            <a:t>Déformations des conséquences</a:t>
          </a:r>
          <a:endParaRPr lang="el-GR" sz="2000" kern="1200" dirty="0"/>
        </a:p>
      </dsp:txBody>
      <dsp:txXfrm>
        <a:off x="3070026" y="2287080"/>
        <a:ext cx="2089546" cy="1063858"/>
      </dsp:txXfrm>
    </dsp:sp>
    <dsp:sp modelId="{D52212AE-FA59-4523-AB56-8FD16C13A8E3}">
      <dsp:nvSpPr>
        <dsp:cNvPr id="0" name=""/>
        <dsp:cNvSpPr/>
      </dsp:nvSpPr>
      <dsp:spPr>
        <a:xfrm>
          <a:off x="5616661" y="0"/>
          <a:ext cx="2611933" cy="3528392"/>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fr-FR" sz="2900" kern="1200" dirty="0" smtClean="0"/>
            <a:t>Victime</a:t>
          </a:r>
          <a:endParaRPr lang="el-GR" sz="2900" kern="1200" dirty="0"/>
        </a:p>
      </dsp:txBody>
      <dsp:txXfrm>
        <a:off x="5616661" y="0"/>
        <a:ext cx="2611933" cy="1058517"/>
      </dsp:txXfrm>
    </dsp:sp>
    <dsp:sp modelId="{20753227-6C33-4E52-A517-4300660FE377}">
      <dsp:nvSpPr>
        <dsp:cNvPr id="0" name=""/>
        <dsp:cNvSpPr/>
      </dsp:nvSpPr>
      <dsp:spPr>
        <a:xfrm>
          <a:off x="5877855" y="1059551"/>
          <a:ext cx="2089546" cy="1063858"/>
        </a:xfrm>
        <a:prstGeom prst="roundRect">
          <a:avLst>
            <a:gd name="adj" fmla="val 10000"/>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kern="1200" dirty="0" smtClean="0"/>
            <a:t>Déshumanisation</a:t>
          </a:r>
          <a:endParaRPr lang="el-GR" sz="2000" kern="1200" dirty="0"/>
        </a:p>
      </dsp:txBody>
      <dsp:txXfrm>
        <a:off x="5877855" y="1059551"/>
        <a:ext cx="2089546" cy="1063858"/>
      </dsp:txXfrm>
    </dsp:sp>
    <dsp:sp modelId="{3F2468CD-2725-477F-AA5D-A2D78F4B14F6}">
      <dsp:nvSpPr>
        <dsp:cNvPr id="0" name=""/>
        <dsp:cNvSpPr/>
      </dsp:nvSpPr>
      <dsp:spPr>
        <a:xfrm>
          <a:off x="5877855" y="2287080"/>
          <a:ext cx="2089546" cy="1063858"/>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fr-FR" sz="2000" kern="1200" dirty="0" smtClean="0"/>
            <a:t>Attribution de blâme</a:t>
          </a:r>
          <a:endParaRPr lang="el-GR" sz="2000" kern="1200" dirty="0"/>
        </a:p>
      </dsp:txBody>
      <dsp:txXfrm>
        <a:off x="5877855" y="2287080"/>
        <a:ext cx="2089546" cy="1063858"/>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 xmlns:a16="http://schemas.microsoft.com/office/drawing/2014/main" id="{3FACADE2-D29A-F74C-914F-4A062B051D9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l-GR" dirty="0"/>
          </a:p>
        </p:txBody>
      </p:sp>
      <p:sp>
        <p:nvSpPr>
          <p:cNvPr id="3" name="2 - Θέση ημερομηνίας">
            <a:extLst>
              <a:ext uri="{FF2B5EF4-FFF2-40B4-BE49-F238E27FC236}">
                <a16:creationId xmlns="" xmlns:a16="http://schemas.microsoft.com/office/drawing/2014/main" id="{2374EEAB-5292-D245-AAF0-4EE28A13B7C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72BA3DE-9BBA-40C7-AB0F-CCCD1DD7C119}" type="datetimeFigureOut">
              <a:rPr lang="el-GR"/>
              <a:pPr>
                <a:defRPr/>
              </a:pPr>
              <a:t>17/1/2020</a:t>
            </a:fld>
            <a:endParaRPr lang="el-GR" dirty="0"/>
          </a:p>
        </p:txBody>
      </p:sp>
      <p:sp>
        <p:nvSpPr>
          <p:cNvPr id="4" name="3 - Θέση εικόνας διαφάνειας">
            <a:extLst>
              <a:ext uri="{FF2B5EF4-FFF2-40B4-BE49-F238E27FC236}">
                <a16:creationId xmlns="" xmlns:a16="http://schemas.microsoft.com/office/drawing/2014/main" id="{AB6D8FF5-1A64-9044-A856-CB706179049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dirty="0"/>
          </a:p>
        </p:txBody>
      </p:sp>
      <p:sp>
        <p:nvSpPr>
          <p:cNvPr id="5" name="4 - Θέση σημειώσεων">
            <a:extLst>
              <a:ext uri="{FF2B5EF4-FFF2-40B4-BE49-F238E27FC236}">
                <a16:creationId xmlns="" xmlns:a16="http://schemas.microsoft.com/office/drawing/2014/main" id="{0D916B8B-2339-BA47-A0DF-C5DC31AA2BD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 xmlns:a16="http://schemas.microsoft.com/office/drawing/2014/main" id="{C720A7EE-BAEC-F54E-BDDE-81522AE883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l-GR" dirty="0"/>
          </a:p>
        </p:txBody>
      </p:sp>
      <p:sp>
        <p:nvSpPr>
          <p:cNvPr id="7" name="6 - Θέση αριθμού διαφάνειας">
            <a:extLst>
              <a:ext uri="{FF2B5EF4-FFF2-40B4-BE49-F238E27FC236}">
                <a16:creationId xmlns="" xmlns:a16="http://schemas.microsoft.com/office/drawing/2014/main" id="{18855F15-E6BD-814C-92F5-AC6F0BF6402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B3497BC-9628-407C-B2B3-04664DEC40BE}" type="slidenum">
              <a:rPr lang="el-GR" altLang="el-GR"/>
              <a:pPr/>
              <a:t>‹#›</a:t>
            </a:fld>
            <a:endParaRPr lang="el-GR" altLang="el-G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5362"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fr-FR" dirty="0" smtClean="0"/>
              <a:t>Discutez brièvement de la nécessité de comprendre pourquoi les athlètes de compétition se dopent. Explorez l'utilité de ces connaissances sur le développement de l'éducation antidopage et la prévention du dopage.</a:t>
            </a:r>
          </a:p>
          <a:p>
            <a:pPr eaLnBrk="1" hangingPunct="1">
              <a:spcBef>
                <a:spcPct val="0"/>
              </a:spcBef>
            </a:pPr>
            <a:endParaRPr lang="el-GR" altLang="en-US" dirty="0" smtClean="0"/>
          </a:p>
          <a:p>
            <a:pPr eaLnBrk="1" hangingPunct="1">
              <a:spcBef>
                <a:spcPct val="0"/>
              </a:spcBef>
            </a:pPr>
            <a:r>
              <a:rPr lang="en-US" altLang="en-US" dirty="0" smtClean="0"/>
              <a:t>Temps </a:t>
            </a:r>
            <a:r>
              <a:rPr lang="fr-FR" altLang="en-US" dirty="0" smtClean="0"/>
              <a:t>estimé</a:t>
            </a:r>
            <a:r>
              <a:rPr lang="en-US" altLang="en-US" dirty="0" smtClean="0"/>
              <a:t>: 3 min</a:t>
            </a:r>
            <a:endParaRPr lang="el-GR" altLang="en-US" dirty="0" smtClean="0"/>
          </a:p>
        </p:txBody>
      </p:sp>
      <p:sp>
        <p:nvSpPr>
          <p:cNvPr id="15363" name="3 - Θέση αριθμού διαφάνειας"/>
          <p:cNvSpPr>
            <a:spLocks noGrp="1"/>
          </p:cNvSpPr>
          <p:nvPr>
            <p:ph type="sldNum" sz="quarter" idx="5"/>
          </p:nvPr>
        </p:nvSpPr>
        <p:spPr bwMode="auto">
          <a:noFill/>
          <a:ln>
            <a:miter lim="800000"/>
            <a:headEnd/>
            <a:tailEnd/>
          </a:ln>
        </p:spPr>
        <p:txBody>
          <a:bodyPr/>
          <a:lstStyle/>
          <a:p>
            <a:fld id="{2A36FA5A-4542-4CBE-8201-B2C14F11C6AA}" type="slidenum">
              <a:rPr lang="el-GR" altLang="en-US"/>
              <a:pPr/>
              <a:t>1</a:t>
            </a:fld>
            <a:endParaRPr lang="el-GR"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Fournissez aux étudiants des informations sur la bibliographie consacrée à l’effet des buts d’accomplissement sur les intentions de se doper et le comportement de dopage. Plusieurs études ont montré que les athlètes ayant des buts d’accomplissement « inadaptés » (par exemple, les athlètes qui s'efforcent à faire mieux que</a:t>
            </a:r>
            <a:r>
              <a:rPr lang="fr-FR" baseline="0" dirty="0" smtClean="0"/>
              <a:t> </a:t>
            </a:r>
            <a:r>
              <a:rPr lang="fr-FR" dirty="0" smtClean="0"/>
              <a:t>les autres, évitent de montrer moins compétents que les autres) ont tendance à manifester des attitudes et des intentions de se doper plus positives et sont plus susceptibles d'avoir consommé de produits dopants dans le passé.</a:t>
            </a:r>
          </a:p>
          <a:p>
            <a:endParaRPr lang="en-GB" altLang="en-US" dirty="0" smtClean="0"/>
          </a:p>
          <a:p>
            <a:r>
              <a:rPr lang="en-US" altLang="en-US" dirty="0" smtClean="0"/>
              <a:t>Temps </a:t>
            </a:r>
            <a:r>
              <a:rPr lang="fr-FR" altLang="en-US" dirty="0" smtClean="0"/>
              <a:t>estimé</a:t>
            </a:r>
            <a:r>
              <a:rPr lang="en-GB" altLang="en-US" dirty="0" smtClean="0"/>
              <a:t>: 3 min </a:t>
            </a:r>
          </a:p>
        </p:txBody>
      </p:sp>
      <p:sp>
        <p:nvSpPr>
          <p:cNvPr id="30723" name="Slide Number Placeholder 3"/>
          <p:cNvSpPr>
            <a:spLocks noGrp="1"/>
          </p:cNvSpPr>
          <p:nvPr>
            <p:ph type="sldNum" sz="quarter" idx="5"/>
          </p:nvPr>
        </p:nvSpPr>
        <p:spPr bwMode="auto">
          <a:noFill/>
          <a:ln>
            <a:miter lim="800000"/>
            <a:headEnd/>
            <a:tailEnd/>
          </a:ln>
        </p:spPr>
        <p:txBody>
          <a:bodyPr/>
          <a:lstStyle/>
          <a:p>
            <a:fld id="{56B196A0-E9E7-4C73-94C5-F0961F869145}" type="slidenum">
              <a:rPr lang="el-GR" altLang="en-US"/>
              <a:pPr/>
              <a:t>10</a:t>
            </a:fld>
            <a:endParaRPr lang="el-GR"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63490"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smtClean="0"/>
              <a:t>Des recherches pertinentes sur le dopage ont démontré que les croyances normatives peuvent influer sur la décision de se doper. Les normes sociales sont particulièrement utiles pour comprendre comment l’environnement social de l’athlète influe sur sa décision. Décrivez brièvement aux étudiants les types de base de croyances normatives.</a:t>
            </a:r>
            <a:endParaRPr lang="en-US" dirty="0" smtClean="0"/>
          </a:p>
          <a:p>
            <a:endParaRPr lang="en-US" dirty="0" smtClean="0"/>
          </a:p>
          <a:p>
            <a:r>
              <a:rPr lang="en-US" altLang="en-US" dirty="0" smtClean="0"/>
              <a:t>Temps </a:t>
            </a:r>
            <a:r>
              <a:rPr lang="fr-FR" altLang="en-US" dirty="0" smtClean="0"/>
              <a:t>estimé</a:t>
            </a:r>
            <a:r>
              <a:rPr lang="en-US" dirty="0" smtClean="0"/>
              <a:t>: 3 min</a:t>
            </a:r>
            <a:endParaRPr lang="el-GR" dirty="0" smtClean="0"/>
          </a:p>
          <a:p>
            <a:endParaRPr lang="el-GR" dirty="0" smtClean="0"/>
          </a:p>
        </p:txBody>
      </p:sp>
      <p:sp>
        <p:nvSpPr>
          <p:cNvPr id="63491" name="Θέση αριθμού διαφάνειας 3"/>
          <p:cNvSpPr>
            <a:spLocks noGrp="1" noChangeArrowheads="1"/>
          </p:cNvSpPr>
          <p:nvPr>
            <p:ph type="sldNum" sz="quarter" idx="5"/>
          </p:nvPr>
        </p:nvSpPr>
        <p:spPr bwMode="auto">
          <a:noFill/>
          <a:ln>
            <a:miter lim="800000"/>
            <a:headEnd/>
            <a:tailEnd/>
          </a:ln>
        </p:spPr>
        <p:txBody>
          <a:bodyPr/>
          <a:lstStyle/>
          <a:p>
            <a:fld id="{51E669EF-8952-4D61-AC6E-8382F9C56042}" type="slidenum">
              <a:rPr lang="el-GR" altLang="el-GR"/>
              <a:pPr/>
              <a:t>11</a:t>
            </a:fld>
            <a:endParaRPr lang="el-GR" alt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64514"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Expliquez brièvement aux étudiants les types de base des croyances normatives et comment elles peuvent influer sur le comportement.</a:t>
            </a:r>
          </a:p>
          <a:p>
            <a:endParaRPr lang="en-US" dirty="0" smtClean="0"/>
          </a:p>
          <a:p>
            <a:r>
              <a:rPr lang="en-US" altLang="en-US" dirty="0" smtClean="0"/>
              <a:t>Temps </a:t>
            </a:r>
            <a:r>
              <a:rPr lang="fr-FR" altLang="en-US" dirty="0" smtClean="0"/>
              <a:t>estimé</a:t>
            </a:r>
            <a:r>
              <a:rPr lang="en-US" dirty="0" smtClean="0"/>
              <a:t>: 3 min</a:t>
            </a:r>
            <a:endParaRPr lang="el-GR" dirty="0" smtClean="0"/>
          </a:p>
          <a:p>
            <a:endParaRPr lang="el-GR" dirty="0" smtClean="0"/>
          </a:p>
        </p:txBody>
      </p:sp>
      <p:sp>
        <p:nvSpPr>
          <p:cNvPr id="64515" name="Θέση αριθμού διαφάνειας 3"/>
          <p:cNvSpPr>
            <a:spLocks noGrp="1" noChangeArrowheads="1"/>
          </p:cNvSpPr>
          <p:nvPr>
            <p:ph type="sldNum" sz="quarter" idx="5"/>
          </p:nvPr>
        </p:nvSpPr>
        <p:spPr bwMode="auto">
          <a:noFill/>
          <a:ln>
            <a:miter lim="800000"/>
            <a:headEnd/>
            <a:tailEnd/>
          </a:ln>
        </p:spPr>
        <p:txBody>
          <a:bodyPr/>
          <a:lstStyle/>
          <a:p>
            <a:fld id="{492D6DC9-2B7B-4066-94BD-CF3D35E161DD}" type="slidenum">
              <a:rPr lang="el-GR" altLang="el-GR"/>
              <a:pPr/>
              <a:t>12</a:t>
            </a:fld>
            <a:endParaRPr lang="el-GR" alt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65538"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smtClean="0"/>
              <a:t>Expliquez aux étudiants comment des croyances normatives « inadaptées » peuvent être associées à la décision de se doper.</a:t>
            </a:r>
          </a:p>
          <a:p>
            <a:endParaRPr lang="en-US" dirty="0" smtClean="0"/>
          </a:p>
          <a:p>
            <a:r>
              <a:rPr lang="en-US" altLang="en-US" dirty="0" smtClean="0"/>
              <a:t>Temps </a:t>
            </a:r>
            <a:r>
              <a:rPr lang="fr-FR" altLang="en-US" dirty="0" smtClean="0"/>
              <a:t>estimé</a:t>
            </a:r>
            <a:r>
              <a:rPr lang="en-US" dirty="0" smtClean="0"/>
              <a:t>: 3 min</a:t>
            </a:r>
            <a:endParaRPr lang="el-GR" dirty="0" smtClean="0"/>
          </a:p>
          <a:p>
            <a:endParaRPr lang="el-GR" dirty="0" smtClean="0"/>
          </a:p>
        </p:txBody>
      </p:sp>
      <p:sp>
        <p:nvSpPr>
          <p:cNvPr id="65539" name="Θέση αριθμού διαφάνειας 3"/>
          <p:cNvSpPr>
            <a:spLocks noGrp="1" noChangeArrowheads="1"/>
          </p:cNvSpPr>
          <p:nvPr>
            <p:ph type="sldNum" sz="quarter" idx="5"/>
          </p:nvPr>
        </p:nvSpPr>
        <p:spPr bwMode="auto">
          <a:noFill/>
          <a:ln>
            <a:miter lim="800000"/>
            <a:headEnd/>
            <a:tailEnd/>
          </a:ln>
        </p:spPr>
        <p:txBody>
          <a:bodyPr/>
          <a:lstStyle/>
          <a:p>
            <a:fld id="{26CC5D5B-E699-4ECE-88CD-8AAFC3FFB285}" type="slidenum">
              <a:rPr lang="el-GR" altLang="el-GR"/>
              <a:pPr/>
              <a:t>13</a:t>
            </a:fld>
            <a:endParaRPr lang="el-GR" altLang="el-G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66562"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smtClean="0"/>
              <a:t>Expliquez aux étudiants comment des croyances normatives «</a:t>
            </a:r>
            <a:r>
              <a:rPr lang="fr-FR" baseline="0" dirty="0" smtClean="0"/>
              <a:t> in</a:t>
            </a:r>
            <a:r>
              <a:rPr lang="fr-FR" dirty="0" smtClean="0"/>
              <a:t>adaptées » peuvent être associées à la décision de se doper.</a:t>
            </a:r>
          </a:p>
          <a:p>
            <a:endParaRPr lang="en-US" dirty="0" smtClean="0"/>
          </a:p>
          <a:p>
            <a:r>
              <a:rPr lang="en-US" altLang="en-US" dirty="0" smtClean="0"/>
              <a:t>Temps </a:t>
            </a:r>
            <a:r>
              <a:rPr lang="fr-FR" altLang="en-US" dirty="0" smtClean="0"/>
              <a:t>estimé</a:t>
            </a:r>
            <a:r>
              <a:rPr lang="en-US" dirty="0" smtClean="0"/>
              <a:t>: 3 min</a:t>
            </a:r>
            <a:endParaRPr lang="el-GR" dirty="0" smtClean="0"/>
          </a:p>
        </p:txBody>
      </p:sp>
      <p:sp>
        <p:nvSpPr>
          <p:cNvPr id="66563" name="Θέση αριθμού διαφάνειας 3"/>
          <p:cNvSpPr>
            <a:spLocks noGrp="1" noChangeArrowheads="1"/>
          </p:cNvSpPr>
          <p:nvPr>
            <p:ph type="sldNum" sz="quarter" idx="5"/>
          </p:nvPr>
        </p:nvSpPr>
        <p:spPr bwMode="auto">
          <a:noFill/>
          <a:ln>
            <a:miter lim="800000"/>
            <a:headEnd/>
            <a:tailEnd/>
          </a:ln>
        </p:spPr>
        <p:txBody>
          <a:bodyPr/>
          <a:lstStyle/>
          <a:p>
            <a:fld id="{8CF43364-4C7E-451C-B54D-09E637EE9A37}" type="slidenum">
              <a:rPr lang="el-GR" altLang="el-GR"/>
              <a:pPr/>
              <a:t>14</a:t>
            </a:fld>
            <a:endParaRPr lang="el-GR" alt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67586"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Fournissez aux étudiants des informations sur la bibliographie</a:t>
            </a:r>
            <a:r>
              <a:rPr lang="fr-FR" baseline="0" dirty="0" smtClean="0"/>
              <a:t> </a:t>
            </a:r>
            <a:r>
              <a:rPr lang="fr-FR" dirty="0" smtClean="0"/>
              <a:t>consacrée à l’effet des buts d’accomplissement sur les intentions de se doper et le comportement de dopage. Plusieurs études ont montré que les athlètes ayant des croyances</a:t>
            </a:r>
            <a:r>
              <a:rPr lang="fr-FR" baseline="0" dirty="0" smtClean="0"/>
              <a:t> </a:t>
            </a:r>
            <a:r>
              <a:rPr lang="fr-FR" dirty="0" smtClean="0"/>
              <a:t>normatives « inadaptées » ont tendance à manifester des attitudes et des intentions de dopage plus positives et sont plus susceptibles d'avoir déjà utilisé des substances dopantes dans le passé.</a:t>
            </a:r>
          </a:p>
          <a:p>
            <a:endParaRPr lang="en-GB" altLang="en-US" dirty="0" smtClean="0"/>
          </a:p>
          <a:p>
            <a:r>
              <a:rPr lang="en-US" altLang="en-US" dirty="0" smtClean="0"/>
              <a:t>Temps </a:t>
            </a:r>
            <a:r>
              <a:rPr lang="fr-FR" altLang="en-US" dirty="0" smtClean="0"/>
              <a:t>estimé</a:t>
            </a:r>
            <a:r>
              <a:rPr lang="en-GB" altLang="en-US" dirty="0" smtClean="0"/>
              <a:t>: 3 min </a:t>
            </a:r>
          </a:p>
          <a:p>
            <a:endParaRPr lang="el-GR" dirty="0" smtClean="0"/>
          </a:p>
        </p:txBody>
      </p:sp>
      <p:sp>
        <p:nvSpPr>
          <p:cNvPr id="67587" name="Θέση αριθμού διαφάνειας 3"/>
          <p:cNvSpPr>
            <a:spLocks noGrp="1" noChangeArrowheads="1"/>
          </p:cNvSpPr>
          <p:nvPr>
            <p:ph type="sldNum" sz="quarter" idx="5"/>
          </p:nvPr>
        </p:nvSpPr>
        <p:spPr bwMode="auto">
          <a:noFill/>
          <a:ln>
            <a:miter lim="800000"/>
            <a:headEnd/>
            <a:tailEnd/>
          </a:ln>
        </p:spPr>
        <p:txBody>
          <a:bodyPr/>
          <a:lstStyle/>
          <a:p>
            <a:fld id="{ABE182FB-EBC4-4D25-838D-73910C9A8035}" type="slidenum">
              <a:rPr lang="el-GR" altLang="el-GR"/>
              <a:pPr/>
              <a:t>15</a:t>
            </a:fld>
            <a:endParaRPr lang="el-GR" alt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68610"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Des recherches pertinentes sur le dopage ont démontré que le raisonnement moral peut influer sur la décision de se doper. Le raisonnement moral est particulièrement utile pour comprendre comment l’athlète fait face à la décision d’agir de manière illégitime et contraire à l’éthique. Décrivez brièvement aux étudiants les concepts de base de la théorie socio-cognitive développés par Bandura (1991) en mettant l’accent sur le désengagement moral.</a:t>
            </a:r>
          </a:p>
          <a:p>
            <a:endParaRPr lang="en-US" dirty="0" smtClean="0"/>
          </a:p>
          <a:p>
            <a:r>
              <a:rPr lang="en-US" altLang="en-US" dirty="0" smtClean="0"/>
              <a:t>Temps </a:t>
            </a:r>
            <a:r>
              <a:rPr lang="fr-FR" altLang="en-US" dirty="0" smtClean="0"/>
              <a:t>estimé</a:t>
            </a:r>
            <a:r>
              <a:rPr lang="en-US" dirty="0" smtClean="0"/>
              <a:t>: 3 min</a:t>
            </a:r>
            <a:endParaRPr lang="el-GR" dirty="0" smtClean="0"/>
          </a:p>
          <a:p>
            <a:endParaRPr lang="el-GR" dirty="0" smtClean="0"/>
          </a:p>
        </p:txBody>
      </p:sp>
      <p:sp>
        <p:nvSpPr>
          <p:cNvPr id="68611" name="Θέση αριθμού διαφάνειας 3"/>
          <p:cNvSpPr>
            <a:spLocks noGrp="1" noChangeArrowheads="1"/>
          </p:cNvSpPr>
          <p:nvPr>
            <p:ph type="sldNum" sz="quarter" idx="5"/>
          </p:nvPr>
        </p:nvSpPr>
        <p:spPr bwMode="auto">
          <a:noFill/>
          <a:ln>
            <a:miter lim="800000"/>
            <a:headEnd/>
            <a:tailEnd/>
          </a:ln>
        </p:spPr>
        <p:txBody>
          <a:bodyPr/>
          <a:lstStyle/>
          <a:p>
            <a:fld id="{6B0B357C-9616-43B8-9743-6FD5D506737B}" type="slidenum">
              <a:rPr lang="el-GR" altLang="el-GR"/>
              <a:pPr/>
              <a:t>16</a:t>
            </a:fld>
            <a:endParaRPr lang="el-GR" alt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69634"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smtClean="0"/>
              <a:t>Donnez aux étudiants la définition du désengagement moral et expliquez son lien avec le dopage.</a:t>
            </a:r>
            <a:endParaRPr lang="en-US" dirty="0" smtClean="0"/>
          </a:p>
          <a:p>
            <a:endParaRPr lang="en-US" dirty="0" smtClean="0"/>
          </a:p>
          <a:p>
            <a:r>
              <a:rPr lang="en-US" altLang="en-US" dirty="0" smtClean="0"/>
              <a:t>Temps </a:t>
            </a:r>
            <a:r>
              <a:rPr lang="fr-FR" altLang="en-US" dirty="0" smtClean="0"/>
              <a:t>estimé</a:t>
            </a:r>
            <a:r>
              <a:rPr lang="en-US" dirty="0" smtClean="0"/>
              <a:t>: 3 min</a:t>
            </a:r>
            <a:endParaRPr lang="el-GR" dirty="0" smtClean="0"/>
          </a:p>
        </p:txBody>
      </p:sp>
      <p:sp>
        <p:nvSpPr>
          <p:cNvPr id="69635" name="Θέση αριθμού διαφάνειας 3"/>
          <p:cNvSpPr>
            <a:spLocks noGrp="1" noChangeArrowheads="1"/>
          </p:cNvSpPr>
          <p:nvPr>
            <p:ph type="sldNum" sz="quarter" idx="5"/>
          </p:nvPr>
        </p:nvSpPr>
        <p:spPr bwMode="auto">
          <a:noFill/>
          <a:ln>
            <a:miter lim="800000"/>
            <a:headEnd/>
            <a:tailEnd/>
          </a:ln>
        </p:spPr>
        <p:txBody>
          <a:bodyPr/>
          <a:lstStyle/>
          <a:p>
            <a:fld id="{22382383-B91C-4DCB-A0B6-78A7EEB27EDC}" type="slidenum">
              <a:rPr lang="el-GR" altLang="el-GR"/>
              <a:pPr/>
              <a:t>17</a:t>
            </a:fld>
            <a:endParaRPr lang="el-GR" alt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Décrivez brièvement les mécanismes du désengagement moral. Lorsqu'ils s'engagent dans un désengagement moral, les gens peuvent reconstruire/réévaluer le comportement répréhensible lui-même (par exemple, le dopage est justifié lorsque des pressions sont exercées sur les athlètes pour qu'ils atteignent des performances élevées), les effets du comportement (par exemple, le dopage n'est pas aussi grave que d'autres formes de tricherie).</a:t>
            </a:r>
          </a:p>
          <a:p>
            <a:endParaRPr lang="en-GB" altLang="el-GR" dirty="0" smtClean="0"/>
          </a:p>
          <a:p>
            <a:r>
              <a:rPr lang="en-US" altLang="en-US" dirty="0" smtClean="0"/>
              <a:t>Temps </a:t>
            </a:r>
            <a:r>
              <a:rPr lang="fr-FR" altLang="en-US" dirty="0" smtClean="0"/>
              <a:t>estimé</a:t>
            </a:r>
            <a:r>
              <a:rPr lang="en-GB" altLang="el-GR" dirty="0" smtClean="0"/>
              <a:t>: 5 min</a:t>
            </a:r>
          </a:p>
        </p:txBody>
      </p:sp>
      <p:sp>
        <p:nvSpPr>
          <p:cNvPr id="39939" name="Slide Number Placeholder 3"/>
          <p:cNvSpPr>
            <a:spLocks noGrp="1"/>
          </p:cNvSpPr>
          <p:nvPr>
            <p:ph type="sldNum" sz="quarter" idx="5"/>
          </p:nvPr>
        </p:nvSpPr>
        <p:spPr bwMode="auto">
          <a:noFill/>
          <a:ln>
            <a:miter lim="800000"/>
            <a:headEnd/>
            <a:tailEnd/>
          </a:ln>
        </p:spPr>
        <p:txBody>
          <a:bodyPr/>
          <a:lstStyle/>
          <a:p>
            <a:fld id="{EAB9368E-0B4C-4F44-B826-3628FB1798A7}" type="slidenum">
              <a:rPr lang="el-GR" altLang="el-GR"/>
              <a:pPr/>
              <a:t>18</a:t>
            </a:fld>
            <a:endParaRPr lang="el-GR" alt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Expliquez aux étudiants comment des croyances normatives « inadaptées » peuvent être associées à la décision de se doper. Vous pouvez accéder à l'étude pertinente et à la me</a:t>
            </a:r>
            <a:r>
              <a:rPr lang="fr-FR" i="0" dirty="0" smtClean="0"/>
              <a:t>sure</a:t>
            </a:r>
            <a:r>
              <a:rPr lang="fr-FR" dirty="0" smtClean="0"/>
              <a:t> utilisée pour évaluer le </a:t>
            </a:r>
            <a:r>
              <a:rPr lang="fr-FR" i="0" dirty="0" smtClean="0"/>
              <a:t>désengagement moral </a:t>
            </a:r>
            <a:r>
              <a:rPr lang="fr-FR" dirty="0" smtClean="0"/>
              <a:t>ici:</a:t>
            </a:r>
            <a:r>
              <a:rPr lang="fr-FR" baseline="0" dirty="0" smtClean="0"/>
              <a:t> </a:t>
            </a:r>
            <a:r>
              <a:rPr lang="en-GB" altLang="el-GR" dirty="0" smtClean="0"/>
              <a:t>https://www.sciencedirect.com/science/article/pii/S1469029216300486 </a:t>
            </a:r>
          </a:p>
          <a:p>
            <a:endParaRPr lang="en-US" dirty="0" smtClean="0"/>
          </a:p>
          <a:p>
            <a:r>
              <a:rPr lang="en-US" altLang="en-US" dirty="0" smtClean="0"/>
              <a:t>Temps </a:t>
            </a:r>
            <a:r>
              <a:rPr lang="fr-FR" altLang="en-US" dirty="0" smtClean="0"/>
              <a:t>estimé</a:t>
            </a:r>
            <a:r>
              <a:rPr lang="en-US" dirty="0" smtClean="0"/>
              <a:t>: 3 min</a:t>
            </a:r>
            <a:endParaRPr lang="el-GR" dirty="0" smtClean="0"/>
          </a:p>
        </p:txBody>
      </p:sp>
      <p:sp>
        <p:nvSpPr>
          <p:cNvPr id="41987" name="Slide Number Placeholder 3"/>
          <p:cNvSpPr>
            <a:spLocks noGrp="1"/>
          </p:cNvSpPr>
          <p:nvPr>
            <p:ph type="sldNum" sz="quarter" idx="5"/>
          </p:nvPr>
        </p:nvSpPr>
        <p:spPr bwMode="auto">
          <a:noFill/>
          <a:ln>
            <a:miter lim="800000"/>
            <a:headEnd/>
            <a:tailEnd/>
          </a:ln>
        </p:spPr>
        <p:txBody>
          <a:bodyPr/>
          <a:lstStyle/>
          <a:p>
            <a:fld id="{59A0F38D-31A2-43FB-84AC-0BD75ED43B24}" type="slidenum">
              <a:rPr lang="el-GR" altLang="el-GR"/>
              <a:pPr/>
              <a:t>19</a:t>
            </a:fld>
            <a:endParaRPr lang="el-GR" alt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60418"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smtClean="0"/>
              <a:t>Discutez avec les étudiants de l'ambiguïté du concept "</a:t>
            </a:r>
            <a:r>
              <a:rPr lang="fr-FR" i="0" dirty="0" smtClean="0"/>
              <a:t>sport</a:t>
            </a:r>
            <a:r>
              <a:rPr lang="fr-FR" dirty="0" smtClean="0"/>
              <a:t>". Demandez aux étudiants d’expliquer comment ils comprennent le concept de «Citius, Altius, Fortius». Discutez avec les étudiants du fait que de nombreux athlètes interprètent mal le concept d’amélioration de la performance dans le sport et utilisent des approches inappropriées et illégitimes.</a:t>
            </a:r>
          </a:p>
          <a:p>
            <a:endParaRPr lang="en-US" dirty="0" smtClean="0"/>
          </a:p>
          <a:p>
            <a:r>
              <a:rPr lang="en-US" altLang="en-US" dirty="0" smtClean="0"/>
              <a:t>Temps </a:t>
            </a:r>
            <a:r>
              <a:rPr lang="fr-FR" altLang="en-US" dirty="0" smtClean="0"/>
              <a:t>estimé</a:t>
            </a:r>
            <a:r>
              <a:rPr lang="en-US" dirty="0" smtClean="0"/>
              <a:t>: 5 min</a:t>
            </a:r>
            <a:endParaRPr lang="el-GR" dirty="0" smtClean="0"/>
          </a:p>
        </p:txBody>
      </p:sp>
      <p:sp>
        <p:nvSpPr>
          <p:cNvPr id="60419" name="Θέση αριθμού διαφάνειας 3"/>
          <p:cNvSpPr>
            <a:spLocks noGrp="1" noChangeArrowheads="1"/>
          </p:cNvSpPr>
          <p:nvPr>
            <p:ph type="sldNum" sz="quarter" idx="5"/>
          </p:nvPr>
        </p:nvSpPr>
        <p:spPr bwMode="auto">
          <a:noFill/>
          <a:ln>
            <a:miter lim="800000"/>
            <a:headEnd/>
            <a:tailEnd/>
          </a:ln>
        </p:spPr>
        <p:txBody>
          <a:bodyPr/>
          <a:lstStyle/>
          <a:p>
            <a:fld id="{BA1191AB-C93C-4F60-A26E-0419B871F561}" type="slidenum">
              <a:rPr lang="el-GR" altLang="el-GR"/>
              <a:pPr/>
              <a:t>2</a:t>
            </a:fld>
            <a:endParaRPr lang="el-GR" altLang="el-G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0658"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smtClean="0"/>
              <a:t>Fournissez aux étudiants des informations sur la bibliographie consacrée aux effets du désengagement moral sur les intentions et le comportement de dopage. Plusieurs études ont montré que les athlètes qui se désengageaient moralement manifestaient davantage de croyances « inadaptées » envers</a:t>
            </a:r>
            <a:r>
              <a:rPr lang="fr-FR" baseline="0" dirty="0" smtClean="0"/>
              <a:t> le</a:t>
            </a:r>
            <a:r>
              <a:rPr lang="fr-FR" dirty="0" smtClean="0"/>
              <a:t> dopage.</a:t>
            </a:r>
          </a:p>
          <a:p>
            <a:endParaRPr lang="en-GB" altLang="en-US" dirty="0" smtClean="0"/>
          </a:p>
          <a:p>
            <a:r>
              <a:rPr lang="en-US" altLang="en-US" dirty="0" smtClean="0"/>
              <a:t>Temps </a:t>
            </a:r>
            <a:r>
              <a:rPr lang="fr-FR" altLang="en-US" dirty="0" smtClean="0"/>
              <a:t>estimé</a:t>
            </a:r>
            <a:r>
              <a:rPr lang="en-GB" altLang="en-US" dirty="0" smtClean="0"/>
              <a:t>: 3 min </a:t>
            </a:r>
          </a:p>
          <a:p>
            <a:endParaRPr lang="el-GR" dirty="0" smtClean="0"/>
          </a:p>
        </p:txBody>
      </p:sp>
      <p:sp>
        <p:nvSpPr>
          <p:cNvPr id="70659" name="Θέση αριθμού διαφάνειας 3"/>
          <p:cNvSpPr>
            <a:spLocks noGrp="1" noChangeArrowheads="1"/>
          </p:cNvSpPr>
          <p:nvPr>
            <p:ph type="sldNum" sz="quarter" idx="5"/>
          </p:nvPr>
        </p:nvSpPr>
        <p:spPr bwMode="auto">
          <a:noFill/>
          <a:ln>
            <a:miter lim="800000"/>
            <a:headEnd/>
            <a:tailEnd/>
          </a:ln>
        </p:spPr>
        <p:txBody>
          <a:bodyPr/>
          <a:lstStyle/>
          <a:p>
            <a:fld id="{E11BD776-8247-4043-8686-0BA89274B300}" type="slidenum">
              <a:rPr lang="el-GR" altLang="el-GR"/>
              <a:pPr/>
              <a:t>20</a:t>
            </a:fld>
            <a:endParaRPr lang="el-GR" altLang="el-G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1682"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smtClean="0"/>
              <a:t>Des recherches récentes sur le dopage ont démontré que des caractéristiques de personnalité stables sont associées au dopage. Le concept de la « triade noire » est particulièrement utile pour comprendre comment la personnalité de l’athlète peut influencer la décision de se doper. Décrivez brièvement aux étudiants les concepts de base de la « triade noire ».</a:t>
            </a:r>
            <a:endParaRPr lang="en-US" dirty="0" smtClean="0"/>
          </a:p>
          <a:p>
            <a:endParaRPr lang="en-US" dirty="0" smtClean="0"/>
          </a:p>
          <a:p>
            <a:r>
              <a:rPr lang="en-US" altLang="en-US" dirty="0" smtClean="0"/>
              <a:t>Temps </a:t>
            </a:r>
            <a:r>
              <a:rPr lang="fr-FR" altLang="en-US" dirty="0" smtClean="0"/>
              <a:t>estimé</a:t>
            </a:r>
            <a:r>
              <a:rPr lang="en-US" dirty="0" smtClean="0"/>
              <a:t>: 3 min</a:t>
            </a:r>
            <a:endParaRPr lang="el-GR" dirty="0" smtClean="0"/>
          </a:p>
          <a:p>
            <a:endParaRPr lang="el-GR" dirty="0" smtClean="0"/>
          </a:p>
        </p:txBody>
      </p:sp>
      <p:sp>
        <p:nvSpPr>
          <p:cNvPr id="71683" name="Θέση αριθμού διαφάνειας 3"/>
          <p:cNvSpPr>
            <a:spLocks noGrp="1" noChangeArrowheads="1"/>
          </p:cNvSpPr>
          <p:nvPr>
            <p:ph type="sldNum" sz="quarter" idx="5"/>
          </p:nvPr>
        </p:nvSpPr>
        <p:spPr bwMode="auto">
          <a:noFill/>
          <a:ln>
            <a:miter lim="800000"/>
            <a:headEnd/>
            <a:tailEnd/>
          </a:ln>
        </p:spPr>
        <p:txBody>
          <a:bodyPr/>
          <a:lstStyle/>
          <a:p>
            <a:fld id="{0B29A2A7-FD94-42E6-8FD2-F42C6F612B59}" type="slidenum">
              <a:rPr lang="el-GR" altLang="el-GR"/>
              <a:pPr/>
              <a:t>21</a:t>
            </a:fld>
            <a:endParaRPr lang="el-GR" altLang="el-G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72706"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smtClean="0"/>
              <a:t>Fournissez aux étudiants des informations sur la bibliographie traitant les effets de la personnalité sur les intentions de se doper et le comportement de dopage. Plusieurs études ont montré que les athlètes présentant les caractéristiques de personnalité décrites dans la « triade noire » manifestent davantage de croyances « inadaptées » au dopage.</a:t>
            </a:r>
          </a:p>
          <a:p>
            <a:endParaRPr lang="en-GB" altLang="en-US" dirty="0" smtClean="0"/>
          </a:p>
          <a:p>
            <a:r>
              <a:rPr lang="en-US" altLang="en-US" dirty="0" smtClean="0"/>
              <a:t>Temps </a:t>
            </a:r>
            <a:r>
              <a:rPr lang="fr-FR" altLang="en-US" dirty="0" smtClean="0"/>
              <a:t>estimé</a:t>
            </a:r>
            <a:r>
              <a:rPr lang="en-GB" altLang="en-US" dirty="0" smtClean="0"/>
              <a:t>: 3 min </a:t>
            </a:r>
          </a:p>
          <a:p>
            <a:endParaRPr lang="el-GR" dirty="0" smtClean="0"/>
          </a:p>
        </p:txBody>
      </p:sp>
      <p:sp>
        <p:nvSpPr>
          <p:cNvPr id="72707" name="Θέση αριθμού διαφάνειας 3"/>
          <p:cNvSpPr>
            <a:spLocks noGrp="1" noChangeArrowheads="1"/>
          </p:cNvSpPr>
          <p:nvPr>
            <p:ph type="sldNum" sz="quarter" idx="5"/>
          </p:nvPr>
        </p:nvSpPr>
        <p:spPr bwMode="auto">
          <a:noFill/>
          <a:ln>
            <a:miter lim="800000"/>
            <a:headEnd/>
            <a:tailEnd/>
          </a:ln>
        </p:spPr>
        <p:txBody>
          <a:bodyPr/>
          <a:lstStyle/>
          <a:p>
            <a:fld id="{A1D686A0-68CA-412B-B260-01B72E771299}" type="slidenum">
              <a:rPr lang="el-GR" altLang="el-GR"/>
              <a:pPr/>
              <a:t>22</a:t>
            </a:fld>
            <a:endParaRPr lang="el-GR" altLang="el-G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71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dirty="0" smtClean="0"/>
              <a:t>Résumez brièvement les points clés de la séance: le dopage chez les athlètes de compétition a plusieurs facteurs psychologiques; certains de ces facteurs se rapportent à la personnalité et à la motivation. D'autres se rapportent aux</a:t>
            </a:r>
            <a:r>
              <a:rPr lang="fr-FR" baseline="0" dirty="0" smtClean="0"/>
              <a:t> </a:t>
            </a:r>
            <a:r>
              <a:rPr lang="fr-FR" dirty="0" smtClean="0"/>
              <a:t>influences normatives et à l'analyse du raisonnement (par exemple, qu’est-ce que</a:t>
            </a:r>
            <a:r>
              <a:rPr lang="fr-FR" baseline="0" dirty="0" smtClean="0"/>
              <a:t> </a:t>
            </a:r>
            <a:r>
              <a:rPr lang="fr-FR" dirty="0" smtClean="0"/>
              <a:t>les athlètes pensent du dopage, s'ils justifient moralement ce comportement et comment ils décident d'agir en fonction de ce raisonnement).</a:t>
            </a:r>
          </a:p>
          <a:p>
            <a:pPr eaLnBrk="1" hangingPunct="1">
              <a:spcBef>
                <a:spcPct val="0"/>
              </a:spcBef>
            </a:pPr>
            <a:endParaRPr lang="en-US" altLang="en-US" dirty="0" smtClean="0"/>
          </a:p>
          <a:p>
            <a:pPr eaLnBrk="1" hangingPunct="1">
              <a:spcBef>
                <a:spcPct val="0"/>
              </a:spcBef>
            </a:pPr>
            <a:r>
              <a:rPr lang="en-US" altLang="en-US" dirty="0" smtClean="0"/>
              <a:t>Temps </a:t>
            </a:r>
            <a:r>
              <a:rPr lang="fr-FR" altLang="en-US" dirty="0" smtClean="0"/>
              <a:t>estimé</a:t>
            </a:r>
            <a:r>
              <a:rPr lang="en-US" altLang="en-US" dirty="0" smtClean="0"/>
              <a:t>: 3 min</a:t>
            </a:r>
            <a:endParaRPr lang="el-GR" altLang="en-US" dirty="0" smtClean="0"/>
          </a:p>
        </p:txBody>
      </p:sp>
      <p:sp>
        <p:nvSpPr>
          <p:cNvPr id="47107" name="3 - Θέση αριθμού διαφάνειας"/>
          <p:cNvSpPr>
            <a:spLocks noGrp="1"/>
          </p:cNvSpPr>
          <p:nvPr>
            <p:ph type="sldNum" sz="quarter" idx="5"/>
          </p:nvPr>
        </p:nvSpPr>
        <p:spPr bwMode="auto">
          <a:noFill/>
          <a:ln>
            <a:miter lim="800000"/>
            <a:headEnd/>
            <a:tailEnd/>
          </a:ln>
        </p:spPr>
        <p:txBody>
          <a:bodyPr/>
          <a:lstStyle/>
          <a:p>
            <a:fld id="{BBC9B857-577B-4179-BAAF-9D8E621F78A3}" type="slidenum">
              <a:rPr lang="el-GR" altLang="en-US"/>
              <a:pPr/>
              <a:t>23</a:t>
            </a:fld>
            <a:endParaRPr lang="el-GR"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smtClean="0"/>
              <a:t>Discutez avec les étudiants de l’esprit du sport qui comprend un large éventail de valeurs qui reflètent la sportivité. Le dopage est contre beaucoup</a:t>
            </a:r>
            <a:r>
              <a:rPr lang="fr-FR" baseline="0" dirty="0" smtClean="0"/>
              <a:t> </a:t>
            </a:r>
            <a:r>
              <a:rPr lang="fr-FR" dirty="0" smtClean="0"/>
              <a:t>d'entre eux, notamment: l'éthique, le franc-jeu, l'honnêteté, la santé, le respect d'autrui, le respect des règles et des lois.</a:t>
            </a:r>
          </a:p>
          <a:p>
            <a:endParaRPr lang="en-GB" altLang="en-US" dirty="0" smtClean="0"/>
          </a:p>
          <a:p>
            <a:r>
              <a:rPr lang="en-US" altLang="en-US" dirty="0" smtClean="0"/>
              <a:t>Temps </a:t>
            </a:r>
            <a:r>
              <a:rPr lang="fr-FR" altLang="en-US" dirty="0" smtClean="0"/>
              <a:t>estimé</a:t>
            </a:r>
            <a:r>
              <a:rPr lang="en-GB" altLang="en-US" dirty="0" smtClean="0"/>
              <a:t>: 5 min</a:t>
            </a:r>
          </a:p>
        </p:txBody>
      </p:sp>
      <p:sp>
        <p:nvSpPr>
          <p:cNvPr id="18435" name="Slide Number Placeholder 3"/>
          <p:cNvSpPr>
            <a:spLocks noGrp="1"/>
          </p:cNvSpPr>
          <p:nvPr>
            <p:ph type="sldNum" sz="quarter" idx="5"/>
          </p:nvPr>
        </p:nvSpPr>
        <p:spPr bwMode="auto">
          <a:noFill/>
          <a:ln>
            <a:miter lim="800000"/>
            <a:headEnd/>
            <a:tailEnd/>
          </a:ln>
        </p:spPr>
        <p:txBody>
          <a:bodyPr/>
          <a:lstStyle/>
          <a:p>
            <a:fld id="{6CD5D8CB-ACB2-4465-8724-046EF0443BA0}" type="slidenum">
              <a:rPr lang="el-GR" altLang="en-US"/>
              <a:pPr/>
              <a:t>3</a:t>
            </a:fld>
            <a:endParaRPr lang="el-GR"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Discutez avec les étudiants de la complexité du dopage en tant qu'approche d'amélioration de la performance. Le dopage peut être vu comme l‘Hydre de la mythologie grecque: un monstre à plusieurs têtes - lorsqu'on coupait une tête, il en repoussait deux.</a:t>
            </a:r>
            <a:r>
              <a:rPr lang="fr-FR" baseline="0" dirty="0" smtClean="0"/>
              <a:t> </a:t>
            </a:r>
            <a:r>
              <a:rPr lang="fr-FR" dirty="0" smtClean="0"/>
              <a:t>Une approche systématique est nécessaire pour comprendre les raisons et les motivations qui sous-tendent l'usage de substances dopantes, les pensées/connaissances</a:t>
            </a:r>
            <a:r>
              <a:rPr lang="fr-FR" baseline="0" dirty="0" smtClean="0"/>
              <a:t> </a:t>
            </a:r>
            <a:r>
              <a:rPr lang="fr-FR" dirty="0" smtClean="0"/>
              <a:t>autour du comportement, les normes sociales et les processus identitaires, ainsi que le raisonnement moral.</a:t>
            </a:r>
            <a:endParaRPr lang="en-GB" altLang="en-US" dirty="0" smtClean="0"/>
          </a:p>
          <a:p>
            <a:endParaRPr lang="en-GB" altLang="en-US" dirty="0" smtClean="0"/>
          </a:p>
          <a:p>
            <a:r>
              <a:rPr lang="en-US" altLang="en-US" dirty="0" smtClean="0"/>
              <a:t>Temps </a:t>
            </a:r>
            <a:r>
              <a:rPr lang="fr-FR" altLang="en-US" dirty="0" smtClean="0"/>
              <a:t>estimé</a:t>
            </a:r>
            <a:r>
              <a:rPr lang="en-GB" altLang="en-US" dirty="0" smtClean="0"/>
              <a:t>: 3 min</a:t>
            </a:r>
          </a:p>
        </p:txBody>
      </p:sp>
      <p:sp>
        <p:nvSpPr>
          <p:cNvPr id="20483" name="Slide Number Placeholder 3"/>
          <p:cNvSpPr>
            <a:spLocks noGrp="1"/>
          </p:cNvSpPr>
          <p:nvPr>
            <p:ph type="sldNum" sz="quarter" idx="5"/>
          </p:nvPr>
        </p:nvSpPr>
        <p:spPr bwMode="auto">
          <a:noFill/>
          <a:ln>
            <a:miter lim="800000"/>
            <a:headEnd/>
            <a:tailEnd/>
          </a:ln>
        </p:spPr>
        <p:txBody>
          <a:bodyPr/>
          <a:lstStyle/>
          <a:p>
            <a:fld id="{E2476033-26A7-4FEF-9ED2-D12BD945B06E}" type="slidenum">
              <a:rPr lang="el-GR" altLang="en-US"/>
              <a:pPr/>
              <a:t>4</a:t>
            </a:fld>
            <a:endParaRPr lang="el-GR"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Expliquez aux étudiants la nécessité d’une compréhension plus complète des fondements psychologiques de la décision de se doper. La connaissance des processus psychologiques qui sous-tendent le processus de prise de décision en matière de dopage peut contribuer à une éducation antidopage efficace. L'éducation et la prévention de l'usage de substances dopantes représentent un changement de paradigme et une option alternative pour "détecter</a:t>
            </a:r>
            <a:r>
              <a:rPr lang="fr-FR" baseline="0" dirty="0" smtClean="0"/>
              <a:t> </a:t>
            </a:r>
            <a:r>
              <a:rPr lang="fr-FR" dirty="0" smtClean="0"/>
              <a:t>et punir".</a:t>
            </a:r>
          </a:p>
          <a:p>
            <a:endParaRPr lang="en-GB" altLang="el-GR" dirty="0" smtClean="0"/>
          </a:p>
          <a:p>
            <a:r>
              <a:rPr lang="en-US" altLang="en-US" dirty="0" smtClean="0"/>
              <a:t>Temps </a:t>
            </a:r>
            <a:r>
              <a:rPr lang="fr-FR" altLang="en-US" dirty="0" smtClean="0"/>
              <a:t>estimé</a:t>
            </a:r>
            <a:r>
              <a:rPr lang="en-GB" altLang="el-GR" dirty="0" smtClean="0"/>
              <a:t>: 3 min</a:t>
            </a:r>
          </a:p>
        </p:txBody>
      </p:sp>
      <p:sp>
        <p:nvSpPr>
          <p:cNvPr id="22531" name="Slide Number Placeholder 3"/>
          <p:cNvSpPr>
            <a:spLocks noGrp="1"/>
          </p:cNvSpPr>
          <p:nvPr>
            <p:ph type="sldNum" sz="quarter" idx="5"/>
          </p:nvPr>
        </p:nvSpPr>
        <p:spPr bwMode="auto">
          <a:noFill/>
          <a:ln>
            <a:miter lim="800000"/>
            <a:headEnd/>
            <a:tailEnd/>
          </a:ln>
        </p:spPr>
        <p:txBody>
          <a:bodyPr/>
          <a:lstStyle/>
          <a:p>
            <a:fld id="{359467C9-9F1C-460C-B86A-7B59296E4318}" type="slidenum">
              <a:rPr lang="el-GR" altLang="el-GR"/>
              <a:pPr/>
              <a:t>5</a:t>
            </a:fld>
            <a:endParaRPr lang="el-GR" alt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Présentez brièvement aux étudiants les domaines d’investigation psychologique abordés en matière de dopage. Jusqu'à présent, l'étude psychologique de l'usage de substances dopantes a identifié les domaines clés suivants: l'usage de substances dopantes en tant que comportement intentionnel et planifié; le rôle de la motivation et de réussite chez les sportifs (par exemple, pourquoi s’engagent-ils dans le sport? Comment comprennent-ils, interprètent-ils et assurent-ils le succès dans le sport)? les normes dans l'équipe, la famille et l'environnement social proche; raisonnement moral et prise de décision; le rôle de la personnalité et les différences individuelles dans les attitudes, les intentions et le comportement face au dopage.</a:t>
            </a:r>
            <a:endParaRPr lang="en-GB" altLang="en-US" dirty="0" smtClean="0"/>
          </a:p>
          <a:p>
            <a:endParaRPr lang="en-GB" altLang="en-US" dirty="0" smtClean="0"/>
          </a:p>
          <a:p>
            <a:r>
              <a:rPr lang="en-US" altLang="en-US" dirty="0" smtClean="0"/>
              <a:t>Temps </a:t>
            </a:r>
            <a:r>
              <a:rPr lang="fr-FR" altLang="en-US" dirty="0" smtClean="0"/>
              <a:t>estimé</a:t>
            </a:r>
            <a:r>
              <a:rPr lang="en-GB" altLang="en-US" dirty="0" smtClean="0"/>
              <a:t>: 3 min </a:t>
            </a:r>
          </a:p>
          <a:p>
            <a:endParaRPr lang="en-GB" altLang="en-US" dirty="0" smtClean="0"/>
          </a:p>
          <a:p>
            <a:endParaRPr lang="en-GB" altLang="en-US" dirty="0" smtClean="0"/>
          </a:p>
        </p:txBody>
      </p:sp>
      <p:sp>
        <p:nvSpPr>
          <p:cNvPr id="24579" name="Slide Number Placeholder 3"/>
          <p:cNvSpPr>
            <a:spLocks noGrp="1"/>
          </p:cNvSpPr>
          <p:nvPr>
            <p:ph type="sldNum" sz="quarter" idx="5"/>
          </p:nvPr>
        </p:nvSpPr>
        <p:spPr bwMode="auto">
          <a:noFill/>
          <a:ln>
            <a:miter lim="800000"/>
            <a:headEnd/>
            <a:tailEnd/>
          </a:ln>
        </p:spPr>
        <p:txBody>
          <a:bodyPr/>
          <a:lstStyle/>
          <a:p>
            <a:fld id="{217402EE-037E-4858-BE82-3B4A3742A4F1}" type="slidenum">
              <a:rPr lang="el-GR" altLang="en-US"/>
              <a:pPr/>
              <a:t>6</a:t>
            </a:fld>
            <a:endParaRPr lang="el-GR"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fr-FR" dirty="0" smtClean="0"/>
              <a:t>Expliquez aux étudiants que le dopage est un comportement intentionnel. En tant que tel, des théories cognitives sociales ont été utilisées pour comprendre le processus de prise de décision. La théorie du comportement planifié (introduite par Ajzen en 1991) a dominé la plupart des recherches sur l'usage de</a:t>
            </a:r>
            <a:r>
              <a:rPr lang="fr-FR" baseline="0" dirty="0" smtClean="0"/>
              <a:t> s</a:t>
            </a:r>
            <a:r>
              <a:rPr lang="fr-FR" dirty="0" smtClean="0"/>
              <a:t>ubstances due "à causes psychologiques". Selon cette perspective, le dopage est considéré comme un choix conscient et rationnel, déterminé par l'intention d'utiliser des substances (et/ou des méthodes) dopantes. À leur tour, les intentions sont influencées par les attitudes (avantages/inconvénients du dopage), les normes sociales (que le dopage soit considéré comme socialement approuvé et/ou répandu parmi les autres référents) et par le contrôle comportemental perçu (si le sportif a accès aux substances dopantes et peut les utiliser effectivement).</a:t>
            </a:r>
          </a:p>
          <a:p>
            <a:endParaRPr lang="en-GB" altLang="en-US" dirty="0" smtClean="0"/>
          </a:p>
          <a:p>
            <a:r>
              <a:rPr lang="en-US" altLang="en-US" dirty="0" smtClean="0"/>
              <a:t>Temps </a:t>
            </a:r>
            <a:r>
              <a:rPr lang="fr-FR" altLang="en-US" dirty="0" smtClean="0"/>
              <a:t>estimé</a:t>
            </a:r>
            <a:r>
              <a:rPr lang="en-GB" altLang="en-US" dirty="0" smtClean="0"/>
              <a:t>: 3 min</a:t>
            </a:r>
          </a:p>
        </p:txBody>
      </p:sp>
      <p:sp>
        <p:nvSpPr>
          <p:cNvPr id="26627" name="Slide Number Placeholder 3"/>
          <p:cNvSpPr>
            <a:spLocks noGrp="1"/>
          </p:cNvSpPr>
          <p:nvPr>
            <p:ph type="sldNum" sz="quarter" idx="5"/>
          </p:nvPr>
        </p:nvSpPr>
        <p:spPr bwMode="auto">
          <a:noFill/>
          <a:ln>
            <a:miter lim="800000"/>
            <a:headEnd/>
            <a:tailEnd/>
          </a:ln>
        </p:spPr>
        <p:txBody>
          <a:bodyPr/>
          <a:lstStyle/>
          <a:p>
            <a:fld id="{C4D785EF-EE3C-4EFD-BE1B-B3C20FD13504}" type="slidenum">
              <a:rPr lang="el-GR" altLang="en-US"/>
              <a:pPr/>
              <a:t>7</a:t>
            </a:fld>
            <a:endParaRPr lang="el-GR"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61442"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smtClean="0"/>
              <a:t>Des recherches pertinentes sur le dopage ont démontré que la motivation peut influer sur la décision de se doper. La théorie </a:t>
            </a:r>
            <a:r>
              <a:rPr lang="fr-FR" sz="1200" dirty="0" smtClean="0"/>
              <a:t>des buts d'accomplissement </a:t>
            </a:r>
            <a:r>
              <a:rPr lang="fr-FR" dirty="0" smtClean="0"/>
              <a:t>est particulièrement utile pour comprendre comment la motivation influence la décision du sportif. Décrivez brièvement aux étudiants les principes de base de la théorie </a:t>
            </a:r>
            <a:r>
              <a:rPr lang="fr-FR" sz="1200" dirty="0" smtClean="0"/>
              <a:t>des buts d'accomplissement</a:t>
            </a:r>
            <a:r>
              <a:rPr lang="fr-FR" dirty="0" smtClean="0"/>
              <a:t>.</a:t>
            </a:r>
          </a:p>
          <a:p>
            <a:endParaRPr lang="en-US" dirty="0" smtClean="0"/>
          </a:p>
          <a:p>
            <a:r>
              <a:rPr lang="en-US" altLang="en-US" dirty="0" smtClean="0"/>
              <a:t>Temps </a:t>
            </a:r>
            <a:r>
              <a:rPr lang="fr-FR" altLang="en-US" dirty="0" smtClean="0"/>
              <a:t>estimé</a:t>
            </a:r>
            <a:r>
              <a:rPr lang="en-US" dirty="0" smtClean="0"/>
              <a:t>: 3 min</a:t>
            </a:r>
            <a:endParaRPr lang="el-GR" dirty="0" smtClean="0"/>
          </a:p>
        </p:txBody>
      </p:sp>
      <p:sp>
        <p:nvSpPr>
          <p:cNvPr id="61443" name="Θέση αριθμού διαφάνειας 3"/>
          <p:cNvSpPr>
            <a:spLocks noGrp="1" noChangeArrowheads="1"/>
          </p:cNvSpPr>
          <p:nvPr>
            <p:ph type="sldNum" sz="quarter" idx="5"/>
          </p:nvPr>
        </p:nvSpPr>
        <p:spPr bwMode="auto">
          <a:noFill/>
          <a:ln>
            <a:miter lim="800000"/>
            <a:headEnd/>
            <a:tailEnd/>
          </a:ln>
        </p:spPr>
        <p:txBody>
          <a:bodyPr/>
          <a:lstStyle/>
          <a:p>
            <a:fld id="{206406C3-025D-465D-8D7E-8AAE32B5DE1E}" type="slidenum">
              <a:rPr lang="el-GR" altLang="el-GR"/>
              <a:pPr/>
              <a:t>8</a:t>
            </a:fld>
            <a:endParaRPr lang="el-GR" alt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62466" name="Θέση σημειώσεων 2"/>
          <p:cNvSpPr>
            <a:spLocks noGrp="1" noChangeArrowheads="1"/>
          </p:cNvSpPr>
          <p:nvPr>
            <p:ph type="body" idx="1"/>
          </p:nvPr>
        </p:nvSpPr>
        <p:spPr bwMode="auto">
          <a:noFill/>
        </p:spPr>
        <p:txBody>
          <a:bodyPr wrap="square" numCol="1" anchor="t" anchorCtr="0" compatLnSpc="1">
            <a:prstTxWarp prst="textNoShape">
              <a:avLst/>
            </a:prstTxWarp>
          </a:bodyPr>
          <a:lstStyle/>
          <a:p>
            <a:r>
              <a:rPr lang="fr-FR" dirty="0" smtClean="0"/>
              <a:t>Présentez brièvement aux étudiants les développements récents dans la théorie des </a:t>
            </a:r>
            <a:r>
              <a:rPr lang="fr-FR" sz="1200" dirty="0" smtClean="0"/>
              <a:t>buts d'accomplissement</a:t>
            </a:r>
            <a:r>
              <a:rPr lang="fr-FR" dirty="0" smtClean="0"/>
              <a:t>.</a:t>
            </a:r>
          </a:p>
          <a:p>
            <a:endParaRPr lang="en-US" dirty="0" smtClean="0"/>
          </a:p>
          <a:p>
            <a:r>
              <a:rPr lang="en-US" altLang="en-US" dirty="0" smtClean="0"/>
              <a:t>Temps </a:t>
            </a:r>
            <a:r>
              <a:rPr lang="fr-FR" altLang="en-US" dirty="0" smtClean="0"/>
              <a:t>estimé</a:t>
            </a:r>
            <a:r>
              <a:rPr lang="en-US" dirty="0" smtClean="0"/>
              <a:t>: 3 min</a:t>
            </a:r>
            <a:endParaRPr lang="el-GR" dirty="0" smtClean="0"/>
          </a:p>
        </p:txBody>
      </p:sp>
      <p:sp>
        <p:nvSpPr>
          <p:cNvPr id="62467" name="Θέση αριθμού διαφάνειας 3"/>
          <p:cNvSpPr>
            <a:spLocks noGrp="1" noChangeArrowheads="1"/>
          </p:cNvSpPr>
          <p:nvPr>
            <p:ph type="sldNum" sz="quarter" idx="5"/>
          </p:nvPr>
        </p:nvSpPr>
        <p:spPr bwMode="auto">
          <a:noFill/>
          <a:ln>
            <a:miter lim="800000"/>
            <a:headEnd/>
            <a:tailEnd/>
          </a:ln>
        </p:spPr>
        <p:txBody>
          <a:bodyPr/>
          <a:lstStyle/>
          <a:p>
            <a:fld id="{BEB9F4D9-DD51-4C81-A9AB-1BDE23B5FCC6}" type="slidenum">
              <a:rPr lang="el-GR" altLang="el-GR"/>
              <a:pPr/>
              <a:t>9</a:t>
            </a:fld>
            <a:endParaRPr lang="el-GR" alt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 xmlns:a16="http://schemas.microsoft.com/office/drawing/2014/main" id="{F4C6058E-E62E-A143-8F89-8EDDD0FD29D4}"/>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6231A5B7-5E4D-430E-9657-FD86145F99DB}" type="datetimeFigureOut">
              <a:rPr lang="el-GR"/>
              <a:pPr>
                <a:defRPr/>
              </a:pPr>
              <a:t>17/1/2020</a:t>
            </a:fld>
            <a:endParaRPr lang="el-GR" dirty="0"/>
          </a:p>
        </p:txBody>
      </p:sp>
      <p:sp>
        <p:nvSpPr>
          <p:cNvPr id="5" name="4 - Θέση υποσέλιδου">
            <a:extLst>
              <a:ext uri="{FF2B5EF4-FFF2-40B4-BE49-F238E27FC236}">
                <a16:creationId xmlns="" xmlns:a16="http://schemas.microsoft.com/office/drawing/2014/main" id="{A8F04AC5-CE25-DB41-9C2C-A6E4F63C45C1}"/>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6" name="5 - Θέση αριθμού διαφάνειας">
            <a:extLst>
              <a:ext uri="{FF2B5EF4-FFF2-40B4-BE49-F238E27FC236}">
                <a16:creationId xmlns="" xmlns:a16="http://schemas.microsoft.com/office/drawing/2014/main" id="{D9E05728-ABDB-304F-9B23-95C08856446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92E9524-01A0-48CC-BC38-824725B8A7C3}" type="slidenum">
              <a:rPr lang="el-GR" altLang="el-GR"/>
              <a:pPr/>
              <a:t>‹#›</a:t>
            </a:fld>
            <a:endParaRPr lang="el-GR" alt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 xmlns:a16="http://schemas.microsoft.com/office/drawing/2014/main" id="{6E16F496-7BEE-C940-8190-B321A15BC15F}"/>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362B3559-A2F2-49FF-B31C-047A806F7064}" type="datetimeFigureOut">
              <a:rPr lang="el-GR"/>
              <a:pPr>
                <a:defRPr/>
              </a:pPr>
              <a:t>17/1/2020</a:t>
            </a:fld>
            <a:endParaRPr lang="el-GR" dirty="0"/>
          </a:p>
        </p:txBody>
      </p:sp>
      <p:sp>
        <p:nvSpPr>
          <p:cNvPr id="5" name="4 - Θέση υποσέλιδου">
            <a:extLst>
              <a:ext uri="{FF2B5EF4-FFF2-40B4-BE49-F238E27FC236}">
                <a16:creationId xmlns="" xmlns:a16="http://schemas.microsoft.com/office/drawing/2014/main" id="{AD7411EE-0378-2541-B0BD-AC4E87E97430}"/>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6" name="5 - Θέση αριθμού διαφάνειας">
            <a:extLst>
              <a:ext uri="{FF2B5EF4-FFF2-40B4-BE49-F238E27FC236}">
                <a16:creationId xmlns="" xmlns:a16="http://schemas.microsoft.com/office/drawing/2014/main" id="{7CC28A54-629F-1441-A913-3A25DA5E83A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CF02155-85AC-464B-81EF-EBF1D6AE260F}" type="slidenum">
              <a:rPr lang="el-GR" altLang="el-GR"/>
              <a:pPr/>
              <a:t>‹#›</a:t>
            </a:fld>
            <a:endParaRPr lang="el-GR" alt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 xmlns:a16="http://schemas.microsoft.com/office/drawing/2014/main" id="{8E90CD7D-5628-8E46-A30F-B3A0623B9C8A}"/>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88DC1056-C458-4DB3-A7EF-7A5063F2AA10}" type="datetimeFigureOut">
              <a:rPr lang="el-GR"/>
              <a:pPr>
                <a:defRPr/>
              </a:pPr>
              <a:t>17/1/2020</a:t>
            </a:fld>
            <a:endParaRPr lang="el-GR" dirty="0"/>
          </a:p>
        </p:txBody>
      </p:sp>
      <p:sp>
        <p:nvSpPr>
          <p:cNvPr id="5" name="4 - Θέση υποσέλιδου">
            <a:extLst>
              <a:ext uri="{FF2B5EF4-FFF2-40B4-BE49-F238E27FC236}">
                <a16:creationId xmlns="" xmlns:a16="http://schemas.microsoft.com/office/drawing/2014/main" id="{93C56D7B-B031-3E49-BF19-97D9959B14A8}"/>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6" name="5 - Θέση αριθμού διαφάνειας">
            <a:extLst>
              <a:ext uri="{FF2B5EF4-FFF2-40B4-BE49-F238E27FC236}">
                <a16:creationId xmlns="" xmlns:a16="http://schemas.microsoft.com/office/drawing/2014/main" id="{7D7031D1-7C60-A94D-9365-D8F9C8C2D86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1AA740E-9B47-4904-9CC5-C042497BEA52}" type="slidenum">
              <a:rPr lang="el-GR" altLang="el-GR"/>
              <a:pPr/>
              <a:t>‹#›</a:t>
            </a:fld>
            <a:endParaRPr lang="el-GR" alt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 xmlns:a16="http://schemas.microsoft.com/office/drawing/2014/main" id="{6DA7D15C-5275-974A-90EA-A8999B038424}"/>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651A1D99-76CF-4694-8627-0A607B3509C6}" type="datetimeFigureOut">
              <a:rPr lang="el-GR"/>
              <a:pPr>
                <a:defRPr/>
              </a:pPr>
              <a:t>17/1/2020</a:t>
            </a:fld>
            <a:endParaRPr lang="el-GR" dirty="0"/>
          </a:p>
        </p:txBody>
      </p:sp>
      <p:sp>
        <p:nvSpPr>
          <p:cNvPr id="5" name="4 - Θέση υποσέλιδου">
            <a:extLst>
              <a:ext uri="{FF2B5EF4-FFF2-40B4-BE49-F238E27FC236}">
                <a16:creationId xmlns="" xmlns:a16="http://schemas.microsoft.com/office/drawing/2014/main" id="{5B1EF89E-50AD-2345-A6D9-BFB29A82B85E}"/>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6" name="5 - Θέση αριθμού διαφάνειας">
            <a:extLst>
              <a:ext uri="{FF2B5EF4-FFF2-40B4-BE49-F238E27FC236}">
                <a16:creationId xmlns="" xmlns:a16="http://schemas.microsoft.com/office/drawing/2014/main" id="{56986ABF-2C7B-0441-91A9-A19BC54A53D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4DB8D09-0FA9-4884-B589-F20BE2163F49}" type="slidenum">
              <a:rPr lang="el-GR" altLang="el-GR"/>
              <a:pPr/>
              <a:t>‹#›</a:t>
            </a:fld>
            <a:endParaRPr lang="el-GR" alt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a:extLst>
              <a:ext uri="{FF2B5EF4-FFF2-40B4-BE49-F238E27FC236}">
                <a16:creationId xmlns="" xmlns:a16="http://schemas.microsoft.com/office/drawing/2014/main" id="{E7325485-3285-274A-B083-9D869D8D27E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F2ACAA8B-A6B9-473D-ABBD-3F3CFFA4868F}" type="datetimeFigureOut">
              <a:rPr lang="el-GR"/>
              <a:pPr>
                <a:defRPr/>
              </a:pPr>
              <a:t>17/1/2020</a:t>
            </a:fld>
            <a:endParaRPr lang="el-GR" dirty="0"/>
          </a:p>
        </p:txBody>
      </p:sp>
      <p:sp>
        <p:nvSpPr>
          <p:cNvPr id="5" name="4 - Θέση υποσέλιδου">
            <a:extLst>
              <a:ext uri="{FF2B5EF4-FFF2-40B4-BE49-F238E27FC236}">
                <a16:creationId xmlns="" xmlns:a16="http://schemas.microsoft.com/office/drawing/2014/main" id="{2F2E5E5D-7826-6640-9902-2D042263E391}"/>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6" name="5 - Θέση αριθμού διαφάνειας">
            <a:extLst>
              <a:ext uri="{FF2B5EF4-FFF2-40B4-BE49-F238E27FC236}">
                <a16:creationId xmlns="" xmlns:a16="http://schemas.microsoft.com/office/drawing/2014/main" id="{DE802935-D52F-224F-91FA-939713FA52E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8E656BE-4C4F-4CC6-A761-F557D5F6CD95}" type="slidenum">
              <a:rPr lang="el-GR" altLang="el-GR"/>
              <a:pPr/>
              <a:t>‹#›</a:t>
            </a:fld>
            <a:endParaRPr lang="el-GR" alt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 xmlns:a16="http://schemas.microsoft.com/office/drawing/2014/main" id="{34895CC7-4DCE-AD4B-9AE0-FBCCC25FF0C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74CCF278-95A2-4135-8896-9393EC520DC3}" type="datetimeFigureOut">
              <a:rPr lang="el-GR"/>
              <a:pPr>
                <a:defRPr/>
              </a:pPr>
              <a:t>17/1/2020</a:t>
            </a:fld>
            <a:endParaRPr lang="el-GR" dirty="0"/>
          </a:p>
        </p:txBody>
      </p:sp>
      <p:sp>
        <p:nvSpPr>
          <p:cNvPr id="6" name="4 - Θέση υποσέλιδου">
            <a:extLst>
              <a:ext uri="{FF2B5EF4-FFF2-40B4-BE49-F238E27FC236}">
                <a16:creationId xmlns="" xmlns:a16="http://schemas.microsoft.com/office/drawing/2014/main" id="{9508FE62-B670-0C48-AAC3-C95621639438}"/>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7" name="5 - Θέση αριθμού διαφάνειας">
            <a:extLst>
              <a:ext uri="{FF2B5EF4-FFF2-40B4-BE49-F238E27FC236}">
                <a16:creationId xmlns="" xmlns:a16="http://schemas.microsoft.com/office/drawing/2014/main" id="{23BEDB84-1066-E343-92F8-1797DB5F52D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3670DF8-B997-40D1-A5E3-30679ABA77E3}" type="slidenum">
              <a:rPr lang="el-GR" altLang="el-GR"/>
              <a:pPr/>
              <a:t>‹#›</a:t>
            </a:fld>
            <a:endParaRPr lang="el-GR" alt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 xmlns:a16="http://schemas.microsoft.com/office/drawing/2014/main" id="{B54B28D5-A33F-DD45-8957-914FA810D8E6}"/>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E40365D3-B862-46D3-B251-E7637368E6BB}" type="datetimeFigureOut">
              <a:rPr lang="el-GR"/>
              <a:pPr>
                <a:defRPr/>
              </a:pPr>
              <a:t>17/1/2020</a:t>
            </a:fld>
            <a:endParaRPr lang="el-GR" dirty="0"/>
          </a:p>
        </p:txBody>
      </p:sp>
      <p:sp>
        <p:nvSpPr>
          <p:cNvPr id="8" name="4 - Θέση υποσέλιδου">
            <a:extLst>
              <a:ext uri="{FF2B5EF4-FFF2-40B4-BE49-F238E27FC236}">
                <a16:creationId xmlns="" xmlns:a16="http://schemas.microsoft.com/office/drawing/2014/main" id="{94832B22-D4F4-B446-895C-DA24E023FFAA}"/>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9" name="5 - Θέση αριθμού διαφάνειας">
            <a:extLst>
              <a:ext uri="{FF2B5EF4-FFF2-40B4-BE49-F238E27FC236}">
                <a16:creationId xmlns="" xmlns:a16="http://schemas.microsoft.com/office/drawing/2014/main" id="{DA85E08B-D307-6C42-B257-57C5927A8E6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A6B784B-E6D8-49E7-8C22-B053EE4905AE}" type="slidenum">
              <a:rPr lang="el-GR" altLang="el-GR"/>
              <a:pPr/>
              <a:t>‹#›</a:t>
            </a:fld>
            <a:endParaRPr lang="el-GR" alt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a:extLst>
              <a:ext uri="{FF2B5EF4-FFF2-40B4-BE49-F238E27FC236}">
                <a16:creationId xmlns="" xmlns:a16="http://schemas.microsoft.com/office/drawing/2014/main" id="{675F13CB-F9FA-1640-8FC8-501401DC32B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EA953EBB-1C74-49D3-BA1D-BB629C61C324}" type="datetimeFigureOut">
              <a:rPr lang="el-GR"/>
              <a:pPr>
                <a:defRPr/>
              </a:pPr>
              <a:t>17/1/2020</a:t>
            </a:fld>
            <a:endParaRPr lang="el-GR" dirty="0"/>
          </a:p>
        </p:txBody>
      </p:sp>
      <p:sp>
        <p:nvSpPr>
          <p:cNvPr id="4" name="4 - Θέση υποσέλιδου">
            <a:extLst>
              <a:ext uri="{FF2B5EF4-FFF2-40B4-BE49-F238E27FC236}">
                <a16:creationId xmlns="" xmlns:a16="http://schemas.microsoft.com/office/drawing/2014/main" id="{1755479E-89B5-4E43-A67E-6D81FEB08660}"/>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5" name="5 - Θέση αριθμού διαφάνειας">
            <a:extLst>
              <a:ext uri="{FF2B5EF4-FFF2-40B4-BE49-F238E27FC236}">
                <a16:creationId xmlns="" xmlns:a16="http://schemas.microsoft.com/office/drawing/2014/main" id="{4B65B835-B0B7-8C4F-8E1A-34C4806A7738}"/>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8929A3C-492C-4DD7-BBB7-6A0159795465}" type="slidenum">
              <a:rPr lang="el-GR" altLang="el-GR"/>
              <a:pPr/>
              <a:t>‹#›</a:t>
            </a:fld>
            <a:endParaRPr lang="el-GR" alt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16:creationId xmlns="" xmlns:a16="http://schemas.microsoft.com/office/drawing/2014/main" id="{1A15F5FF-7202-C248-BDC7-81D043636708}"/>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1161E9D7-F076-47F1-8CC8-B62383A9FB17}" type="datetimeFigureOut">
              <a:rPr lang="el-GR"/>
              <a:pPr>
                <a:defRPr/>
              </a:pPr>
              <a:t>17/1/2020</a:t>
            </a:fld>
            <a:endParaRPr lang="el-GR" dirty="0"/>
          </a:p>
        </p:txBody>
      </p:sp>
      <p:sp>
        <p:nvSpPr>
          <p:cNvPr id="3" name="4 - Θέση υποσέλιδου">
            <a:extLst>
              <a:ext uri="{FF2B5EF4-FFF2-40B4-BE49-F238E27FC236}">
                <a16:creationId xmlns="" xmlns:a16="http://schemas.microsoft.com/office/drawing/2014/main" id="{047E560A-1FAC-5F49-A36C-4E61F9B1293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4" name="5 - Θέση αριθμού διαφάνειας">
            <a:extLst>
              <a:ext uri="{FF2B5EF4-FFF2-40B4-BE49-F238E27FC236}">
                <a16:creationId xmlns="" xmlns:a16="http://schemas.microsoft.com/office/drawing/2014/main" id="{07BAEEA7-06E5-5C4F-9686-8100A7DEB0C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9BDC571-D231-4080-A8AB-11E57254CFB0}" type="slidenum">
              <a:rPr lang="el-GR" altLang="el-GR"/>
              <a:pPr/>
              <a:t>‹#›</a:t>
            </a:fld>
            <a:endParaRPr lang="el-GR" alt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 xmlns:a16="http://schemas.microsoft.com/office/drawing/2014/main" id="{1B68AEF1-9D83-B748-96CC-5DC061B3F78B}"/>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365F1A45-B8C0-4CD3-9D1F-2D89358E2FF1}" type="datetimeFigureOut">
              <a:rPr lang="el-GR"/>
              <a:pPr>
                <a:defRPr/>
              </a:pPr>
              <a:t>17/1/2020</a:t>
            </a:fld>
            <a:endParaRPr lang="el-GR" dirty="0"/>
          </a:p>
        </p:txBody>
      </p:sp>
      <p:sp>
        <p:nvSpPr>
          <p:cNvPr id="6" name="4 - Θέση υποσέλιδου">
            <a:extLst>
              <a:ext uri="{FF2B5EF4-FFF2-40B4-BE49-F238E27FC236}">
                <a16:creationId xmlns="" xmlns:a16="http://schemas.microsoft.com/office/drawing/2014/main" id="{746F7EF3-5AEF-CC47-BC9E-B0698EBA81A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7" name="5 - Θέση αριθμού διαφάνειας">
            <a:extLst>
              <a:ext uri="{FF2B5EF4-FFF2-40B4-BE49-F238E27FC236}">
                <a16:creationId xmlns="" xmlns:a16="http://schemas.microsoft.com/office/drawing/2014/main" id="{69A0D7F3-99AF-384A-9B45-A400F51CDD8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30A2F02-412B-4D09-A9C1-FD2C13295090}" type="slidenum">
              <a:rPr lang="el-GR" altLang="el-GR"/>
              <a:pPr/>
              <a:t>‹#›</a:t>
            </a:fld>
            <a:endParaRPr lang="el-GR" alt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 xmlns:a16="http://schemas.microsoft.com/office/drawing/2014/main" id="{52A6EC75-8CBF-344A-B9AA-2100DD4B1F3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fld id="{337B17BB-97E7-4494-9686-8DF757F85879}" type="datetimeFigureOut">
              <a:rPr lang="el-GR"/>
              <a:pPr>
                <a:defRPr/>
              </a:pPr>
              <a:t>17/1/2020</a:t>
            </a:fld>
            <a:endParaRPr lang="el-GR" dirty="0"/>
          </a:p>
        </p:txBody>
      </p:sp>
      <p:sp>
        <p:nvSpPr>
          <p:cNvPr id="6" name="4 - Θέση υποσέλιδου">
            <a:extLst>
              <a:ext uri="{FF2B5EF4-FFF2-40B4-BE49-F238E27FC236}">
                <a16:creationId xmlns="" xmlns:a16="http://schemas.microsoft.com/office/drawing/2014/main" id="{9F51B5D0-8E69-6B46-B57E-990D03F77B6B}"/>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l-GR" dirty="0"/>
          </a:p>
        </p:txBody>
      </p:sp>
      <p:sp>
        <p:nvSpPr>
          <p:cNvPr id="7" name="5 - Θέση αριθμού διαφάνειας">
            <a:extLst>
              <a:ext uri="{FF2B5EF4-FFF2-40B4-BE49-F238E27FC236}">
                <a16:creationId xmlns="" xmlns:a16="http://schemas.microsoft.com/office/drawing/2014/main" id="{3FA7F644-DAA7-EC4A-9E58-37A19B2CCF3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09B8C3D-39E0-4288-9C47-B7D5D5412DAD}" type="slidenum">
              <a:rPr lang="el-GR" altLang="el-GR"/>
              <a:pPr/>
              <a:t>‹#›</a:t>
            </a:fld>
            <a:endParaRPr lang="el-GR" alt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ltLang="en-US" smtClean="0"/>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Kλικ για επεξεργασία των στυλ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pic>
        <p:nvPicPr>
          <p:cNvPr id="1029" name="Picture 3" descr="http://csi.phed.auth.gr/attachments/Logo/LOGO-JAN-Final.jpg"/>
          <p:cNvPicPr>
            <a:picLocks noChangeAspect="1" noChangeArrowheads="1"/>
          </p:cNvPicPr>
          <p:nvPr/>
        </p:nvPicPr>
        <p:blipFill>
          <a:blip r:embed="rId13" cstate="print"/>
          <a:srcRect/>
          <a:stretch>
            <a:fillRect/>
          </a:stretch>
        </p:blipFill>
        <p:spPr bwMode="auto">
          <a:xfrm>
            <a:off x="6588125" y="6249988"/>
            <a:ext cx="2432050" cy="511175"/>
          </a:xfrm>
          <a:prstGeom prst="rect">
            <a:avLst/>
          </a:prstGeom>
          <a:noFill/>
          <a:ln w="9525">
            <a:noFill/>
            <a:miter lim="800000"/>
            <a:headEnd/>
            <a:tailEnd/>
          </a:ln>
        </p:spPr>
      </p:pic>
      <p:pic>
        <p:nvPicPr>
          <p:cNvPr id="6" name="Picture 4"/>
          <p:cNvPicPr>
            <a:picLocks noChangeAspect="1" noChangeArrowheads="1"/>
          </p:cNvPicPr>
          <p:nvPr userDrawn="1"/>
        </p:nvPicPr>
        <p:blipFill>
          <a:blip r:embed="rId14" cstate="print"/>
          <a:srcRect/>
          <a:stretch>
            <a:fillRect/>
          </a:stretch>
        </p:blipFill>
        <p:spPr bwMode="auto">
          <a:xfrm>
            <a:off x="251520" y="6165304"/>
            <a:ext cx="2520280" cy="57743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 Τίτλος"/>
          <p:cNvSpPr>
            <a:spLocks noGrp="1"/>
          </p:cNvSpPr>
          <p:nvPr>
            <p:ph type="ctrTitle"/>
          </p:nvPr>
        </p:nvSpPr>
        <p:spPr/>
        <p:txBody>
          <a:bodyPr/>
          <a:lstStyle/>
          <a:p>
            <a:pPr eaLnBrk="1" hangingPunct="1"/>
            <a:r>
              <a:rPr lang="en-GB" altLang="en-US" dirty="0" smtClean="0"/>
              <a:t>Le dopage dans le Sport III</a:t>
            </a:r>
            <a:endParaRPr lang="el-GR" altLang="en-US" dirty="0" smtClean="0"/>
          </a:p>
        </p:txBody>
      </p:sp>
      <p:sp>
        <p:nvSpPr>
          <p:cNvPr id="3" name="2 - Υπότιτλος">
            <a:extLst>
              <a:ext uri="{FF2B5EF4-FFF2-40B4-BE49-F238E27FC236}">
                <a16:creationId xmlns="" xmlns:a16="http://schemas.microsoft.com/office/drawing/2014/main" id="{42015FBB-A481-6446-BDB9-7BDF2C0D3AC5}"/>
              </a:ext>
            </a:extLst>
          </p:cNvPr>
          <p:cNvSpPr>
            <a:spLocks noGrp="1"/>
          </p:cNvSpPr>
          <p:nvPr>
            <p:ph type="subTitle" idx="1"/>
          </p:nvPr>
        </p:nvSpPr>
        <p:spPr/>
        <p:txBody>
          <a:bodyPr rtlCol="0">
            <a:normAutofit/>
          </a:bodyPr>
          <a:lstStyle/>
          <a:p>
            <a:pPr eaLnBrk="1" fontAlgn="auto" hangingPunct="1">
              <a:spcAft>
                <a:spcPts val="0"/>
              </a:spcAft>
              <a:defRPr/>
            </a:pPr>
            <a:r>
              <a:rPr lang="fr-FR" dirty="0" smtClean="0"/>
              <a:t>Base psychologique de l‘usage de substances dopantes dans les sports de compétition</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Τίτλος"/>
          <p:cNvSpPr>
            <a:spLocks noGrp="1"/>
          </p:cNvSpPr>
          <p:nvPr>
            <p:ph type="title"/>
          </p:nvPr>
        </p:nvSpPr>
        <p:spPr/>
        <p:txBody>
          <a:bodyPr/>
          <a:lstStyle/>
          <a:p>
            <a:r>
              <a:rPr lang="fr-FR" b="1" dirty="0" smtClean="0"/>
              <a:t>Buts d'accomplissement </a:t>
            </a:r>
            <a:r>
              <a:rPr lang="en-US" altLang="en-US" b="1" dirty="0" smtClean="0"/>
              <a:t>et dopage</a:t>
            </a:r>
          </a:p>
        </p:txBody>
      </p:sp>
      <p:sp>
        <p:nvSpPr>
          <p:cNvPr id="8195" name="2 - Θέση περιεχομένου">
            <a:extLst>
              <a:ext uri="{FF2B5EF4-FFF2-40B4-BE49-F238E27FC236}">
                <a16:creationId xmlns="" xmlns:a16="http://schemas.microsoft.com/office/drawing/2014/main" id="{EFACB677-32D0-A64A-A2DB-218365125569}"/>
              </a:ext>
            </a:extLst>
          </p:cNvPr>
          <p:cNvSpPr>
            <a:spLocks noGrp="1"/>
          </p:cNvSpPr>
          <p:nvPr>
            <p:ph idx="1"/>
          </p:nvPr>
        </p:nvSpPr>
        <p:spPr>
          <a:xfrm>
            <a:off x="395536" y="1484784"/>
            <a:ext cx="8229600" cy="4525963"/>
          </a:xfrm>
        </p:spPr>
        <p:txBody>
          <a:bodyPr/>
          <a:lstStyle/>
          <a:p>
            <a:pPr marL="0" indent="0">
              <a:lnSpc>
                <a:spcPct val="150000"/>
              </a:lnSpc>
              <a:buFont typeface="Arial" charset="0"/>
              <a:buNone/>
              <a:defRPr/>
            </a:pPr>
            <a:r>
              <a:rPr lang="en-US" altLang="en-US" sz="2400" b="1" dirty="0"/>
              <a:t>Barkoukis et al. (2011; 2013)</a:t>
            </a:r>
          </a:p>
          <a:p>
            <a:pPr algn="just">
              <a:lnSpc>
                <a:spcPct val="150000"/>
              </a:lnSpc>
              <a:defRPr/>
            </a:pPr>
            <a:r>
              <a:rPr lang="fr-FR" sz="2400" dirty="0" smtClean="0"/>
              <a:t>Comparés aux athlètes axés sur la performance, ceux qui ont des objectifs en matière de maîtrise ont déclaré d’avoir une tendance réduite à l’usage de substances dopantes et une intention plus faible de se livrer au dopage à l'avenir.</a:t>
            </a:r>
          </a:p>
          <a:p>
            <a:pPr>
              <a:lnSpc>
                <a:spcPct val="150000"/>
              </a:lnSpc>
              <a:buNone/>
              <a:defRPr/>
            </a:pPr>
            <a:r>
              <a:rPr lang="en-US" altLang="en-US" sz="2400" b="1" dirty="0" smtClean="0"/>
              <a:t>Sas-Nowosielski </a:t>
            </a:r>
            <a:r>
              <a:rPr lang="en-US" altLang="en-US" sz="2400" b="1" dirty="0"/>
              <a:t>&amp; Swiatkowska (2008)</a:t>
            </a:r>
          </a:p>
          <a:p>
            <a:pPr algn="just">
              <a:lnSpc>
                <a:spcPct val="150000"/>
              </a:lnSpc>
            </a:pPr>
            <a:r>
              <a:rPr lang="fr-FR" sz="2400" dirty="0" smtClean="0"/>
              <a:t>Les athlètes orientés par l'ego ont manifesté des attitudes plus positives à l'égard du dopage</a:t>
            </a:r>
            <a:endParaRPr lang="fr-F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Τίτλος"/>
          <p:cNvSpPr>
            <a:spLocks noGrp="1"/>
          </p:cNvSpPr>
          <p:nvPr>
            <p:ph type="title"/>
          </p:nvPr>
        </p:nvSpPr>
        <p:spPr/>
        <p:txBody>
          <a:bodyPr/>
          <a:lstStyle/>
          <a:p>
            <a:r>
              <a:rPr lang="fr-FR" dirty="0" smtClean="0"/>
              <a:t>Les normes sociales</a:t>
            </a:r>
            <a:endParaRPr lang="fr-FR" dirty="0"/>
          </a:p>
        </p:txBody>
      </p:sp>
      <p:sp>
        <p:nvSpPr>
          <p:cNvPr id="12291" name="2 - Θέση περιεχομένου">
            <a:extLst>
              <a:ext uri="{FF2B5EF4-FFF2-40B4-BE49-F238E27FC236}">
                <a16:creationId xmlns="" xmlns:a16="http://schemas.microsoft.com/office/drawing/2014/main" id="{78A61BB0-B413-E047-B20F-5CCFFC1033EC}"/>
              </a:ext>
            </a:extLst>
          </p:cNvPr>
          <p:cNvSpPr>
            <a:spLocks noGrp="1"/>
          </p:cNvSpPr>
          <p:nvPr>
            <p:ph idx="1"/>
          </p:nvPr>
        </p:nvSpPr>
        <p:spPr>
          <a:xfrm>
            <a:off x="467544" y="1340768"/>
            <a:ext cx="8229600" cy="4525963"/>
          </a:xfrm>
        </p:spPr>
        <p:txBody>
          <a:bodyPr/>
          <a:lstStyle/>
          <a:p>
            <a:pPr algn="just">
              <a:lnSpc>
                <a:spcPct val="150000"/>
              </a:lnSpc>
              <a:defRPr/>
            </a:pPr>
            <a:r>
              <a:rPr lang="fr-FR" sz="2600" dirty="0" smtClean="0"/>
              <a:t>Nous sommes des êtres sociaux et les normes relatives au comportement et aux attentes des autres peuvent influer sur la manière dont nous décidons d’agir dans une situation donnée.</a:t>
            </a:r>
          </a:p>
          <a:p>
            <a:pPr>
              <a:lnSpc>
                <a:spcPct val="150000"/>
              </a:lnSpc>
              <a:defRPr/>
            </a:pPr>
            <a:r>
              <a:rPr lang="fr-FR" sz="2600" dirty="0" smtClean="0"/>
              <a:t>Il existe deux principaux types de normes:</a:t>
            </a:r>
            <a:endParaRPr lang="en-US" altLang="en-US" sz="2600" dirty="0"/>
          </a:p>
          <a:p>
            <a:pPr lvl="1">
              <a:lnSpc>
                <a:spcPct val="150000"/>
              </a:lnSpc>
              <a:defRPr/>
            </a:pPr>
            <a:r>
              <a:rPr lang="fr-FR" sz="2400" dirty="0" smtClean="0"/>
              <a:t>Les normes sociales injonctives (ou subjectives) </a:t>
            </a:r>
          </a:p>
          <a:p>
            <a:pPr lvl="1">
              <a:lnSpc>
                <a:spcPct val="150000"/>
              </a:lnSpc>
              <a:defRPr/>
            </a:pPr>
            <a:r>
              <a:rPr lang="fr-FR" sz="2400" dirty="0" smtClean="0"/>
              <a:t>Les normes sociales descriptives </a:t>
            </a:r>
          </a:p>
          <a:p>
            <a:pPr lvl="1" algn="r">
              <a:lnSpc>
                <a:spcPct val="150000"/>
              </a:lnSpc>
              <a:buNone/>
              <a:defRPr/>
            </a:pPr>
            <a:r>
              <a:rPr lang="en-US" altLang="en-US" sz="2000" dirty="0" smtClean="0"/>
              <a:t>(Cialdini</a:t>
            </a:r>
            <a:r>
              <a:rPr lang="en-US" altLang="en-US" sz="2000" dirty="0"/>
              <a:t>, 2007)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p:nvPr>
        </p:nvSpPr>
        <p:spPr>
          <a:xfrm>
            <a:off x="457200" y="620713"/>
            <a:ext cx="7561263" cy="701675"/>
          </a:xfrm>
        </p:spPr>
        <p:txBody>
          <a:bodyPr/>
          <a:lstStyle/>
          <a:p>
            <a:pPr eaLnBrk="1" hangingPunct="1"/>
            <a:r>
              <a:rPr lang="fr-FR" dirty="0" smtClean="0"/>
              <a:t>Deux types de normes sociales</a:t>
            </a:r>
            <a:endParaRPr lang="en-GB" altLang="el-GR" dirty="0" smtClean="0"/>
          </a:p>
        </p:txBody>
      </p:sp>
      <p:sp>
        <p:nvSpPr>
          <p:cNvPr id="3" name="2 - Θέση περιεχομένου">
            <a:extLst>
              <a:ext uri="{FF2B5EF4-FFF2-40B4-BE49-F238E27FC236}">
                <a16:creationId xmlns="" xmlns:a16="http://schemas.microsoft.com/office/drawing/2014/main" id="{65DE5355-CE5D-874E-8874-9ECC589A75E6}"/>
              </a:ext>
            </a:extLst>
          </p:cNvPr>
          <p:cNvSpPr>
            <a:spLocks noGrp="1"/>
          </p:cNvSpPr>
          <p:nvPr>
            <p:ph sz="half" idx="1"/>
          </p:nvPr>
        </p:nvSpPr>
        <p:spPr>
          <a:xfrm>
            <a:off x="457201" y="1628775"/>
            <a:ext cx="4114800" cy="4667250"/>
          </a:xfrm>
        </p:spPr>
        <p:txBody>
          <a:bodyPr rtlCol="0">
            <a:normAutofit fontScale="92500" lnSpcReduction="10000"/>
          </a:bodyPr>
          <a:lstStyle/>
          <a:p>
            <a:pPr lvl="0">
              <a:lnSpc>
                <a:spcPct val="130000"/>
              </a:lnSpc>
              <a:spcBef>
                <a:spcPts val="0"/>
              </a:spcBef>
              <a:spcAft>
                <a:spcPts val="0"/>
              </a:spcAft>
              <a:buClr>
                <a:schemeClr val="accent1"/>
              </a:buClr>
              <a:buSzPts val="1360"/>
              <a:buFont typeface="Arial"/>
              <a:buChar char="•"/>
            </a:pPr>
            <a:r>
              <a:rPr lang="fr-FR" sz="2200" b="1" dirty="0" smtClean="0"/>
              <a:t>Normes sociales descriptives :</a:t>
            </a:r>
            <a:r>
              <a:rPr lang="fr-FR" sz="2200" dirty="0" smtClean="0"/>
              <a:t> Perception des comportements </a:t>
            </a:r>
            <a:r>
              <a:rPr lang="fr-FR" sz="2200" i="1" u="sng" dirty="0" smtClean="0"/>
              <a:t>typiquement adoptés</a:t>
            </a:r>
            <a:r>
              <a:rPr lang="fr-FR" sz="2200" dirty="0" smtClean="0"/>
              <a:t> par de nombreux pairs</a:t>
            </a:r>
          </a:p>
          <a:p>
            <a:pPr lvl="0">
              <a:lnSpc>
                <a:spcPct val="130000"/>
              </a:lnSpc>
              <a:spcBef>
                <a:spcPts val="1000"/>
              </a:spcBef>
              <a:spcAft>
                <a:spcPts val="0"/>
              </a:spcAft>
              <a:buClr>
                <a:schemeClr val="accent1"/>
              </a:buClr>
              <a:buSzPts val="1360"/>
              <a:buFont typeface="Arial"/>
              <a:buChar char="•"/>
            </a:pPr>
            <a:r>
              <a:rPr lang="fr-FR" sz="2200" b="1" dirty="0" smtClean="0"/>
              <a:t>Normes sociales injonctives : </a:t>
            </a:r>
            <a:r>
              <a:rPr lang="fr-FR" sz="2200" dirty="0" smtClean="0"/>
              <a:t>Perception des comportements </a:t>
            </a:r>
            <a:r>
              <a:rPr lang="fr-FR" sz="2200" i="1" u="sng" dirty="0" smtClean="0"/>
              <a:t>typiquement approuvés</a:t>
            </a:r>
            <a:r>
              <a:rPr lang="fr-FR" sz="2200" dirty="0" smtClean="0"/>
              <a:t> par des pairs/référents importants</a:t>
            </a:r>
          </a:p>
          <a:p>
            <a:pPr lvl="0">
              <a:lnSpc>
                <a:spcPct val="130000"/>
              </a:lnSpc>
              <a:spcBef>
                <a:spcPts val="1000"/>
              </a:spcBef>
              <a:spcAft>
                <a:spcPts val="0"/>
              </a:spcAft>
              <a:buClr>
                <a:schemeClr val="accent1"/>
              </a:buClr>
              <a:buSzPts val="1360"/>
              <a:buFont typeface="Arial"/>
              <a:buChar char="•"/>
            </a:pPr>
            <a:r>
              <a:rPr lang="fr-FR" sz="2200" b="1" dirty="0" smtClean="0"/>
              <a:t>Comportement normatif : </a:t>
            </a:r>
            <a:r>
              <a:rPr lang="fr-FR" sz="2200" dirty="0" smtClean="0"/>
              <a:t>Comportement guidé par les normes sociales</a:t>
            </a:r>
          </a:p>
          <a:p>
            <a:pPr eaLnBrk="1" fontAlgn="auto" hangingPunct="1">
              <a:lnSpc>
                <a:spcPct val="150000"/>
              </a:lnSpc>
              <a:spcAft>
                <a:spcPts val="0"/>
              </a:spcAft>
              <a:buFont typeface="Arial" panose="020B0604020202020204" pitchFamily="34" charset="0"/>
              <a:buChar char="•"/>
              <a:defRPr/>
            </a:pPr>
            <a:endParaRPr lang="en-GB" sz="2400" dirty="0">
              <a:solidFill>
                <a:schemeClr val="tx1">
                  <a:lumMod val="75000"/>
                  <a:lumOff val="25000"/>
                </a:schemeClr>
              </a:solidFill>
            </a:endParaRPr>
          </a:p>
        </p:txBody>
      </p:sp>
      <p:sp>
        <p:nvSpPr>
          <p:cNvPr id="32772" name="3 - Θέση αριθμού διαφάνειας"/>
          <p:cNvSpPr>
            <a:spLocks noGrp="1"/>
          </p:cNvSpPr>
          <p:nvPr>
            <p:ph type="sldNum" sz="quarter" idx="12"/>
          </p:nvPr>
        </p:nvSpPr>
        <p:spPr bwMode="auto">
          <a:noFill/>
          <a:ln>
            <a:miter lim="800000"/>
            <a:headEnd/>
            <a:tailEnd/>
          </a:ln>
        </p:spPr>
        <p:txBody>
          <a:bodyPr/>
          <a:lstStyle/>
          <a:p>
            <a:fld id="{CE050034-75F5-4E88-8AE5-89F9C5BA2F6C}" type="slidenum">
              <a:rPr lang="en-GB" altLang="el-GR">
                <a:solidFill>
                  <a:schemeClr val="bg1"/>
                </a:solidFill>
                <a:ea typeface="MS PGothic" pitchFamily="34" charset="-128"/>
              </a:rPr>
              <a:pPr/>
              <a:t>12</a:t>
            </a:fld>
            <a:endParaRPr lang="en-GB" altLang="el-GR" dirty="0">
              <a:solidFill>
                <a:schemeClr val="bg1"/>
              </a:solidFill>
              <a:ea typeface="MS PGothic" pitchFamily="34" charset="-128"/>
            </a:endParaRPr>
          </a:p>
        </p:txBody>
      </p:sp>
      <p:sp>
        <p:nvSpPr>
          <p:cNvPr id="32773" name="3 - TextBox"/>
          <p:cNvSpPr txBox="1">
            <a:spLocks noChangeArrowheads="1"/>
          </p:cNvSpPr>
          <p:nvPr/>
        </p:nvSpPr>
        <p:spPr bwMode="auto">
          <a:xfrm>
            <a:off x="5076056" y="5517233"/>
            <a:ext cx="3890145" cy="584775"/>
          </a:xfrm>
          <a:prstGeom prst="rect">
            <a:avLst/>
          </a:prstGeom>
          <a:noFill/>
          <a:ln w="9525">
            <a:noFill/>
            <a:miter lim="800000"/>
            <a:headEnd/>
            <a:tailEnd/>
          </a:ln>
        </p:spPr>
        <p:txBody>
          <a:bodyPr wrap="square">
            <a:spAutoFit/>
          </a:bodyPr>
          <a:lstStyle/>
          <a:p>
            <a:pPr algn="r" eaLnBrk="1" hangingPunct="1"/>
            <a:endParaRPr lang="en-GB" altLang="el-GR" sz="1600" dirty="0" smtClean="0">
              <a:latin typeface="Calibri" pitchFamily="34" charset="0"/>
              <a:ea typeface="MS PGothic" pitchFamily="34" charset="-128"/>
            </a:endParaRPr>
          </a:p>
          <a:p>
            <a:pPr eaLnBrk="1" hangingPunct="1"/>
            <a:r>
              <a:rPr lang="en-GB" altLang="el-GR" sz="1600" dirty="0" smtClean="0">
                <a:latin typeface="Calibri" pitchFamily="34" charset="0"/>
                <a:ea typeface="MS PGothic" pitchFamily="34" charset="-128"/>
              </a:rPr>
              <a:t>(</a:t>
            </a:r>
            <a:r>
              <a:rPr lang="en-GB" altLang="el-GR" sz="1600" dirty="0">
                <a:latin typeface="Calibri" pitchFamily="34" charset="0"/>
                <a:ea typeface="MS PGothic" pitchFamily="34" charset="-128"/>
              </a:rPr>
              <a:t>Cialdini et al., 1990; </a:t>
            </a:r>
            <a:r>
              <a:rPr lang="en-GB" altLang="el-GR" sz="1600" dirty="0" smtClean="0">
                <a:latin typeface="Calibri" pitchFamily="34" charset="0"/>
                <a:ea typeface="MS PGothic" pitchFamily="34" charset="-128"/>
              </a:rPr>
              <a:t>Rivis </a:t>
            </a:r>
            <a:r>
              <a:rPr lang="en-GB" altLang="el-GR" sz="1600" dirty="0">
                <a:latin typeface="Calibri" pitchFamily="34" charset="0"/>
                <a:ea typeface="MS PGothic" pitchFamily="34" charset="-128"/>
              </a:rPr>
              <a:t>&amp; Sheeran, 2003)</a:t>
            </a:r>
          </a:p>
        </p:txBody>
      </p:sp>
      <p:pic>
        <p:nvPicPr>
          <p:cNvPr id="12" name="Picture 3"/>
          <p:cNvPicPr>
            <a:picLocks noGrp="1" noChangeAspect="1" noChangeArrowheads="1"/>
          </p:cNvPicPr>
          <p:nvPr>
            <p:ph sz="half" idx="2"/>
          </p:nvPr>
        </p:nvPicPr>
        <p:blipFill>
          <a:blip r:embed="rId3" cstate="print"/>
          <a:srcRect/>
          <a:stretch>
            <a:fillRect/>
          </a:stretch>
        </p:blipFill>
        <p:spPr bwMode="auto">
          <a:xfrm>
            <a:off x="5148064" y="1988840"/>
            <a:ext cx="3577165" cy="363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5"/>
          <p:cNvSpPr>
            <a:spLocks noGrp="1"/>
          </p:cNvSpPr>
          <p:nvPr>
            <p:ph type="title"/>
          </p:nvPr>
        </p:nvSpPr>
        <p:spPr>
          <a:xfrm>
            <a:off x="684213" y="692150"/>
            <a:ext cx="7416800" cy="792634"/>
          </a:xfrm>
        </p:spPr>
        <p:txBody>
          <a:bodyPr/>
          <a:lstStyle/>
          <a:p>
            <a:pPr eaLnBrk="1" hangingPunct="1"/>
            <a:r>
              <a:rPr lang="en-GB" altLang="el-GR" sz="3600" dirty="0" smtClean="0"/>
              <a:t>Exemples de normes sociales f</a:t>
            </a:r>
            <a:r>
              <a:rPr lang="fr-FR" sz="3600" dirty="0" smtClean="0"/>
              <a:t>avorables au dopage</a:t>
            </a:r>
            <a:br>
              <a:rPr lang="fr-FR" sz="3600" dirty="0" smtClean="0"/>
            </a:br>
            <a:endParaRPr lang="en-GB" altLang="el-GR" sz="3600" dirty="0" smtClean="0"/>
          </a:p>
        </p:txBody>
      </p:sp>
      <p:sp>
        <p:nvSpPr>
          <p:cNvPr id="7" name="Content Placeholder 6">
            <a:extLst>
              <a:ext uri="{FF2B5EF4-FFF2-40B4-BE49-F238E27FC236}">
                <a16:creationId xmlns="" xmlns:a16="http://schemas.microsoft.com/office/drawing/2014/main" id="{ED2E8E5D-F55A-9647-806B-A16F05AE0003}"/>
              </a:ext>
            </a:extLst>
          </p:cNvPr>
          <p:cNvSpPr>
            <a:spLocks noGrp="1"/>
          </p:cNvSpPr>
          <p:nvPr>
            <p:ph idx="1"/>
          </p:nvPr>
        </p:nvSpPr>
        <p:spPr>
          <a:xfrm>
            <a:off x="683568" y="1628800"/>
            <a:ext cx="7632848" cy="3888432"/>
          </a:xfrm>
        </p:spPr>
        <p:txBody>
          <a:bodyPr rtlCol="0">
            <a:noAutofit/>
          </a:bodyPr>
          <a:lstStyle/>
          <a:p>
            <a:pPr>
              <a:lnSpc>
                <a:spcPct val="140000"/>
              </a:lnSpc>
              <a:buNone/>
            </a:pPr>
            <a:r>
              <a:rPr lang="fr-FR" sz="2200" b="1" dirty="0" smtClean="0"/>
              <a:t>Normes sociales injonctives</a:t>
            </a:r>
            <a:endParaRPr lang="el-GR" sz="2200" dirty="0" smtClean="0"/>
          </a:p>
          <a:p>
            <a:pPr algn="just" eaLnBrk="1" fontAlgn="auto" hangingPunct="1">
              <a:lnSpc>
                <a:spcPct val="140000"/>
              </a:lnSpc>
              <a:spcAft>
                <a:spcPts val="0"/>
              </a:spcAft>
              <a:buFont typeface="Wingdings 3" charset="2"/>
              <a:buChar char=""/>
              <a:defRPr/>
            </a:pPr>
            <a:r>
              <a:rPr lang="fr-FR" sz="2200" i="1" dirty="0" smtClean="0"/>
              <a:t>La décision d'utiliser des substances dopantes sera approuvée par la plupart des athlètes qui sont importants pour moi (ou mon entraîneur)</a:t>
            </a:r>
          </a:p>
          <a:p>
            <a:pPr>
              <a:lnSpc>
                <a:spcPct val="140000"/>
              </a:lnSpc>
              <a:buNone/>
            </a:pPr>
            <a:r>
              <a:rPr lang="fr-FR" sz="2200" b="1" dirty="0" smtClean="0"/>
              <a:t>Normes sociales descriptives</a:t>
            </a:r>
            <a:endParaRPr lang="el-GR" sz="2200" dirty="0" smtClean="0"/>
          </a:p>
          <a:p>
            <a:pPr lvl="0" algn="just" eaLnBrk="1" fontAlgn="auto" hangingPunct="1">
              <a:lnSpc>
                <a:spcPct val="140000"/>
              </a:lnSpc>
              <a:spcAft>
                <a:spcPts val="0"/>
              </a:spcAft>
              <a:buFont typeface="Wingdings 3" charset="2"/>
              <a:buChar char=""/>
              <a:defRPr/>
            </a:pPr>
            <a:r>
              <a:rPr lang="fr-FR" sz="2200" i="1" dirty="0" smtClean="0"/>
              <a:t>La plupart des athlètes de mon sport et de mon niveau de compétition utiliseraient des substances dopantes s’ils en avaient la possibilité. </a:t>
            </a:r>
            <a:endParaRPr lang="el-GR" sz="2200" dirty="0" smtClean="0"/>
          </a:p>
        </p:txBody>
      </p:sp>
      <p:sp>
        <p:nvSpPr>
          <p:cNvPr id="33795" name="Slide Number Placeholder 4"/>
          <p:cNvSpPr>
            <a:spLocks noGrp="1"/>
          </p:cNvSpPr>
          <p:nvPr>
            <p:ph type="sldNum" sz="quarter" idx="12"/>
          </p:nvPr>
        </p:nvSpPr>
        <p:spPr bwMode="auto">
          <a:noFill/>
          <a:ln>
            <a:miter lim="800000"/>
            <a:headEnd/>
            <a:tailEnd/>
          </a:ln>
        </p:spPr>
        <p:txBody>
          <a:bodyPr/>
          <a:lstStyle/>
          <a:p>
            <a:fld id="{ED752F89-8C8A-472A-8660-99F41BD7C9E8}" type="slidenum">
              <a:rPr lang="en-GB" altLang="el-GR">
                <a:solidFill>
                  <a:schemeClr val="bg1"/>
                </a:solidFill>
                <a:ea typeface="MS PGothic" pitchFamily="34" charset="-128"/>
              </a:rPr>
              <a:pPr/>
              <a:t>13</a:t>
            </a:fld>
            <a:endParaRPr lang="en-GB" altLang="el-GR" dirty="0">
              <a:solidFill>
                <a:schemeClr val="bg1"/>
              </a:solidFill>
              <a:ea typeface="MS PGothic"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5"/>
          <p:cNvSpPr>
            <a:spLocks noGrp="1"/>
          </p:cNvSpPr>
          <p:nvPr>
            <p:ph type="title"/>
          </p:nvPr>
        </p:nvSpPr>
        <p:spPr>
          <a:xfrm>
            <a:off x="684213" y="548680"/>
            <a:ext cx="7416800" cy="936104"/>
          </a:xfrm>
        </p:spPr>
        <p:txBody>
          <a:bodyPr/>
          <a:lstStyle/>
          <a:p>
            <a:pPr eaLnBrk="1" hangingPunct="1"/>
            <a:r>
              <a:rPr lang="en-GB" altLang="el-GR" sz="3600" dirty="0" smtClean="0"/>
              <a:t>Examples de normes sociales défavorables au dopage</a:t>
            </a:r>
          </a:p>
        </p:txBody>
      </p:sp>
      <p:sp>
        <p:nvSpPr>
          <p:cNvPr id="7" name="Content Placeholder 6">
            <a:extLst>
              <a:ext uri="{FF2B5EF4-FFF2-40B4-BE49-F238E27FC236}">
                <a16:creationId xmlns="" xmlns:a16="http://schemas.microsoft.com/office/drawing/2014/main" id="{E113C636-8874-1746-91B9-C24EC1335016}"/>
              </a:ext>
            </a:extLst>
          </p:cNvPr>
          <p:cNvSpPr>
            <a:spLocks noGrp="1"/>
          </p:cNvSpPr>
          <p:nvPr>
            <p:ph idx="1"/>
          </p:nvPr>
        </p:nvSpPr>
        <p:spPr>
          <a:xfrm>
            <a:off x="683568" y="1844824"/>
            <a:ext cx="7632848" cy="4033118"/>
          </a:xfrm>
        </p:spPr>
        <p:txBody>
          <a:bodyPr rtlCol="0">
            <a:noAutofit/>
          </a:bodyPr>
          <a:lstStyle/>
          <a:p>
            <a:pPr>
              <a:lnSpc>
                <a:spcPct val="150000"/>
              </a:lnSpc>
              <a:buNone/>
            </a:pPr>
            <a:r>
              <a:rPr lang="fr-FR" sz="2200" b="1" dirty="0" smtClean="0"/>
              <a:t>Normes sociales injonctives</a:t>
            </a:r>
            <a:endParaRPr lang="el-GR" sz="2200" dirty="0" smtClean="0"/>
          </a:p>
          <a:p>
            <a:pPr algn="just" eaLnBrk="1" fontAlgn="auto" hangingPunct="1">
              <a:lnSpc>
                <a:spcPct val="150000"/>
              </a:lnSpc>
              <a:spcAft>
                <a:spcPts val="0"/>
              </a:spcAft>
              <a:buFont typeface="Wingdings 3" charset="2"/>
              <a:buChar char=""/>
              <a:defRPr/>
            </a:pPr>
            <a:r>
              <a:rPr lang="fr-FR" sz="2200" i="1" dirty="0" smtClean="0"/>
              <a:t>Éviter d'utiliser des substances dopantes sera approuvé par la plupart des athlètes qui sont importants pour moi (ou mon entraîneur)</a:t>
            </a:r>
          </a:p>
          <a:p>
            <a:pPr algn="just">
              <a:lnSpc>
                <a:spcPct val="150000"/>
              </a:lnSpc>
              <a:buNone/>
            </a:pPr>
            <a:r>
              <a:rPr lang="fr-FR" sz="2200" b="1" dirty="0" smtClean="0"/>
              <a:t>Normes sociales descriptives</a:t>
            </a:r>
            <a:endParaRPr lang="el-GR" sz="2200" dirty="0" smtClean="0"/>
          </a:p>
          <a:p>
            <a:pPr lvl="0" algn="just" eaLnBrk="1" fontAlgn="auto" hangingPunct="1">
              <a:lnSpc>
                <a:spcPct val="150000"/>
              </a:lnSpc>
              <a:spcAft>
                <a:spcPts val="0"/>
              </a:spcAft>
              <a:buFont typeface="Wingdings 3" charset="2"/>
              <a:buChar char=""/>
              <a:defRPr/>
            </a:pPr>
            <a:r>
              <a:rPr lang="fr-FR" sz="2200" i="1" dirty="0" smtClean="0"/>
              <a:t>La plupart des athlètes de mon sport et de mon niveau de compétition </a:t>
            </a:r>
            <a:r>
              <a:rPr lang="fr-FR" sz="2200" i="1" u="sng" dirty="0" smtClean="0"/>
              <a:t>n’utiliseraient pas </a:t>
            </a:r>
            <a:r>
              <a:rPr lang="fr-FR" sz="2200" i="1" dirty="0" smtClean="0"/>
              <a:t>des substances dopantes s’ils en avaient la possibilité. </a:t>
            </a:r>
            <a:endParaRPr lang="el-GR" sz="2200" dirty="0" smtClean="0"/>
          </a:p>
        </p:txBody>
      </p:sp>
      <p:sp>
        <p:nvSpPr>
          <p:cNvPr id="34819" name="Slide Number Placeholder 4"/>
          <p:cNvSpPr>
            <a:spLocks noGrp="1"/>
          </p:cNvSpPr>
          <p:nvPr>
            <p:ph type="sldNum" sz="quarter" idx="12"/>
          </p:nvPr>
        </p:nvSpPr>
        <p:spPr bwMode="auto">
          <a:noFill/>
          <a:ln>
            <a:miter lim="800000"/>
            <a:headEnd/>
            <a:tailEnd/>
          </a:ln>
        </p:spPr>
        <p:txBody>
          <a:bodyPr/>
          <a:lstStyle/>
          <a:p>
            <a:fld id="{D4A4BD22-9D46-466A-8751-44FEDB7CACC5}" type="slidenum">
              <a:rPr lang="en-GB" altLang="el-GR">
                <a:solidFill>
                  <a:schemeClr val="bg1"/>
                </a:solidFill>
                <a:ea typeface="MS PGothic" pitchFamily="34" charset="-128"/>
              </a:rPr>
              <a:pPr/>
              <a:t>14</a:t>
            </a:fld>
            <a:endParaRPr lang="en-GB" altLang="el-GR" dirty="0">
              <a:solidFill>
                <a:schemeClr val="bg1"/>
              </a:solidFill>
              <a:ea typeface="MS PGothic"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Τίτλος"/>
          <p:cNvSpPr>
            <a:spLocks noGrp="1"/>
          </p:cNvSpPr>
          <p:nvPr>
            <p:ph type="title"/>
          </p:nvPr>
        </p:nvSpPr>
        <p:spPr/>
        <p:txBody>
          <a:bodyPr/>
          <a:lstStyle/>
          <a:p>
            <a:r>
              <a:rPr lang="en-US" altLang="en-US" dirty="0" smtClean="0"/>
              <a:t>Normes sociales et usage de substances dopantes</a:t>
            </a:r>
          </a:p>
        </p:txBody>
      </p:sp>
      <p:sp>
        <p:nvSpPr>
          <p:cNvPr id="13315" name="2 - Θέση περιεχομένου">
            <a:extLst>
              <a:ext uri="{FF2B5EF4-FFF2-40B4-BE49-F238E27FC236}">
                <a16:creationId xmlns="" xmlns:a16="http://schemas.microsoft.com/office/drawing/2014/main" id="{9E59DD65-B384-7A46-922C-8574A42ADAE0}"/>
              </a:ext>
            </a:extLst>
          </p:cNvPr>
          <p:cNvSpPr>
            <a:spLocks noGrp="1"/>
          </p:cNvSpPr>
          <p:nvPr>
            <p:ph idx="1"/>
          </p:nvPr>
        </p:nvSpPr>
        <p:spPr>
          <a:xfrm>
            <a:off x="395288" y="1628799"/>
            <a:ext cx="8280400" cy="4679925"/>
          </a:xfrm>
        </p:spPr>
        <p:txBody>
          <a:bodyPr/>
          <a:lstStyle/>
          <a:p>
            <a:pPr marL="0" indent="0">
              <a:lnSpc>
                <a:spcPct val="150000"/>
              </a:lnSpc>
              <a:buFont typeface="Arial" charset="0"/>
              <a:buNone/>
              <a:defRPr/>
            </a:pPr>
            <a:r>
              <a:rPr lang="en-US" altLang="en-US" sz="2000" b="1" dirty="0"/>
              <a:t>Woolf et al. (2014)</a:t>
            </a:r>
          </a:p>
          <a:p>
            <a:pPr algn="just">
              <a:lnSpc>
                <a:spcPct val="150000"/>
              </a:lnSpc>
              <a:defRPr/>
            </a:pPr>
            <a:r>
              <a:rPr lang="fr-FR" sz="2000" dirty="0" smtClean="0"/>
              <a:t>L'intention des athlètes adolescents d'utiliser des stéroïdes était influencée par des normes sociales descriptives et injonctives</a:t>
            </a:r>
            <a:endParaRPr lang="en-US" altLang="en-US" sz="2000" dirty="0">
              <a:solidFill>
                <a:srgbClr val="FF0000"/>
              </a:solidFill>
            </a:endParaRPr>
          </a:p>
          <a:p>
            <a:pPr marL="0" indent="0" algn="just">
              <a:lnSpc>
                <a:spcPct val="150000"/>
              </a:lnSpc>
              <a:buFont typeface="Arial" charset="0"/>
              <a:buNone/>
              <a:defRPr/>
            </a:pPr>
            <a:r>
              <a:rPr lang="en-US" altLang="en-US" sz="2000" b="1" dirty="0"/>
              <a:t>Lazuras et al. (2010)</a:t>
            </a:r>
          </a:p>
          <a:p>
            <a:pPr algn="just">
              <a:lnSpc>
                <a:spcPct val="150000"/>
              </a:lnSpc>
              <a:defRPr/>
            </a:pPr>
            <a:r>
              <a:rPr lang="fr-FR" sz="2000" dirty="0" smtClean="0"/>
              <a:t>Les normes subjectives étaient associées aux intentions des athlètes adultes d'utiliser des stéroïdes</a:t>
            </a:r>
            <a:endParaRPr lang="en-US" altLang="en-US" sz="2000" dirty="0" smtClean="0"/>
          </a:p>
          <a:p>
            <a:pPr algn="just">
              <a:lnSpc>
                <a:spcPct val="150000"/>
              </a:lnSpc>
              <a:defRPr/>
            </a:pPr>
            <a:r>
              <a:rPr lang="fr-FR" sz="2000" dirty="0" smtClean="0"/>
              <a:t>Les normes descriptives étaient associées à une plus forte tentation d'utiliser des stéroïdes, ce qui prédisait des intentions de dopage</a:t>
            </a:r>
            <a:endParaRPr lang="en-US" altLang="en-US" sz="20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fr-FR" dirty="0" smtClean="0"/>
              <a:t>Raisonnement moral</a:t>
            </a:r>
            <a:endParaRPr lang="en-GB" altLang="el-GR" dirty="0" smtClean="0"/>
          </a:p>
        </p:txBody>
      </p:sp>
      <p:sp>
        <p:nvSpPr>
          <p:cNvPr id="3" name="Content Placeholder 2">
            <a:extLst>
              <a:ext uri="{FF2B5EF4-FFF2-40B4-BE49-F238E27FC236}">
                <a16:creationId xmlns="" xmlns:a16="http://schemas.microsoft.com/office/drawing/2014/main" id="{33BB6BD0-671B-6A41-883A-3ABAAF4507CF}"/>
              </a:ext>
            </a:extLst>
          </p:cNvPr>
          <p:cNvSpPr>
            <a:spLocks noGrp="1"/>
          </p:cNvSpPr>
          <p:nvPr>
            <p:ph idx="1"/>
          </p:nvPr>
        </p:nvSpPr>
        <p:spPr>
          <a:xfrm>
            <a:off x="323850" y="1412776"/>
            <a:ext cx="6048375" cy="4326037"/>
          </a:xfrm>
        </p:spPr>
        <p:txBody>
          <a:bodyPr/>
          <a:lstStyle/>
          <a:p>
            <a:pPr marL="0" indent="0">
              <a:lnSpc>
                <a:spcPct val="150000"/>
              </a:lnSpc>
              <a:buFont typeface="Arial" charset="0"/>
              <a:buNone/>
              <a:defRPr/>
            </a:pPr>
            <a:r>
              <a:rPr lang="en-GB" sz="2400" b="1" dirty="0"/>
              <a:t>Bandura (1991)</a:t>
            </a:r>
          </a:p>
          <a:p>
            <a:pPr algn="just">
              <a:lnSpc>
                <a:spcPct val="150000"/>
              </a:lnSpc>
              <a:defRPr/>
            </a:pPr>
            <a:r>
              <a:rPr lang="fr-FR" sz="2000" dirty="0" smtClean="0"/>
              <a:t>Perspective agentique: les personnes contrôlent leurs pensées et leur comportement par l'autorégulation</a:t>
            </a:r>
          </a:p>
          <a:p>
            <a:pPr algn="just">
              <a:lnSpc>
                <a:spcPct val="150000"/>
              </a:lnSpc>
            </a:pPr>
            <a:r>
              <a:rPr lang="fr-FR" sz="2000" dirty="0" smtClean="0"/>
              <a:t>L'agence morale est servie par une auto-surveillance de sa conduite et une auto-réaction / évaluation de cette conduite</a:t>
            </a:r>
          </a:p>
          <a:p>
            <a:pPr>
              <a:lnSpc>
                <a:spcPct val="150000"/>
              </a:lnSpc>
              <a:defRPr/>
            </a:pPr>
            <a:r>
              <a:rPr lang="fr-FR" sz="2000" dirty="0" smtClean="0"/>
              <a:t>Les normes morales permettent l'autorégulation: les mauvaises personnes font des mauvaises choses, les bonnes personnes font des bonnes choses</a:t>
            </a:r>
            <a:endParaRPr lang="en-GB" sz="2000" dirty="0"/>
          </a:p>
        </p:txBody>
      </p:sp>
      <p:pic>
        <p:nvPicPr>
          <p:cNvPr id="36867" name="Picture 2" descr="https://www.uky.edu/~eushe2/images/bandura.jpg"/>
          <p:cNvPicPr>
            <a:picLocks noChangeAspect="1" noChangeArrowheads="1"/>
          </p:cNvPicPr>
          <p:nvPr/>
        </p:nvPicPr>
        <p:blipFill>
          <a:blip r:embed="rId3" cstate="print"/>
          <a:srcRect/>
          <a:stretch>
            <a:fillRect/>
          </a:stretch>
        </p:blipFill>
        <p:spPr bwMode="auto">
          <a:xfrm>
            <a:off x="6588125" y="2492375"/>
            <a:ext cx="1944688" cy="29448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fr-FR" dirty="0" smtClean="0"/>
              <a:t>Désengagement moral</a:t>
            </a:r>
            <a:endParaRPr lang="en-GB" altLang="el-GR" dirty="0" smtClean="0"/>
          </a:p>
        </p:txBody>
      </p:sp>
      <p:pic>
        <p:nvPicPr>
          <p:cNvPr id="1026" name="Picture 2" descr="http://eatingplantsdotorg.files.wordpress.com/2011/09/google_morality.png"/>
          <p:cNvPicPr>
            <a:picLocks noGrp="1" noChangeAspect="1" noChangeArrowheads="1"/>
          </p:cNvPicPr>
          <p:nvPr>
            <p:ph idx="1"/>
          </p:nvPr>
        </p:nvPicPr>
        <p:blipFill>
          <a:blip r:embed="rId3" cstate="print"/>
          <a:srcRect/>
          <a:stretch>
            <a:fillRect/>
          </a:stretch>
        </p:blipFill>
        <p:spPr>
          <a:xfrm>
            <a:off x="2260600" y="3060700"/>
            <a:ext cx="4546600" cy="2933700"/>
          </a:xfrm>
        </p:spPr>
      </p:pic>
      <p:sp>
        <p:nvSpPr>
          <p:cNvPr id="37891" name="TextBox 3"/>
          <p:cNvSpPr txBox="1">
            <a:spLocks noChangeArrowheads="1"/>
          </p:cNvSpPr>
          <p:nvPr/>
        </p:nvSpPr>
        <p:spPr bwMode="auto">
          <a:xfrm>
            <a:off x="611188" y="1628775"/>
            <a:ext cx="7273925" cy="1338263"/>
          </a:xfrm>
          <a:prstGeom prst="rect">
            <a:avLst/>
          </a:prstGeom>
          <a:noFill/>
          <a:ln w="9525">
            <a:noFill/>
            <a:miter lim="800000"/>
            <a:headEnd/>
            <a:tailEnd/>
          </a:ln>
        </p:spPr>
        <p:txBody>
          <a:bodyPr>
            <a:spAutoFit/>
          </a:bodyPr>
          <a:lstStyle/>
          <a:p>
            <a:pPr marL="285750" indent="-285750" algn="just" eaLnBrk="1" hangingPunct="1">
              <a:lnSpc>
                <a:spcPct val="150000"/>
              </a:lnSpc>
              <a:buFont typeface="Arial" charset="0"/>
              <a:buChar char="•"/>
            </a:pPr>
            <a:r>
              <a:rPr lang="fr-FR" dirty="0" smtClean="0"/>
              <a:t>Processus d'autorégulation par lequel nous reconstruisons/ réévaluons les comportements répréhensibles (par exemple, le dopage) en termes plus positifs et utilitaires</a:t>
            </a:r>
            <a:endParaRPr lang="en-GB" alt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274638"/>
            <a:ext cx="8229600" cy="994122"/>
          </a:xfrm>
        </p:spPr>
        <p:txBody>
          <a:bodyPr/>
          <a:lstStyle/>
          <a:p>
            <a:r>
              <a:rPr lang="fr-FR" dirty="0" smtClean="0"/>
              <a:t/>
            </a:r>
            <a:br>
              <a:rPr lang="fr-FR" dirty="0" smtClean="0"/>
            </a:br>
            <a:r>
              <a:rPr lang="fr-FR" dirty="0" smtClean="0"/>
              <a:t>Mécanismes de désengagement moral</a:t>
            </a:r>
            <a:endParaRPr lang="fr-FR" dirty="0"/>
          </a:p>
        </p:txBody>
      </p:sp>
      <p:sp>
        <p:nvSpPr>
          <p:cNvPr id="38915" name="TextBox 6"/>
          <p:cNvSpPr txBox="1">
            <a:spLocks noChangeArrowheads="1"/>
          </p:cNvSpPr>
          <p:nvPr/>
        </p:nvSpPr>
        <p:spPr bwMode="auto">
          <a:xfrm>
            <a:off x="3563938" y="5732463"/>
            <a:ext cx="4895850" cy="338137"/>
          </a:xfrm>
          <a:prstGeom prst="rect">
            <a:avLst/>
          </a:prstGeom>
          <a:noFill/>
          <a:ln w="9525">
            <a:noFill/>
            <a:miter lim="800000"/>
            <a:headEnd/>
            <a:tailEnd/>
          </a:ln>
        </p:spPr>
        <p:txBody>
          <a:bodyPr>
            <a:spAutoFit/>
          </a:bodyPr>
          <a:lstStyle/>
          <a:p>
            <a:pPr algn="r" eaLnBrk="1" hangingPunct="1"/>
            <a:r>
              <a:rPr lang="en-GB" altLang="el-GR" sz="1600" dirty="0"/>
              <a:t>(Bandura et al., 1996;  McAlister et al., 2006)</a:t>
            </a:r>
          </a:p>
        </p:txBody>
      </p:sp>
      <p:graphicFrame>
        <p:nvGraphicFramePr>
          <p:cNvPr id="9" name="8 - Θέση περιεχομένου"/>
          <p:cNvGraphicFramePr>
            <a:graphicFrameLocks noGrp="1"/>
          </p:cNvGraphicFramePr>
          <p:nvPr>
            <p:ph idx="1"/>
          </p:nvPr>
        </p:nvGraphicFramePr>
        <p:xfrm>
          <a:off x="457200" y="1988841"/>
          <a:ext cx="8229600"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Τίτλος"/>
          <p:cNvSpPr>
            <a:spLocks noGrp="1"/>
          </p:cNvSpPr>
          <p:nvPr>
            <p:ph type="title"/>
          </p:nvPr>
        </p:nvSpPr>
        <p:spPr/>
        <p:txBody>
          <a:bodyPr/>
          <a:lstStyle/>
          <a:p>
            <a:r>
              <a:rPr lang="fr-FR" sz="3600" dirty="0" smtClean="0"/>
              <a:t>Récits de désengagement moral et de dopage</a:t>
            </a:r>
            <a:endParaRPr lang="en-US" altLang="en-US" sz="3600" dirty="0" smtClean="0"/>
          </a:p>
        </p:txBody>
      </p:sp>
      <p:sp>
        <p:nvSpPr>
          <p:cNvPr id="14339" name="2 - Θέση περιεχομένου">
            <a:extLst>
              <a:ext uri="{FF2B5EF4-FFF2-40B4-BE49-F238E27FC236}">
                <a16:creationId xmlns="" xmlns:a16="http://schemas.microsoft.com/office/drawing/2014/main" id="{60EBCD1B-4213-DD44-BAFC-2B6E5DDC4839}"/>
              </a:ext>
            </a:extLst>
          </p:cNvPr>
          <p:cNvSpPr>
            <a:spLocks noGrp="1"/>
          </p:cNvSpPr>
          <p:nvPr>
            <p:ph idx="1"/>
          </p:nvPr>
        </p:nvSpPr>
        <p:spPr>
          <a:xfrm>
            <a:off x="457200" y="1700213"/>
            <a:ext cx="8229600" cy="4425950"/>
          </a:xfrm>
        </p:spPr>
        <p:txBody>
          <a:bodyPr/>
          <a:lstStyle/>
          <a:p>
            <a:pPr marL="0" indent="0">
              <a:lnSpc>
                <a:spcPct val="150000"/>
              </a:lnSpc>
              <a:buNone/>
              <a:defRPr/>
            </a:pPr>
            <a:r>
              <a:rPr lang="fr-FR" sz="2400" b="1" dirty="0" smtClean="0"/>
              <a:t>Désengagement moral lié au dopage dans les sports d'équipe:</a:t>
            </a:r>
            <a:endParaRPr lang="en-GB" sz="2400" b="1" dirty="0"/>
          </a:p>
          <a:p>
            <a:pPr algn="just">
              <a:lnSpc>
                <a:spcPct val="150000"/>
              </a:lnSpc>
              <a:defRPr/>
            </a:pPr>
            <a:r>
              <a:rPr lang="fr-FR" sz="2000" dirty="0" smtClean="0"/>
              <a:t>Un joueur ne peut pas dire </a:t>
            </a:r>
            <a:r>
              <a:rPr lang="en-GB" sz="2000" dirty="0" smtClean="0"/>
              <a:t>"</a:t>
            </a:r>
            <a:r>
              <a:rPr lang="fr-FR" sz="2000" dirty="0" smtClean="0"/>
              <a:t>non" à l'usage d</a:t>
            </a:r>
            <a:r>
              <a:rPr lang="en-GB" sz="2000" dirty="0" smtClean="0"/>
              <a:t>e substances </a:t>
            </a:r>
            <a:r>
              <a:rPr lang="fr-FR" sz="2000" dirty="0" smtClean="0"/>
              <a:t>dopantes lorsque l'entraîneur ou ses coéquipiers lui demandent de le faire. </a:t>
            </a:r>
          </a:p>
          <a:p>
            <a:pPr algn="just">
              <a:lnSpc>
                <a:spcPct val="150000"/>
              </a:lnSpc>
              <a:defRPr/>
            </a:pPr>
            <a:r>
              <a:rPr lang="fr-FR" sz="2000" dirty="0" smtClean="0"/>
              <a:t>Mieux vaut utiliser de dopants que de trahir les efforts de ses coéquipiers et leur quête de victoire.</a:t>
            </a:r>
          </a:p>
          <a:p>
            <a:pPr algn="just">
              <a:lnSpc>
                <a:spcPct val="150000"/>
              </a:lnSpc>
              <a:defRPr/>
            </a:pPr>
            <a:r>
              <a:rPr lang="fr-FR" sz="2000" dirty="0" smtClean="0"/>
              <a:t>L'usage de dopants ne ruine pas les chances de gagner d'autres équipes, car d'autres équipes utilisent également de dopants</a:t>
            </a:r>
            <a:endParaRPr lang="el-GR" sz="2000" i="1" dirty="0" smtClean="0"/>
          </a:p>
          <a:p>
            <a:pPr marL="0" indent="0" algn="r">
              <a:lnSpc>
                <a:spcPct val="150000"/>
              </a:lnSpc>
              <a:buFont typeface="Arial" charset="0"/>
              <a:buNone/>
              <a:defRPr/>
            </a:pPr>
            <a:r>
              <a:rPr lang="en-GB" altLang="en-US" sz="2000" dirty="0" smtClean="0"/>
              <a:t>(</a:t>
            </a:r>
            <a:r>
              <a:rPr lang="en-GB" altLang="en-US" sz="2000" dirty="0"/>
              <a:t>Mallia et al., 2016)</a:t>
            </a:r>
            <a:endParaRPr lang="en-US"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fr-FR" dirty="0" smtClean="0"/>
              <a:t>L'esprit (corrompu) du sport</a:t>
            </a:r>
            <a:endParaRPr lang="fr-FR" dirty="0"/>
          </a:p>
        </p:txBody>
      </p:sp>
      <p:pic>
        <p:nvPicPr>
          <p:cNvPr id="1026" name="Picture 2" descr="Image result for ancient greece olympics"/>
          <p:cNvPicPr>
            <a:picLocks noGrp="1" noChangeAspect="1" noChangeArrowheads="1"/>
          </p:cNvPicPr>
          <p:nvPr>
            <p:ph idx="1"/>
          </p:nvPr>
        </p:nvPicPr>
        <p:blipFill>
          <a:blip r:embed="rId3" cstate="print"/>
          <a:srcRect r="-69"/>
          <a:stretch>
            <a:fillRect/>
          </a:stretch>
        </p:blipFill>
        <p:spPr>
          <a:xfrm>
            <a:off x="1187450" y="1844675"/>
            <a:ext cx="6811963" cy="3678238"/>
          </a:xfr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 Τίτλος"/>
          <p:cNvSpPr>
            <a:spLocks noGrp="1"/>
          </p:cNvSpPr>
          <p:nvPr>
            <p:ph type="title"/>
          </p:nvPr>
        </p:nvSpPr>
        <p:spPr/>
        <p:txBody>
          <a:bodyPr/>
          <a:lstStyle/>
          <a:p>
            <a:r>
              <a:rPr lang="fr-FR" dirty="0" smtClean="0"/>
              <a:t>Les dopés se désengagent (moralement)</a:t>
            </a:r>
            <a:endParaRPr lang="fr-FR" dirty="0"/>
          </a:p>
        </p:txBody>
      </p:sp>
      <p:sp>
        <p:nvSpPr>
          <p:cNvPr id="15363" name="2 - Θέση περιεχομένου">
            <a:extLst>
              <a:ext uri="{FF2B5EF4-FFF2-40B4-BE49-F238E27FC236}">
                <a16:creationId xmlns="" xmlns:a16="http://schemas.microsoft.com/office/drawing/2014/main" id="{9A86D0CB-9172-D84E-AE6F-8DFD9A4A7AEE}"/>
              </a:ext>
            </a:extLst>
          </p:cNvPr>
          <p:cNvSpPr>
            <a:spLocks noGrp="1"/>
          </p:cNvSpPr>
          <p:nvPr>
            <p:ph idx="1"/>
          </p:nvPr>
        </p:nvSpPr>
        <p:spPr/>
        <p:txBody>
          <a:bodyPr/>
          <a:lstStyle/>
          <a:p>
            <a:pPr marL="0" indent="0">
              <a:lnSpc>
                <a:spcPct val="150000"/>
              </a:lnSpc>
              <a:buNone/>
              <a:defRPr/>
            </a:pPr>
            <a:r>
              <a:rPr lang="fr-FR" sz="2400" b="1" dirty="0" smtClean="0"/>
              <a:t>Le désengagement moral envers le dopage chez les athlètes de compétition est associé à ...</a:t>
            </a:r>
            <a:endParaRPr lang="en-US" altLang="en-US" sz="2400" b="1" dirty="0" smtClean="0"/>
          </a:p>
          <a:p>
            <a:pPr>
              <a:lnSpc>
                <a:spcPct val="150000"/>
              </a:lnSpc>
              <a:defRPr/>
            </a:pPr>
            <a:r>
              <a:rPr lang="fr-FR" sz="2400" dirty="0" smtClean="0"/>
              <a:t>des attitudes plus positives envers l'usage de dopants,</a:t>
            </a:r>
          </a:p>
          <a:p>
            <a:pPr>
              <a:lnSpc>
                <a:spcPct val="150000"/>
              </a:lnSpc>
              <a:defRPr/>
            </a:pPr>
            <a:r>
              <a:rPr lang="fr-FR" sz="2400" dirty="0" smtClean="0"/>
              <a:t>l’ intention plus forte d'utiliser des substances dopantes dans l'avenir, </a:t>
            </a:r>
          </a:p>
          <a:p>
            <a:pPr>
              <a:lnSpc>
                <a:spcPct val="150000"/>
              </a:lnSpc>
              <a:defRPr/>
            </a:pPr>
            <a:r>
              <a:rPr lang="fr-FR" sz="2400" dirty="0" smtClean="0"/>
              <a:t>la diminution de la culpabilité anticipée pour l’usage de dopants dans l’avenir.</a:t>
            </a:r>
          </a:p>
          <a:p>
            <a:pPr marL="0" indent="0" algn="r">
              <a:lnSpc>
                <a:spcPct val="150000"/>
              </a:lnSpc>
              <a:buFont typeface="Arial" charset="0"/>
              <a:buNone/>
              <a:defRPr/>
            </a:pPr>
            <a:r>
              <a:rPr lang="en-US" altLang="en-US" sz="1800" dirty="0" smtClean="0"/>
              <a:t>(</a:t>
            </a:r>
            <a:r>
              <a:rPr lang="en-US" altLang="en-US" sz="1800" dirty="0"/>
              <a:t>Boardley et al., 2017; Hodge et al., 2013; Mallia et al., 2016)</a:t>
            </a:r>
            <a:endParaRPr lang="en-US" altLang="en-US" sz="1200" dirty="0"/>
          </a:p>
          <a:p>
            <a:pPr>
              <a:lnSpc>
                <a:spcPct val="150000"/>
              </a:lnSpc>
              <a:defRPr/>
            </a:pPr>
            <a:endParaRPr lang="en-US"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 Τίτλος"/>
          <p:cNvSpPr>
            <a:spLocks noGrp="1"/>
          </p:cNvSpPr>
          <p:nvPr>
            <p:ph type="title"/>
          </p:nvPr>
        </p:nvSpPr>
        <p:spPr/>
        <p:txBody>
          <a:bodyPr/>
          <a:lstStyle/>
          <a:p>
            <a:r>
              <a:rPr lang="en-US" altLang="en-US" dirty="0" smtClean="0"/>
              <a:t>La personnalité du "dopé"</a:t>
            </a:r>
          </a:p>
        </p:txBody>
      </p:sp>
      <p:sp>
        <p:nvSpPr>
          <p:cNvPr id="2" name="Content Placeholder 1">
            <a:extLst>
              <a:ext uri="{FF2B5EF4-FFF2-40B4-BE49-F238E27FC236}">
                <a16:creationId xmlns="" xmlns:a16="http://schemas.microsoft.com/office/drawing/2014/main" id="{89CF9895-CF88-0D4C-9C34-437B76028A84}"/>
              </a:ext>
            </a:extLst>
          </p:cNvPr>
          <p:cNvSpPr>
            <a:spLocks noGrp="1"/>
          </p:cNvSpPr>
          <p:nvPr>
            <p:ph sz="half" idx="1"/>
          </p:nvPr>
        </p:nvSpPr>
        <p:spPr>
          <a:xfrm>
            <a:off x="323850" y="1412875"/>
            <a:ext cx="5184775" cy="4713288"/>
          </a:xfrm>
        </p:spPr>
        <p:txBody>
          <a:bodyPr/>
          <a:lstStyle/>
          <a:p>
            <a:pPr marL="0" indent="0">
              <a:lnSpc>
                <a:spcPct val="150000"/>
              </a:lnSpc>
              <a:buNone/>
              <a:defRPr/>
            </a:pPr>
            <a:r>
              <a:rPr lang="fr-FR" sz="2400" b="1" dirty="0" smtClean="0"/>
              <a:t>La triade</a:t>
            </a:r>
            <a:r>
              <a:rPr lang="fr-FR" sz="2400" b="1" i="1" dirty="0" smtClean="0"/>
              <a:t> </a:t>
            </a:r>
            <a:r>
              <a:rPr lang="fr-FR" sz="2400" b="1" dirty="0" smtClean="0"/>
              <a:t>noire de la personnalité</a:t>
            </a:r>
          </a:p>
          <a:p>
            <a:pPr>
              <a:lnSpc>
                <a:spcPct val="150000"/>
              </a:lnSpc>
              <a:defRPr/>
            </a:pPr>
            <a:r>
              <a:rPr lang="fr-FR" sz="2400" dirty="0" smtClean="0"/>
              <a:t>Machiavélisme: manipulateur, corrompu et immoral </a:t>
            </a:r>
          </a:p>
          <a:p>
            <a:pPr>
              <a:lnSpc>
                <a:spcPct val="150000"/>
              </a:lnSpc>
              <a:defRPr/>
            </a:pPr>
            <a:r>
              <a:rPr lang="fr-FR" sz="2400" dirty="0" smtClean="0"/>
              <a:t>Psychopathie: peu d'empathie pour les autres </a:t>
            </a:r>
          </a:p>
          <a:p>
            <a:pPr>
              <a:lnSpc>
                <a:spcPct val="150000"/>
              </a:lnSpc>
              <a:defRPr/>
            </a:pPr>
            <a:r>
              <a:rPr lang="fr-FR" sz="2400" dirty="0" smtClean="0"/>
              <a:t>Narcissisme: un moi fort et légitime, et une vanité </a:t>
            </a:r>
          </a:p>
          <a:p>
            <a:pPr algn="r">
              <a:lnSpc>
                <a:spcPct val="150000"/>
              </a:lnSpc>
              <a:buNone/>
              <a:defRPr/>
            </a:pPr>
            <a:r>
              <a:rPr lang="en-GB" sz="2000" dirty="0" smtClean="0"/>
              <a:t>(Paulhus </a:t>
            </a:r>
            <a:r>
              <a:rPr lang="en-GB" sz="2000" dirty="0"/>
              <a:t>&amp; Williams, 2002)</a:t>
            </a:r>
          </a:p>
          <a:p>
            <a:pPr marL="0" indent="0">
              <a:lnSpc>
                <a:spcPct val="150000"/>
              </a:lnSpc>
              <a:buFont typeface="Arial" charset="0"/>
              <a:buNone/>
              <a:defRPr/>
            </a:pPr>
            <a:r>
              <a:rPr lang="en-GB" sz="2400" dirty="0"/>
              <a:t> </a:t>
            </a:r>
          </a:p>
        </p:txBody>
      </p:sp>
      <p:pic>
        <p:nvPicPr>
          <p:cNvPr id="44035" name="Picture 4"/>
          <p:cNvPicPr>
            <a:picLocks noGrp="1" noChangeAspect="1" noChangeArrowheads="1"/>
          </p:cNvPicPr>
          <p:nvPr>
            <p:ph sz="half" idx="2"/>
          </p:nvPr>
        </p:nvPicPr>
        <p:blipFill>
          <a:blip r:embed="rId3" cstate="print"/>
          <a:srcRect/>
          <a:stretch>
            <a:fillRect/>
          </a:stretch>
        </p:blipFill>
        <p:spPr>
          <a:xfrm>
            <a:off x="5724525" y="1700213"/>
            <a:ext cx="2762250" cy="3929062"/>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p:cNvSpPr>
            <a:spLocks noGrp="1"/>
          </p:cNvSpPr>
          <p:nvPr>
            <p:ph type="title"/>
          </p:nvPr>
        </p:nvSpPr>
        <p:spPr/>
        <p:txBody>
          <a:bodyPr/>
          <a:lstStyle/>
          <a:p>
            <a:r>
              <a:rPr lang="en-GB" altLang="el-GR" dirty="0" smtClean="0"/>
              <a:t>"Triade Noire" &amp; Dopage</a:t>
            </a:r>
          </a:p>
        </p:txBody>
      </p:sp>
      <p:sp>
        <p:nvSpPr>
          <p:cNvPr id="6" name="Content Placeholder 5">
            <a:extLst>
              <a:ext uri="{FF2B5EF4-FFF2-40B4-BE49-F238E27FC236}">
                <a16:creationId xmlns="" xmlns:a16="http://schemas.microsoft.com/office/drawing/2014/main" id="{7C9FC08F-EB85-7741-8B23-B64AB69BCE88}"/>
              </a:ext>
            </a:extLst>
          </p:cNvPr>
          <p:cNvSpPr>
            <a:spLocks noGrp="1"/>
          </p:cNvSpPr>
          <p:nvPr>
            <p:ph idx="1"/>
          </p:nvPr>
        </p:nvSpPr>
        <p:spPr>
          <a:xfrm>
            <a:off x="457200" y="1484784"/>
            <a:ext cx="8229600" cy="4641379"/>
          </a:xfrm>
        </p:spPr>
        <p:txBody>
          <a:bodyPr/>
          <a:lstStyle/>
          <a:p>
            <a:pPr marL="0" indent="0">
              <a:lnSpc>
                <a:spcPct val="150000"/>
              </a:lnSpc>
              <a:buFont typeface="Arial" charset="0"/>
              <a:buNone/>
              <a:defRPr/>
            </a:pPr>
            <a:r>
              <a:rPr lang="en-GB" b="1" dirty="0"/>
              <a:t>Nicholls et al. (2017)</a:t>
            </a:r>
          </a:p>
          <a:p>
            <a:pPr algn="just">
              <a:lnSpc>
                <a:spcPts val="4500"/>
              </a:lnSpc>
              <a:defRPr/>
            </a:pPr>
            <a:r>
              <a:rPr lang="fr-FR" sz="2800" dirty="0" smtClean="0"/>
              <a:t>Des scores plus élevés en machiavélisme et en psychopathie étaient significativement associés à des attitudes de dopage plus positives </a:t>
            </a:r>
          </a:p>
          <a:p>
            <a:pPr algn="just">
              <a:lnSpc>
                <a:spcPts val="4500"/>
              </a:lnSpc>
              <a:defRPr/>
            </a:pPr>
            <a:r>
              <a:rPr lang="fr-FR" sz="2800" dirty="0" smtClean="0"/>
              <a:t>Les athlètes qui possèdent des traits de personnalité « triade noire » sont plus susceptibles d’utiliser de dopants</a:t>
            </a:r>
          </a:p>
          <a:p>
            <a:pPr>
              <a:lnSpc>
                <a:spcPct val="150000"/>
              </a:lnSpc>
              <a:buNone/>
              <a:defRPr/>
            </a:pPr>
            <a:endParaRPr lang="en-GB" sz="28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 Τίτλος"/>
          <p:cNvSpPr>
            <a:spLocks noGrp="1"/>
          </p:cNvSpPr>
          <p:nvPr>
            <p:ph type="title"/>
          </p:nvPr>
        </p:nvSpPr>
        <p:spPr/>
        <p:txBody>
          <a:bodyPr/>
          <a:lstStyle/>
          <a:p>
            <a:pPr eaLnBrk="1" hangingPunct="1"/>
            <a:r>
              <a:rPr lang="en-US" altLang="en-US" b="1" dirty="0" smtClean="0"/>
              <a:t>Résumé</a:t>
            </a:r>
            <a:endParaRPr lang="el-GR" altLang="en-US" b="1" dirty="0" smtClean="0"/>
          </a:p>
        </p:txBody>
      </p:sp>
      <p:sp>
        <p:nvSpPr>
          <p:cNvPr id="46082" name="2 - Θέση περιεχομένου"/>
          <p:cNvSpPr>
            <a:spLocks noGrp="1"/>
          </p:cNvSpPr>
          <p:nvPr>
            <p:ph idx="1"/>
          </p:nvPr>
        </p:nvSpPr>
        <p:spPr>
          <a:xfrm>
            <a:off x="457200" y="1600200"/>
            <a:ext cx="8229600" cy="4708525"/>
          </a:xfrm>
        </p:spPr>
        <p:txBody>
          <a:bodyPr/>
          <a:lstStyle/>
          <a:p>
            <a:pPr algn="just" eaLnBrk="1" hangingPunct="1">
              <a:lnSpc>
                <a:spcPct val="150000"/>
              </a:lnSpc>
            </a:pPr>
            <a:r>
              <a:rPr lang="fr-FR" sz="2400" dirty="0" smtClean="0"/>
              <a:t>Une approche de l’usage de substances dopantes fondée sur la science comportementale peut nous aider à identifier la base psychologique de cette conduite.</a:t>
            </a:r>
          </a:p>
          <a:p>
            <a:pPr algn="just" eaLnBrk="1" hangingPunct="1">
              <a:lnSpc>
                <a:spcPct val="150000"/>
              </a:lnSpc>
            </a:pPr>
            <a:r>
              <a:rPr lang="fr-FR" sz="2400" dirty="0" smtClean="0"/>
              <a:t>Jusqu'à présent, la recherche a identifié la personnalité, le raisonnement moral, les normes sociales et les objectifs de motivation/réussite comme des corrélats importants de la conduite dopante chez les athlètes de compétition.</a:t>
            </a:r>
            <a:endParaRPr lang="en-US" altLang="en-US" sz="2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GB" altLang="en-US" b="1" dirty="0" smtClean="0"/>
              <a:t>Avis de non</a:t>
            </a:r>
            <a:r>
              <a:rPr lang="el-GR" altLang="en-US" b="1" dirty="0" smtClean="0"/>
              <a:t>-</a:t>
            </a:r>
            <a:r>
              <a:rPr lang="fr-FR" altLang="en-US" b="1" dirty="0" smtClean="0"/>
              <a:t>responsabilité</a:t>
            </a:r>
            <a:endParaRPr lang="en-GB" altLang="en-US" b="1" dirty="0" smtClean="0"/>
          </a:p>
        </p:txBody>
      </p:sp>
      <p:sp>
        <p:nvSpPr>
          <p:cNvPr id="48130" name="Content Placeholder 2"/>
          <p:cNvSpPr>
            <a:spLocks noGrp="1"/>
          </p:cNvSpPr>
          <p:nvPr>
            <p:ph idx="1"/>
          </p:nvPr>
        </p:nvSpPr>
        <p:spPr/>
        <p:txBody>
          <a:bodyPr/>
          <a:lstStyle/>
          <a:p>
            <a:pPr marL="0" indent="0" algn="just">
              <a:buNone/>
            </a:pPr>
            <a:r>
              <a:rPr lang="fr-FR" dirty="0" smtClean="0"/>
              <a:t>Ce projet a été financé avec le soutien de la Commission européenne. Cette publication (communication) n'engage que son auteur et la Commission n'est pas responsable de l'usage qui pourrait être fait des informations qui y sont contenues.</a:t>
            </a:r>
            <a:endParaRPr lang="en-GB" alt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Τίτλος"/>
          <p:cNvSpPr>
            <a:spLocks noGrp="1"/>
          </p:cNvSpPr>
          <p:nvPr>
            <p:ph type="title"/>
          </p:nvPr>
        </p:nvSpPr>
        <p:spPr/>
        <p:txBody>
          <a:bodyPr/>
          <a:lstStyle/>
          <a:p>
            <a:r>
              <a:rPr lang="en-US" altLang="en-US" dirty="0" smtClean="0"/>
              <a:t>Dopage vs. esprit du sport</a:t>
            </a:r>
          </a:p>
        </p:txBody>
      </p:sp>
      <p:graphicFrame>
        <p:nvGraphicFramePr>
          <p:cNvPr id="8" name="7 - Θέση περιεχομένου"/>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836712"/>
            <a:ext cx="8229600" cy="580926"/>
          </a:xfrm>
        </p:spPr>
        <p:txBody>
          <a:bodyPr/>
          <a:lstStyle/>
          <a:p>
            <a:r>
              <a:rPr lang="fr-FR" b="1" dirty="0" smtClean="0"/>
              <a:t>Le dopage est un problème à multiples facettes et à plusieurs niveaux</a:t>
            </a:r>
            <a:endParaRPr lang="fr-FR" b="1" dirty="0"/>
          </a:p>
        </p:txBody>
      </p:sp>
      <p:pic>
        <p:nvPicPr>
          <p:cNvPr id="19458" name="Picture 2"/>
          <p:cNvPicPr>
            <a:picLocks noGrp="1" noChangeAspect="1" noChangeArrowheads="1"/>
          </p:cNvPicPr>
          <p:nvPr>
            <p:ph idx="1"/>
          </p:nvPr>
        </p:nvPicPr>
        <p:blipFill>
          <a:blip r:embed="rId3" cstate="print"/>
          <a:srcRect/>
          <a:stretch>
            <a:fillRect/>
          </a:stretch>
        </p:blipFill>
        <p:spPr>
          <a:xfrm>
            <a:off x="1882775" y="2155825"/>
            <a:ext cx="5281613" cy="3565525"/>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Τίτλος"/>
          <p:cNvSpPr>
            <a:spLocks noGrp="1"/>
          </p:cNvSpPr>
          <p:nvPr>
            <p:ph type="title"/>
          </p:nvPr>
        </p:nvSpPr>
        <p:spPr/>
        <p:txBody>
          <a:bodyPr/>
          <a:lstStyle/>
          <a:p>
            <a:r>
              <a:rPr lang="en-US" altLang="en-US" dirty="0" smtClean="0"/>
              <a:t>Changement de paradigme</a:t>
            </a:r>
          </a:p>
        </p:txBody>
      </p:sp>
      <p:sp>
        <p:nvSpPr>
          <p:cNvPr id="4099" name="2 - Θέση περιεχομένου">
            <a:extLst>
              <a:ext uri="{FF2B5EF4-FFF2-40B4-BE49-F238E27FC236}">
                <a16:creationId xmlns="" xmlns:a16="http://schemas.microsoft.com/office/drawing/2014/main" id="{567A37C0-AF00-8C41-9055-4434A85A0266}"/>
              </a:ext>
            </a:extLst>
          </p:cNvPr>
          <p:cNvSpPr>
            <a:spLocks noGrp="1"/>
          </p:cNvSpPr>
          <p:nvPr>
            <p:ph idx="1"/>
          </p:nvPr>
        </p:nvSpPr>
        <p:spPr/>
        <p:txBody>
          <a:bodyPr/>
          <a:lstStyle/>
          <a:p>
            <a:pPr algn="just">
              <a:lnSpc>
                <a:spcPct val="150000"/>
              </a:lnSpc>
              <a:defRPr/>
            </a:pPr>
            <a:r>
              <a:rPr lang="fr-FR" sz="2800" dirty="0" smtClean="0"/>
              <a:t>Un moyen de mieux comprendre (et donc de prévenir) le dopage consiste à appliquer des théories et des méthodes de la science du comportement</a:t>
            </a:r>
          </a:p>
          <a:p>
            <a:pPr algn="just">
              <a:lnSpc>
                <a:spcPct val="150000"/>
              </a:lnSpc>
              <a:defRPr/>
            </a:pPr>
            <a:r>
              <a:rPr lang="fr-FR" sz="2800" dirty="0" smtClean="0"/>
              <a:t>Au cours de la dernière décennie, de nombreuses recherches psychologiques sur la conduite dopante dans les sports d’élite et amateurs ont vu le jour.</a:t>
            </a:r>
          </a:p>
          <a:p>
            <a:pPr marL="0" indent="0" algn="r">
              <a:lnSpc>
                <a:spcPct val="150000"/>
              </a:lnSpc>
              <a:buFont typeface="Arial" charset="0"/>
              <a:buNone/>
              <a:defRPr/>
            </a:pPr>
            <a:r>
              <a:rPr lang="en-GB" sz="2400" dirty="0" smtClean="0"/>
              <a:t>(</a:t>
            </a:r>
            <a:r>
              <a:rPr lang="en-GB" sz="2400" dirty="0"/>
              <a:t>Dvorak et al., 2014)</a:t>
            </a: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Τίτλος"/>
          <p:cNvSpPr>
            <a:spLocks noGrp="1"/>
          </p:cNvSpPr>
          <p:nvPr>
            <p:ph type="title"/>
          </p:nvPr>
        </p:nvSpPr>
        <p:spPr/>
        <p:txBody>
          <a:bodyPr/>
          <a:lstStyle/>
          <a:p>
            <a:r>
              <a:rPr lang="en-US" altLang="en-US" b="1" dirty="0" smtClean="0"/>
              <a:t>Qu’est-ce que nous savons jusqu’à présent? </a:t>
            </a:r>
          </a:p>
        </p:txBody>
      </p:sp>
      <p:graphicFrame>
        <p:nvGraphicFramePr>
          <p:cNvPr id="8" name="7 - Διάγραμμα"/>
          <p:cNvGraphicFramePr/>
          <p:nvPr/>
        </p:nvGraphicFramePr>
        <p:xfrm>
          <a:off x="395536" y="1412776"/>
          <a:ext cx="8136904"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a:xfrm>
            <a:off x="457200" y="274638"/>
            <a:ext cx="8229600" cy="994122"/>
          </a:xfrm>
        </p:spPr>
        <p:txBody>
          <a:bodyPr/>
          <a:lstStyle/>
          <a:p>
            <a:r>
              <a:rPr lang="fr-FR" b="1" dirty="0" smtClean="0"/>
              <a:t>Le dopage en tant que comportement intentionnel</a:t>
            </a:r>
            <a:endParaRPr lang="en-US" altLang="en-US" b="1" dirty="0" smtClean="0"/>
          </a:p>
        </p:txBody>
      </p:sp>
      <p:sp>
        <p:nvSpPr>
          <p:cNvPr id="25602" name="2 - Θέση περιεχομένου"/>
          <p:cNvSpPr>
            <a:spLocks noGrp="1"/>
          </p:cNvSpPr>
          <p:nvPr>
            <p:ph idx="1"/>
          </p:nvPr>
        </p:nvSpPr>
        <p:spPr>
          <a:xfrm>
            <a:off x="323850" y="1417638"/>
            <a:ext cx="8640763" cy="4819674"/>
          </a:xfrm>
        </p:spPr>
        <p:txBody>
          <a:bodyPr/>
          <a:lstStyle/>
          <a:p>
            <a:r>
              <a:rPr lang="fr-FR" sz="2400" dirty="0" smtClean="0"/>
              <a:t>Détermination d'utiliser des substances dopantes</a:t>
            </a:r>
          </a:p>
          <a:p>
            <a:r>
              <a:rPr lang="fr-FR" sz="2400" dirty="0" smtClean="0"/>
              <a:t>Évaluation des avantages</a:t>
            </a:r>
            <a:r>
              <a:rPr lang="el-GR" sz="2400" dirty="0" smtClean="0"/>
              <a:t>/</a:t>
            </a:r>
            <a:r>
              <a:rPr lang="fr-FR" sz="2400" dirty="0" smtClean="0"/>
              <a:t>inconvénients, du soutien social et des ressources personnelles/de l’accès effectif aux substances dopantes</a:t>
            </a:r>
            <a:endParaRPr lang="en-US" altLang="en-US" sz="2400" dirty="0" smtClean="0"/>
          </a:p>
        </p:txBody>
      </p:sp>
      <p:pic>
        <p:nvPicPr>
          <p:cNvPr id="25603" name="Picture 6"/>
          <p:cNvPicPr>
            <a:picLocks noChangeAspect="1" noChangeArrowheads="1"/>
          </p:cNvPicPr>
          <p:nvPr/>
        </p:nvPicPr>
        <p:blipFill>
          <a:blip r:embed="rId3" cstate="print"/>
          <a:srcRect/>
          <a:stretch>
            <a:fillRect/>
          </a:stretch>
        </p:blipFill>
        <p:spPr bwMode="auto">
          <a:xfrm>
            <a:off x="2051720" y="2996952"/>
            <a:ext cx="5967413" cy="32813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11188" y="357188"/>
            <a:ext cx="7848600" cy="1079500"/>
          </a:xfrm>
        </p:spPr>
        <p:txBody>
          <a:bodyPr/>
          <a:lstStyle/>
          <a:p>
            <a:r>
              <a:rPr lang="fr-FR" b="1" dirty="0" smtClean="0"/>
              <a:t>Buts d'accomplissement </a:t>
            </a:r>
            <a:r>
              <a:rPr lang="el-GR" b="1" dirty="0" smtClean="0"/>
              <a:t>&amp; </a:t>
            </a:r>
            <a:r>
              <a:rPr lang="en-GB" b="1" dirty="0" smtClean="0"/>
              <a:t>motivation</a:t>
            </a:r>
            <a:endParaRPr lang="en-GB" altLang="en-US" b="1" dirty="0" smtClean="0"/>
          </a:p>
        </p:txBody>
      </p:sp>
      <p:sp>
        <p:nvSpPr>
          <p:cNvPr id="27650" name="Content Placeholder 2"/>
          <p:cNvSpPr>
            <a:spLocks noGrp="1"/>
          </p:cNvSpPr>
          <p:nvPr>
            <p:ph idx="1"/>
          </p:nvPr>
        </p:nvSpPr>
        <p:spPr>
          <a:xfrm>
            <a:off x="395536" y="1700808"/>
            <a:ext cx="8270875" cy="2089274"/>
          </a:xfrm>
        </p:spPr>
        <p:txBody>
          <a:bodyPr/>
          <a:lstStyle/>
          <a:p>
            <a:pPr algn="just">
              <a:lnSpc>
                <a:spcPct val="150000"/>
              </a:lnSpc>
            </a:pPr>
            <a:r>
              <a:rPr lang="fr-FR" sz="2400" dirty="0" smtClean="0"/>
              <a:t>Les buts d'accomplissement sont d'importants prédicteurs d'objectifs, de performances académiques et d'un large éventail de résultats scolaires (Senko et al., 2011) </a:t>
            </a:r>
          </a:p>
          <a:p>
            <a:pPr algn="just">
              <a:lnSpc>
                <a:spcPct val="150000"/>
              </a:lnSpc>
            </a:pPr>
            <a:r>
              <a:rPr lang="fr-FR" sz="2400" dirty="0" smtClean="0"/>
              <a:t>La théorie des buts d'accomplissement (Nicholls, 1984)</a:t>
            </a:r>
          </a:p>
        </p:txBody>
      </p:sp>
      <p:sp>
        <p:nvSpPr>
          <p:cNvPr id="27652" name="TextBox 6"/>
          <p:cNvSpPr txBox="1">
            <a:spLocks noChangeArrowheads="1"/>
          </p:cNvSpPr>
          <p:nvPr/>
        </p:nvSpPr>
        <p:spPr bwMode="auto">
          <a:xfrm>
            <a:off x="755576" y="4653136"/>
            <a:ext cx="1223412" cy="646331"/>
          </a:xfrm>
          <a:prstGeom prst="rect">
            <a:avLst/>
          </a:prstGeom>
          <a:noFill/>
          <a:ln w="9525">
            <a:noFill/>
            <a:miter lim="800000"/>
            <a:headEnd/>
            <a:tailEnd/>
          </a:ln>
        </p:spPr>
        <p:txBody>
          <a:bodyPr wrap="none">
            <a:spAutoFit/>
          </a:bodyPr>
          <a:lstStyle/>
          <a:p>
            <a:pPr algn="ctr" eaLnBrk="1" hangingPunct="1"/>
            <a:r>
              <a:rPr lang="en-GB" altLang="en-US" b="1" dirty="0" smtClean="0"/>
              <a:t>Réponse </a:t>
            </a:r>
          </a:p>
          <a:p>
            <a:pPr algn="ctr" eaLnBrk="1" hangingPunct="1"/>
            <a:r>
              <a:rPr lang="en-GB" altLang="en-US" b="1" dirty="0" smtClean="0"/>
              <a:t>adaptée</a:t>
            </a:r>
            <a:endParaRPr lang="en-GB" altLang="en-US" b="1" dirty="0"/>
          </a:p>
        </p:txBody>
      </p:sp>
      <p:sp>
        <p:nvSpPr>
          <p:cNvPr id="27653" name="TextBox 7"/>
          <p:cNvSpPr txBox="1">
            <a:spLocks noChangeArrowheads="1"/>
          </p:cNvSpPr>
          <p:nvPr/>
        </p:nvSpPr>
        <p:spPr bwMode="auto">
          <a:xfrm>
            <a:off x="6804248" y="5013176"/>
            <a:ext cx="1261884" cy="646331"/>
          </a:xfrm>
          <a:prstGeom prst="rect">
            <a:avLst/>
          </a:prstGeom>
          <a:noFill/>
          <a:ln w="9525">
            <a:noFill/>
            <a:miter lim="800000"/>
            <a:headEnd/>
            <a:tailEnd/>
          </a:ln>
        </p:spPr>
        <p:txBody>
          <a:bodyPr wrap="none">
            <a:spAutoFit/>
          </a:bodyPr>
          <a:lstStyle/>
          <a:p>
            <a:pPr algn="ctr" eaLnBrk="1" hangingPunct="1"/>
            <a:r>
              <a:rPr lang="en-GB" altLang="en-US" b="1" dirty="0" smtClean="0"/>
              <a:t>Réponse</a:t>
            </a:r>
          </a:p>
          <a:p>
            <a:pPr algn="ctr" eaLnBrk="1" hangingPunct="1"/>
            <a:r>
              <a:rPr lang="en-GB" altLang="en-US" b="1" dirty="0" smtClean="0"/>
              <a:t>inadaptée</a:t>
            </a:r>
            <a:endParaRPr lang="en-GB" altLang="en-US" b="1" dirty="0"/>
          </a:p>
        </p:txBody>
      </p:sp>
      <p:graphicFrame>
        <p:nvGraphicFramePr>
          <p:cNvPr id="7" name="6 - Διάγραμμα"/>
          <p:cNvGraphicFramePr/>
          <p:nvPr/>
        </p:nvGraphicFramePr>
        <p:xfrm>
          <a:off x="1331640" y="4293096"/>
          <a:ext cx="6096000" cy="1815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825500" y="549275"/>
            <a:ext cx="7523163" cy="701675"/>
          </a:xfrm>
        </p:spPr>
        <p:txBody>
          <a:bodyPr/>
          <a:lstStyle/>
          <a:p>
            <a:r>
              <a:rPr lang="fr-FR" altLang="en-US" sz="4000" b="1" dirty="0" smtClean="0"/>
              <a:t>M</a:t>
            </a:r>
            <a:r>
              <a:rPr lang="fr-FR" sz="4000" b="1" dirty="0" smtClean="0"/>
              <a:t>odèle</a:t>
            </a:r>
            <a:r>
              <a:rPr lang="fr-FR" sz="4000" b="1" i="1" dirty="0" smtClean="0"/>
              <a:t> </a:t>
            </a:r>
            <a:r>
              <a:rPr lang="fr-FR" sz="4000" b="1" dirty="0" smtClean="0"/>
              <a:t>2 x 2 des buts d'accomplissement</a:t>
            </a:r>
            <a:endParaRPr lang="en-GB" altLang="en-US" sz="4000" b="1" dirty="0" smtClean="0"/>
          </a:p>
        </p:txBody>
      </p:sp>
      <p:sp>
        <p:nvSpPr>
          <p:cNvPr id="28675" name="TextBox 9"/>
          <p:cNvSpPr txBox="1">
            <a:spLocks noChangeArrowheads="1"/>
          </p:cNvSpPr>
          <p:nvPr/>
        </p:nvSpPr>
        <p:spPr bwMode="auto">
          <a:xfrm>
            <a:off x="1455738" y="5473700"/>
            <a:ext cx="6264275" cy="584775"/>
          </a:xfrm>
          <a:prstGeom prst="rect">
            <a:avLst/>
          </a:prstGeom>
          <a:noFill/>
          <a:ln w="9525">
            <a:noFill/>
            <a:miter lim="800000"/>
            <a:headEnd/>
            <a:tailEnd/>
          </a:ln>
        </p:spPr>
        <p:txBody>
          <a:bodyPr>
            <a:spAutoFit/>
          </a:bodyPr>
          <a:lstStyle/>
          <a:p>
            <a:pPr algn="ctr" eaLnBrk="1" hangingPunct="1"/>
            <a:r>
              <a:rPr lang="en-GB" altLang="en-US" sz="1600" dirty="0" smtClean="0"/>
              <a:t>*</a:t>
            </a:r>
            <a:r>
              <a:rPr lang="fr-FR" sz="1600" dirty="0" smtClean="0"/>
              <a:t> Associé à des résultats positifs / adaptifs dans des contextes éducatifs </a:t>
            </a:r>
            <a:r>
              <a:rPr lang="en-GB" altLang="en-US" sz="1100" dirty="0" smtClean="0"/>
              <a:t>(Elliot </a:t>
            </a:r>
            <a:r>
              <a:rPr lang="en-GB" altLang="en-US" sz="1100" dirty="0"/>
              <a:t>&amp; Moller, 2003; Moller &amp; Elliot, 2006)</a:t>
            </a:r>
            <a:endParaRPr lang="en-GB" altLang="en-US" sz="1400" dirty="0"/>
          </a:p>
        </p:txBody>
      </p:sp>
      <p:graphicFrame>
        <p:nvGraphicFramePr>
          <p:cNvPr id="7" name="6 - Θέση περιεχομένου"/>
          <p:cNvGraphicFramePr>
            <a:graphicFrameLocks noGrp="1"/>
          </p:cNvGraphicFramePr>
          <p:nvPr>
            <p:ph idx="1"/>
          </p:nvPr>
        </p:nvGraphicFramePr>
        <p:xfrm>
          <a:off x="971600" y="1916832"/>
          <a:ext cx="7344816" cy="3200400"/>
        </p:xfrm>
        <a:graphic>
          <a:graphicData uri="http://schemas.openxmlformats.org/drawingml/2006/table">
            <a:tbl>
              <a:tblPr firstRow="1" bandRow="1">
                <a:tableStyleId>{5C22544A-7EE6-4342-B048-85BDC9FD1C3A}</a:tableStyleId>
              </a:tblPr>
              <a:tblGrid>
                <a:gridCol w="3672408"/>
                <a:gridCol w="3672408"/>
              </a:tblGrid>
              <a:tr h="370840">
                <a:tc>
                  <a:txBody>
                    <a:bodyPr/>
                    <a:lstStyle/>
                    <a:p>
                      <a:pPr algn="ctr"/>
                      <a:endParaRPr lang="fr-FR" dirty="0" smtClean="0"/>
                    </a:p>
                    <a:p>
                      <a:pPr algn="ctr"/>
                      <a:r>
                        <a:rPr lang="fr-FR" sz="1800" b="1" kern="1200" dirty="0" smtClean="0">
                          <a:solidFill>
                            <a:schemeClr val="lt1"/>
                          </a:solidFill>
                          <a:latin typeface="+mn-lt"/>
                          <a:ea typeface="+mn-ea"/>
                          <a:cs typeface="+mn-cs"/>
                        </a:rPr>
                        <a:t>*Maîtrise-approche</a:t>
                      </a:r>
                    </a:p>
                    <a:p>
                      <a:pPr algn="ctr"/>
                      <a:r>
                        <a:rPr lang="en-GB" sz="1800" b="1" kern="1200" dirty="0" smtClean="0">
                          <a:solidFill>
                            <a:schemeClr val="lt1"/>
                          </a:solidFill>
                          <a:latin typeface="+mn-lt"/>
                          <a:ea typeface="+mn-ea"/>
                          <a:cs typeface="+mn-cs"/>
                        </a:rPr>
                        <a:t>(</a:t>
                      </a:r>
                      <a:r>
                        <a:rPr lang="fr-FR" b="1" dirty="0" smtClean="0"/>
                        <a:t>acquérir de nouvelles compétences)</a:t>
                      </a:r>
                      <a:endParaRPr lang="fr-FR" sz="1800" b="1" kern="1200" dirty="0" smtClean="0">
                        <a:solidFill>
                          <a:schemeClr val="lt1"/>
                        </a:solidFill>
                        <a:latin typeface="+mn-lt"/>
                        <a:ea typeface="+mn-ea"/>
                        <a:cs typeface="+mn-cs"/>
                      </a:endParaRPr>
                    </a:p>
                    <a:p>
                      <a:pPr algn="ctr"/>
                      <a:endParaRPr lang="fr-FR" dirty="0" smtClean="0"/>
                    </a:p>
                    <a:p>
                      <a:pPr algn="ctr"/>
                      <a:endParaRPr lang="el-GR" dirty="0"/>
                    </a:p>
                  </a:txBody>
                  <a:tcPr>
                    <a:solidFill>
                      <a:schemeClr val="accent2"/>
                    </a:solidFill>
                  </a:tcPr>
                </a:tc>
                <a:tc>
                  <a:txBody>
                    <a:bodyPr/>
                    <a:lstStyle/>
                    <a:p>
                      <a:pPr algn="ctr"/>
                      <a:endParaRPr lang="fr-FR" sz="1800" b="1" kern="1200" dirty="0" smtClean="0">
                        <a:solidFill>
                          <a:schemeClr val="lt1"/>
                        </a:solidFill>
                        <a:latin typeface="+mn-lt"/>
                        <a:ea typeface="+mn-ea"/>
                        <a:cs typeface="+mn-cs"/>
                      </a:endParaRPr>
                    </a:p>
                    <a:p>
                      <a:pPr algn="ctr"/>
                      <a:r>
                        <a:rPr lang="fr-FR" sz="1800" b="1" kern="1200" dirty="0" smtClean="0">
                          <a:solidFill>
                            <a:schemeClr val="lt1"/>
                          </a:solidFill>
                          <a:latin typeface="+mn-lt"/>
                          <a:ea typeface="+mn-ea"/>
                          <a:cs typeface="+mn-cs"/>
                        </a:rPr>
                        <a:t>Performance-approche</a:t>
                      </a:r>
                    </a:p>
                    <a:p>
                      <a:pPr algn="ctr"/>
                      <a:r>
                        <a:rPr lang="el-GR" dirty="0" smtClean="0"/>
                        <a:t>(</a:t>
                      </a:r>
                      <a:r>
                        <a:rPr lang="fr-FR" sz="1800" b="1" kern="1200" dirty="0" smtClean="0">
                          <a:solidFill>
                            <a:schemeClr val="lt1"/>
                          </a:solidFill>
                          <a:latin typeface="+mn-lt"/>
                          <a:ea typeface="+mn-ea"/>
                          <a:cs typeface="+mn-cs"/>
                        </a:rPr>
                        <a:t>cherche à faire mieux que les</a:t>
                      </a:r>
                      <a:r>
                        <a:rPr lang="el-GR" sz="1800" b="1" kern="1200" dirty="0" smtClean="0">
                          <a:solidFill>
                            <a:schemeClr val="lt1"/>
                          </a:solidFill>
                          <a:latin typeface="+mn-lt"/>
                          <a:ea typeface="+mn-ea"/>
                          <a:cs typeface="+mn-cs"/>
                        </a:rPr>
                        <a:t> </a:t>
                      </a:r>
                      <a:r>
                        <a:rPr lang="en-GB" sz="1800" b="1" kern="1200" dirty="0" smtClean="0">
                          <a:solidFill>
                            <a:schemeClr val="lt1"/>
                          </a:solidFill>
                          <a:latin typeface="+mn-lt"/>
                          <a:ea typeface="+mn-ea"/>
                          <a:cs typeface="+mn-cs"/>
                        </a:rPr>
                        <a:t>a</a:t>
                      </a:r>
                      <a:r>
                        <a:rPr lang="fr-FR" sz="1800" b="1" kern="1200" dirty="0" smtClean="0">
                          <a:solidFill>
                            <a:schemeClr val="lt1"/>
                          </a:solidFill>
                          <a:latin typeface="+mn-lt"/>
                          <a:ea typeface="+mn-ea"/>
                          <a:cs typeface="+mn-cs"/>
                        </a:rPr>
                        <a:t>utres</a:t>
                      </a:r>
                      <a:r>
                        <a:rPr lang="el-GR" sz="1800" b="1" kern="1200" dirty="0" smtClean="0">
                          <a:solidFill>
                            <a:schemeClr val="lt1"/>
                          </a:solidFill>
                          <a:latin typeface="+mn-lt"/>
                          <a:ea typeface="+mn-ea"/>
                          <a:cs typeface="+mn-cs"/>
                        </a:rPr>
                        <a:t>)</a:t>
                      </a:r>
                      <a:endParaRPr lang="fr-FR" sz="1800" b="1" kern="1200" dirty="0" smtClean="0">
                        <a:solidFill>
                          <a:schemeClr val="lt1"/>
                        </a:solidFill>
                        <a:latin typeface="+mn-lt"/>
                        <a:ea typeface="+mn-ea"/>
                        <a:cs typeface="+mn-cs"/>
                      </a:endParaRPr>
                    </a:p>
                    <a:p>
                      <a:pPr algn="ctr"/>
                      <a:endParaRPr lang="el-GR" dirty="0"/>
                    </a:p>
                  </a:txBody>
                  <a:tcPr>
                    <a:solidFill>
                      <a:schemeClr val="accent6">
                        <a:lumMod val="75000"/>
                      </a:schemeClr>
                    </a:solidFill>
                  </a:tcPr>
                </a:tc>
              </a:tr>
              <a:tr h="370840">
                <a:tc>
                  <a:txBody>
                    <a:bodyPr/>
                    <a:lstStyle/>
                    <a:p>
                      <a:pPr algn="ctr"/>
                      <a:endParaRPr lang="fr-FR" dirty="0" smtClean="0"/>
                    </a:p>
                    <a:p>
                      <a:pPr algn="ctr"/>
                      <a:r>
                        <a:rPr lang="fr-FR" sz="1800" kern="1200" dirty="0" smtClean="0">
                          <a:solidFill>
                            <a:schemeClr val="dk1"/>
                          </a:solidFill>
                          <a:latin typeface="+mn-lt"/>
                          <a:ea typeface="+mn-ea"/>
                          <a:cs typeface="+mn-cs"/>
                        </a:rPr>
                        <a:t>Maîtrise-évitement</a:t>
                      </a:r>
                    </a:p>
                    <a:p>
                      <a:pPr algn="ctr"/>
                      <a:r>
                        <a:rPr lang="fr-FR" dirty="0" smtClean="0"/>
                        <a:t>(éviter de s’engager dans des tâches/ ne pas ressentir son incompétance</a:t>
                      </a:r>
                      <a:r>
                        <a:rPr lang="el-GR" dirty="0" smtClean="0"/>
                        <a:t>)</a:t>
                      </a:r>
                      <a:endParaRPr lang="fr-FR" dirty="0" smtClean="0"/>
                    </a:p>
                    <a:p>
                      <a:pPr algn="ctr"/>
                      <a:endParaRPr lang="el-GR" dirty="0"/>
                    </a:p>
                  </a:txBody>
                  <a:tcPr>
                    <a:solidFill>
                      <a:srgbClr val="E1F04E"/>
                    </a:solidFill>
                  </a:tcPr>
                </a:tc>
                <a:tc>
                  <a:txBody>
                    <a:bodyPr/>
                    <a:lstStyle/>
                    <a:p>
                      <a:pPr algn="ctr"/>
                      <a:endParaRPr lang="fr-FR" sz="1800" kern="1200" dirty="0" smtClean="0">
                        <a:solidFill>
                          <a:schemeClr val="dk1"/>
                        </a:solidFill>
                        <a:latin typeface="+mn-lt"/>
                        <a:ea typeface="+mn-ea"/>
                        <a:cs typeface="+mn-cs"/>
                      </a:endParaRPr>
                    </a:p>
                    <a:p>
                      <a:pPr algn="ctr"/>
                      <a:r>
                        <a:rPr lang="fr-FR" sz="1800" kern="1200" dirty="0" smtClean="0">
                          <a:solidFill>
                            <a:schemeClr val="dk1"/>
                          </a:solidFill>
                          <a:latin typeface="+mn-lt"/>
                          <a:ea typeface="+mn-ea"/>
                          <a:cs typeface="+mn-cs"/>
                        </a:rPr>
                        <a:t>Performance-évitement</a:t>
                      </a:r>
                    </a:p>
                    <a:p>
                      <a:pPr algn="ctr"/>
                      <a:r>
                        <a:rPr lang="fr-FR" sz="1800" kern="1200" dirty="0" smtClean="0">
                          <a:solidFill>
                            <a:schemeClr val="dk1"/>
                          </a:solidFill>
                          <a:latin typeface="+mn-lt"/>
                          <a:ea typeface="+mn-ea"/>
                          <a:cs typeface="+mn-cs"/>
                        </a:rPr>
                        <a:t>(à éviter de </a:t>
                      </a:r>
                    </a:p>
                    <a:p>
                      <a:pPr algn="ctr"/>
                      <a:r>
                        <a:rPr lang="fr-FR" sz="1800" kern="1200" dirty="0" smtClean="0">
                          <a:solidFill>
                            <a:schemeClr val="dk1"/>
                          </a:solidFill>
                          <a:latin typeface="+mn-lt"/>
                          <a:ea typeface="+mn-ea"/>
                          <a:cs typeface="+mn-cs"/>
                        </a:rPr>
                        <a:t>faire moins bien que les autres)</a:t>
                      </a:r>
                    </a:p>
                    <a:p>
                      <a:pPr algn="ctr"/>
                      <a:endParaRPr lang="fr-FR" sz="1800" kern="1200" dirty="0" smtClean="0">
                        <a:solidFill>
                          <a:schemeClr val="dk1"/>
                        </a:solidFill>
                        <a:latin typeface="+mn-lt"/>
                        <a:ea typeface="+mn-ea"/>
                        <a:cs typeface="+mn-cs"/>
                      </a:endParaRPr>
                    </a:p>
                    <a:p>
                      <a:pPr algn="ctr"/>
                      <a:endParaRPr lang="el-GR" dirty="0"/>
                    </a:p>
                  </a:txBody>
                  <a:tcPr>
                    <a:solidFill>
                      <a:srgbClr val="70B917"/>
                    </a:solidFill>
                  </a:tcPr>
                </a:tc>
              </a:tr>
            </a:tbl>
          </a:graphicData>
        </a:graphic>
      </p:graphicFrame>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3563</TotalTime>
  <Words>2544</Words>
  <Application>Microsoft Office PowerPoint</Application>
  <PresentationFormat>Προβολή στην οθόνη (4:3)</PresentationFormat>
  <Paragraphs>219</Paragraphs>
  <Slides>24</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Le dopage dans le Sport III</vt:lpstr>
      <vt:lpstr>L'esprit (corrompu) du sport</vt:lpstr>
      <vt:lpstr>Dopage vs. esprit du sport</vt:lpstr>
      <vt:lpstr>Le dopage est un problème à multiples facettes et à plusieurs niveaux</vt:lpstr>
      <vt:lpstr>Changement de paradigme</vt:lpstr>
      <vt:lpstr>Qu’est-ce que nous savons jusqu’à présent? </vt:lpstr>
      <vt:lpstr>Le dopage en tant que comportement intentionnel</vt:lpstr>
      <vt:lpstr>Buts d'accomplissement &amp; motivation</vt:lpstr>
      <vt:lpstr>Modèle 2 x 2 des buts d'accomplissement</vt:lpstr>
      <vt:lpstr>Buts d'accomplissement et dopage</vt:lpstr>
      <vt:lpstr>Les normes sociales</vt:lpstr>
      <vt:lpstr>Deux types de normes sociales</vt:lpstr>
      <vt:lpstr>Exemples de normes sociales favorables au dopage </vt:lpstr>
      <vt:lpstr>Examples de normes sociales défavorables au dopage</vt:lpstr>
      <vt:lpstr>Normes sociales et usage de substances dopantes</vt:lpstr>
      <vt:lpstr>Raisonnement moral</vt:lpstr>
      <vt:lpstr>Désengagement moral</vt:lpstr>
      <vt:lpstr> Mécanismes de désengagement moral</vt:lpstr>
      <vt:lpstr>Récits de désengagement moral et de dopage</vt:lpstr>
      <vt:lpstr>Les dopés se désengagent (moralement)</vt:lpstr>
      <vt:lpstr>La personnalité du "dopé"</vt:lpstr>
      <vt:lpstr>"Triade Noire" &amp; Dopage</vt:lpstr>
      <vt:lpstr>Résumé</vt:lpstr>
      <vt:lpstr>Avis de non-responsabilité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fixing</dc:title>
  <dc:creator>user</dc:creator>
  <cp:lastModifiedBy>Elina</cp:lastModifiedBy>
  <cp:revision>138</cp:revision>
  <dcterms:created xsi:type="dcterms:W3CDTF">2018-10-08T06:19:12Z</dcterms:created>
  <dcterms:modified xsi:type="dcterms:W3CDTF">2020-01-17T16:22:54Z</dcterms:modified>
</cp:coreProperties>
</file>