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12" r:id="rId2"/>
    <p:sldMasterId id="2147483700" r:id="rId3"/>
  </p:sldMasterIdLst>
  <p:notesMasterIdLst>
    <p:notesMasterId r:id="rId24"/>
  </p:notesMasterIdLst>
  <p:sldIdLst>
    <p:sldId id="256" r:id="rId4"/>
    <p:sldId id="300" r:id="rId5"/>
    <p:sldId id="304" r:id="rId6"/>
    <p:sldId id="306" r:id="rId7"/>
    <p:sldId id="305" r:id="rId8"/>
    <p:sldId id="301" r:id="rId9"/>
    <p:sldId id="302" r:id="rId10"/>
    <p:sldId id="299" r:id="rId11"/>
    <p:sldId id="307" r:id="rId12"/>
    <p:sldId id="291" r:id="rId13"/>
    <p:sldId id="292" r:id="rId14"/>
    <p:sldId id="293" r:id="rId15"/>
    <p:sldId id="294" r:id="rId16"/>
    <p:sldId id="308" r:id="rId17"/>
    <p:sldId id="309" r:id="rId18"/>
    <p:sldId id="310" r:id="rId19"/>
    <p:sldId id="311" r:id="rId20"/>
    <p:sldId id="312" r:id="rId21"/>
    <p:sldId id="259" r:id="rId22"/>
    <p:sldId id="303" r:id="rId23"/>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3028" autoAdjust="0"/>
  </p:normalViewPr>
  <p:slideViewPr>
    <p:cSldViewPr>
      <p:cViewPr varScale="1">
        <p:scale>
          <a:sx n="94" d="100"/>
          <a:sy n="94" d="100"/>
        </p:scale>
        <p:origin x="-1488" y="-96"/>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12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6BCFE-9C37-44E3-B8C8-86483D4D00D3}" type="doc">
      <dgm:prSet loTypeId="urn:microsoft.com/office/officeart/2009/3/layout/PlusandMinus" loCatId="relationship" qsTypeId="urn:microsoft.com/office/officeart/2005/8/quickstyle/simple1" qsCatId="simple" csTypeId="urn:microsoft.com/office/officeart/2005/8/colors/colorful1#1" csCatId="colorful" phldr="1"/>
      <dgm:spPr/>
      <dgm:t>
        <a:bodyPr/>
        <a:lstStyle/>
        <a:p>
          <a:endParaRPr lang="el-GR"/>
        </a:p>
      </dgm:t>
    </dgm:pt>
    <dgm:pt modelId="{B9FF37B7-EA72-47E2-B08D-E02FBF114CE9}">
      <dgm:prSet phldrT="[Text]"/>
      <dgm:spPr/>
      <dgm:t>
        <a:bodyPr/>
        <a:lstStyle/>
        <a:p>
          <a:r>
            <a:rPr lang="fr-FR" dirty="0" smtClean="0"/>
            <a:t>Avantages</a:t>
          </a:r>
          <a:endParaRPr lang="el-GR" dirty="0"/>
        </a:p>
      </dgm:t>
    </dgm:pt>
    <dgm:pt modelId="{0674F939-3B7E-4B4C-B621-D7863A1619F9}" type="parTrans" cxnId="{C96D742D-7AF6-4518-83D3-8BC5F48B8901}">
      <dgm:prSet/>
      <dgm:spPr/>
      <dgm:t>
        <a:bodyPr/>
        <a:lstStyle/>
        <a:p>
          <a:endParaRPr lang="el-GR"/>
        </a:p>
      </dgm:t>
    </dgm:pt>
    <dgm:pt modelId="{01574E39-AD46-4BB9-9550-B2E87695A93D}" type="sibTrans" cxnId="{C96D742D-7AF6-4518-83D3-8BC5F48B8901}">
      <dgm:prSet/>
      <dgm:spPr/>
      <dgm:t>
        <a:bodyPr/>
        <a:lstStyle/>
        <a:p>
          <a:endParaRPr lang="el-GR"/>
        </a:p>
      </dgm:t>
    </dgm:pt>
    <dgm:pt modelId="{47C3FDB7-9D59-416F-94CA-33402FF0D3EB}">
      <dgm:prSet phldrT="[Text]"/>
      <dgm:spPr/>
      <dgm:t>
        <a:bodyPr/>
        <a:lstStyle/>
        <a:p>
          <a:r>
            <a:rPr lang="fr-FR" dirty="0" smtClean="0"/>
            <a:t>Désavantages</a:t>
          </a:r>
          <a:endParaRPr lang="el-GR" dirty="0"/>
        </a:p>
      </dgm:t>
    </dgm:pt>
    <dgm:pt modelId="{A132D897-2B03-4820-9E1D-85999BE20ADC}" type="parTrans" cxnId="{BB15782E-973A-4074-99A8-8001490F2EE4}">
      <dgm:prSet/>
      <dgm:spPr/>
      <dgm:t>
        <a:bodyPr/>
        <a:lstStyle/>
        <a:p>
          <a:endParaRPr lang="el-GR"/>
        </a:p>
      </dgm:t>
    </dgm:pt>
    <dgm:pt modelId="{C06D9379-F364-4CA5-8FBC-69E20C535551}" type="sibTrans" cxnId="{BB15782E-973A-4074-99A8-8001490F2EE4}">
      <dgm:prSet/>
      <dgm:spPr/>
      <dgm:t>
        <a:bodyPr/>
        <a:lstStyle/>
        <a:p>
          <a:endParaRPr lang="el-GR"/>
        </a:p>
      </dgm:t>
    </dgm:pt>
    <dgm:pt modelId="{43A719FE-64E9-4D5F-BEF0-1AB355BEBBCA}" type="pres">
      <dgm:prSet presAssocID="{4D96BCFE-9C37-44E3-B8C8-86483D4D00D3}" presName="Name0" presStyleCnt="0">
        <dgm:presLayoutVars>
          <dgm:chMax val="2"/>
          <dgm:chPref val="2"/>
          <dgm:dir/>
          <dgm:animOne/>
          <dgm:resizeHandles val="exact"/>
        </dgm:presLayoutVars>
      </dgm:prSet>
      <dgm:spPr/>
      <dgm:t>
        <a:bodyPr/>
        <a:lstStyle/>
        <a:p>
          <a:endParaRPr lang="el-GR"/>
        </a:p>
      </dgm:t>
    </dgm:pt>
    <dgm:pt modelId="{E615B13D-30AD-4E9C-B1E1-0691F691553E}" type="pres">
      <dgm:prSet presAssocID="{4D96BCFE-9C37-44E3-B8C8-86483D4D00D3}" presName="Background" presStyleLbl="bgImgPlace1" presStyleIdx="0" presStyleCnt="1"/>
      <dgm:spPr/>
      <dgm:t>
        <a:bodyPr/>
        <a:lstStyle/>
        <a:p>
          <a:endParaRPr lang="el-GR"/>
        </a:p>
      </dgm:t>
    </dgm:pt>
    <dgm:pt modelId="{10007334-06F9-49E6-AFEC-5EE446CCF542}" type="pres">
      <dgm:prSet presAssocID="{4D96BCFE-9C37-44E3-B8C8-86483D4D00D3}" presName="ParentText1" presStyleLbl="revTx" presStyleIdx="0" presStyleCnt="2">
        <dgm:presLayoutVars>
          <dgm:chMax val="0"/>
          <dgm:chPref val="0"/>
          <dgm:bulletEnabled val="1"/>
        </dgm:presLayoutVars>
      </dgm:prSet>
      <dgm:spPr/>
      <dgm:t>
        <a:bodyPr/>
        <a:lstStyle/>
        <a:p>
          <a:endParaRPr lang="el-GR"/>
        </a:p>
      </dgm:t>
    </dgm:pt>
    <dgm:pt modelId="{50FC706E-D76A-45B4-B2E6-21CE99F8D7D5}" type="pres">
      <dgm:prSet presAssocID="{4D96BCFE-9C37-44E3-B8C8-86483D4D00D3}" presName="ParentText2" presStyleLbl="revTx" presStyleIdx="1" presStyleCnt="2">
        <dgm:presLayoutVars>
          <dgm:chMax val="0"/>
          <dgm:chPref val="0"/>
          <dgm:bulletEnabled val="1"/>
        </dgm:presLayoutVars>
      </dgm:prSet>
      <dgm:spPr/>
      <dgm:t>
        <a:bodyPr/>
        <a:lstStyle/>
        <a:p>
          <a:endParaRPr lang="el-GR"/>
        </a:p>
      </dgm:t>
    </dgm:pt>
    <dgm:pt modelId="{ED9A5306-87BB-46B2-896C-D6AC2DF610BA}" type="pres">
      <dgm:prSet presAssocID="{4D96BCFE-9C37-44E3-B8C8-86483D4D00D3}" presName="Plus" presStyleLbl="alignNode1" presStyleIdx="0" presStyleCnt="2"/>
      <dgm:spPr/>
    </dgm:pt>
    <dgm:pt modelId="{7E360007-C90C-4B6F-8DF4-15B6B4E43248}" type="pres">
      <dgm:prSet presAssocID="{4D96BCFE-9C37-44E3-B8C8-86483D4D00D3}" presName="Minus" presStyleLbl="alignNode1" presStyleIdx="1" presStyleCnt="2"/>
      <dgm:spPr/>
    </dgm:pt>
    <dgm:pt modelId="{B569A274-F6F4-43BC-A6F3-EF3EC8364D9E}" type="pres">
      <dgm:prSet presAssocID="{4D96BCFE-9C37-44E3-B8C8-86483D4D00D3}" presName="Divider" presStyleLbl="parChTrans1D1" presStyleIdx="0" presStyleCnt="1"/>
      <dgm:spPr/>
    </dgm:pt>
  </dgm:ptLst>
  <dgm:cxnLst>
    <dgm:cxn modelId="{BB15782E-973A-4074-99A8-8001490F2EE4}" srcId="{4D96BCFE-9C37-44E3-B8C8-86483D4D00D3}" destId="{47C3FDB7-9D59-416F-94CA-33402FF0D3EB}" srcOrd="1" destOrd="0" parTransId="{A132D897-2B03-4820-9E1D-85999BE20ADC}" sibTransId="{C06D9379-F364-4CA5-8FBC-69E20C535551}"/>
    <dgm:cxn modelId="{C96D742D-7AF6-4518-83D3-8BC5F48B8901}" srcId="{4D96BCFE-9C37-44E3-B8C8-86483D4D00D3}" destId="{B9FF37B7-EA72-47E2-B08D-E02FBF114CE9}" srcOrd="0" destOrd="0" parTransId="{0674F939-3B7E-4B4C-B621-D7863A1619F9}" sibTransId="{01574E39-AD46-4BB9-9550-B2E87695A93D}"/>
    <dgm:cxn modelId="{D4C3C993-92E5-4252-898F-BC7672AA9454}" type="presOf" srcId="{47C3FDB7-9D59-416F-94CA-33402FF0D3EB}" destId="{50FC706E-D76A-45B4-B2E6-21CE99F8D7D5}" srcOrd="0" destOrd="0" presId="urn:microsoft.com/office/officeart/2009/3/layout/PlusandMinus"/>
    <dgm:cxn modelId="{8B469348-0F0B-4C3F-B429-40FC307D8A88}" type="presOf" srcId="{4D96BCFE-9C37-44E3-B8C8-86483D4D00D3}" destId="{43A719FE-64E9-4D5F-BEF0-1AB355BEBBCA}" srcOrd="0" destOrd="0" presId="urn:microsoft.com/office/officeart/2009/3/layout/PlusandMinus"/>
    <dgm:cxn modelId="{918774B1-CD75-4395-8A7B-15B925C05133}" type="presOf" srcId="{B9FF37B7-EA72-47E2-B08D-E02FBF114CE9}" destId="{10007334-06F9-49E6-AFEC-5EE446CCF542}" srcOrd="0" destOrd="0" presId="urn:microsoft.com/office/officeart/2009/3/layout/PlusandMinus"/>
    <dgm:cxn modelId="{98A6D3D2-B17D-4C46-B2C4-9AA8659369C5}" type="presParOf" srcId="{43A719FE-64E9-4D5F-BEF0-1AB355BEBBCA}" destId="{E615B13D-30AD-4E9C-B1E1-0691F691553E}" srcOrd="0" destOrd="0" presId="urn:microsoft.com/office/officeart/2009/3/layout/PlusandMinus"/>
    <dgm:cxn modelId="{194D9F7A-CB49-4801-A5BB-130853C8F927}" type="presParOf" srcId="{43A719FE-64E9-4D5F-BEF0-1AB355BEBBCA}" destId="{10007334-06F9-49E6-AFEC-5EE446CCF542}" srcOrd="1" destOrd="0" presId="urn:microsoft.com/office/officeart/2009/3/layout/PlusandMinus"/>
    <dgm:cxn modelId="{5EC70B04-F852-4702-A1F2-7DDBC3ED9C29}" type="presParOf" srcId="{43A719FE-64E9-4D5F-BEF0-1AB355BEBBCA}" destId="{50FC706E-D76A-45B4-B2E6-21CE99F8D7D5}" srcOrd="2" destOrd="0" presId="urn:microsoft.com/office/officeart/2009/3/layout/PlusandMinus"/>
    <dgm:cxn modelId="{10D2282F-5882-4B67-BB2D-C86032FD1D40}" type="presParOf" srcId="{43A719FE-64E9-4D5F-BEF0-1AB355BEBBCA}" destId="{ED9A5306-87BB-46B2-896C-D6AC2DF610BA}" srcOrd="3" destOrd="0" presId="urn:microsoft.com/office/officeart/2009/3/layout/PlusandMinus"/>
    <dgm:cxn modelId="{BDECB649-C7E3-4FC6-A2B3-C551C3FFC074}" type="presParOf" srcId="{43A719FE-64E9-4D5F-BEF0-1AB355BEBBCA}" destId="{7E360007-C90C-4B6F-8DF4-15B6B4E43248}" srcOrd="4" destOrd="0" presId="urn:microsoft.com/office/officeart/2009/3/layout/PlusandMinus"/>
    <dgm:cxn modelId="{D7BD5045-E748-4718-909A-9A698016C06A}" type="presParOf" srcId="{43A719FE-64E9-4D5F-BEF0-1AB355BEBBCA}" destId="{B569A274-F6F4-43BC-A6F3-EF3EC8364D9E}" srcOrd="5" destOrd="0" presId="urn:microsoft.com/office/officeart/2009/3/layout/PlusandMinu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15B13D-30AD-4E9C-B1E1-0691F691553E}">
      <dsp:nvSpPr>
        <dsp:cNvPr id="0" name=""/>
        <dsp:cNvSpPr/>
      </dsp:nvSpPr>
      <dsp:spPr>
        <a:xfrm>
          <a:off x="363473" y="1536773"/>
          <a:ext cx="3513582" cy="181579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007334-06F9-49E6-AFEC-5EE446CCF542}">
      <dsp:nvSpPr>
        <dsp:cNvPr id="0" name=""/>
        <dsp:cNvSpPr/>
      </dsp:nvSpPr>
      <dsp:spPr>
        <a:xfrm>
          <a:off x="468477" y="1749132"/>
          <a:ext cx="1631594" cy="155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lvl="0" algn="l" defTabSz="933450">
            <a:lnSpc>
              <a:spcPct val="90000"/>
            </a:lnSpc>
            <a:spcBef>
              <a:spcPct val="0"/>
            </a:spcBef>
            <a:spcAft>
              <a:spcPct val="35000"/>
            </a:spcAft>
          </a:pPr>
          <a:r>
            <a:rPr lang="fr-FR" sz="2100" kern="1200" dirty="0" smtClean="0"/>
            <a:t>Avantages</a:t>
          </a:r>
          <a:endParaRPr lang="el-GR" sz="2100" kern="1200" dirty="0"/>
        </a:p>
      </dsp:txBody>
      <dsp:txXfrm>
        <a:off x="468477" y="1749132"/>
        <a:ext cx="1631594" cy="1553392"/>
      </dsp:txXfrm>
    </dsp:sp>
    <dsp:sp modelId="{50FC706E-D76A-45B4-B2E6-21CE99F8D7D5}">
      <dsp:nvSpPr>
        <dsp:cNvPr id="0" name=""/>
        <dsp:cNvSpPr/>
      </dsp:nvSpPr>
      <dsp:spPr>
        <a:xfrm>
          <a:off x="2136419" y="1749132"/>
          <a:ext cx="1631594" cy="155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lvl="0" algn="l" defTabSz="933450">
            <a:lnSpc>
              <a:spcPct val="90000"/>
            </a:lnSpc>
            <a:spcBef>
              <a:spcPct val="0"/>
            </a:spcBef>
            <a:spcAft>
              <a:spcPct val="35000"/>
            </a:spcAft>
          </a:pPr>
          <a:r>
            <a:rPr lang="fr-FR" sz="2100" kern="1200" dirty="0" smtClean="0"/>
            <a:t>Désavantages</a:t>
          </a:r>
          <a:endParaRPr lang="el-GR" sz="2100" kern="1200" dirty="0"/>
        </a:p>
      </dsp:txBody>
      <dsp:txXfrm>
        <a:off x="2136419" y="1749132"/>
        <a:ext cx="1631594" cy="1553392"/>
      </dsp:txXfrm>
    </dsp:sp>
    <dsp:sp modelId="{ED9A5306-87BB-46B2-896C-D6AC2DF610BA}">
      <dsp:nvSpPr>
        <dsp:cNvPr id="0" name=""/>
        <dsp:cNvSpPr/>
      </dsp:nvSpPr>
      <dsp:spPr>
        <a:xfrm>
          <a:off x="0" y="1173392"/>
          <a:ext cx="686562" cy="686562"/>
        </a:xfrm>
        <a:prstGeom prst="plus">
          <a:avLst>
            <a:gd name="adj" fmla="val 328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60007-C90C-4B6F-8DF4-15B6B4E43248}">
      <dsp:nvSpPr>
        <dsp:cNvPr id="0" name=""/>
        <dsp:cNvSpPr/>
      </dsp:nvSpPr>
      <dsp:spPr>
        <a:xfrm>
          <a:off x="3392424" y="1420296"/>
          <a:ext cx="646176" cy="22143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69A274-F6F4-43BC-A6F3-EF3EC8364D9E}">
      <dsp:nvSpPr>
        <dsp:cNvPr id="0" name=""/>
        <dsp:cNvSpPr/>
      </dsp:nvSpPr>
      <dsp:spPr>
        <a:xfrm>
          <a:off x="2120265" y="1752454"/>
          <a:ext cx="403" cy="1483639"/>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xmlns="" id="{2EEF5872-4C82-174D-A102-1D415D5FE03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l-GR" dirty="0"/>
          </a:p>
        </p:txBody>
      </p:sp>
      <p:sp>
        <p:nvSpPr>
          <p:cNvPr id="3" name="2 - Θέση ημερομηνίας">
            <a:extLst>
              <a:ext uri="{FF2B5EF4-FFF2-40B4-BE49-F238E27FC236}">
                <a16:creationId xmlns:a16="http://schemas.microsoft.com/office/drawing/2014/main" xmlns="" id="{C63AF8C4-F57F-3B42-84BC-42C9308342E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5AD24DE-1DB5-45EC-9021-E7DE9D98F9C0}" type="datetimeFigureOut">
              <a:rPr lang="el-GR"/>
              <a:pPr>
                <a:defRPr/>
              </a:pPr>
              <a:t>17/1/2020</a:t>
            </a:fld>
            <a:endParaRPr lang="el-GR" dirty="0"/>
          </a:p>
        </p:txBody>
      </p:sp>
      <p:sp>
        <p:nvSpPr>
          <p:cNvPr id="4" name="3 - Θέση εικόνας διαφάνειας">
            <a:extLst>
              <a:ext uri="{FF2B5EF4-FFF2-40B4-BE49-F238E27FC236}">
                <a16:creationId xmlns:a16="http://schemas.microsoft.com/office/drawing/2014/main" xmlns="" id="{F6F06C1D-4C37-8746-881A-99F2F4E0EC7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5" name="4 - Θέση σημειώσεων">
            <a:extLst>
              <a:ext uri="{FF2B5EF4-FFF2-40B4-BE49-F238E27FC236}">
                <a16:creationId xmlns:a16="http://schemas.microsoft.com/office/drawing/2014/main" xmlns="" id="{CC07863F-5AC8-2742-AF89-9097C8ADD49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16:creationId xmlns:a16="http://schemas.microsoft.com/office/drawing/2014/main" xmlns="" id="{DE3A5170-75F9-5642-B8B0-BFFE0FB414E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l-GR" dirty="0"/>
          </a:p>
        </p:txBody>
      </p:sp>
      <p:sp>
        <p:nvSpPr>
          <p:cNvPr id="7" name="6 - Θέση αριθμού διαφάνειας">
            <a:extLst>
              <a:ext uri="{FF2B5EF4-FFF2-40B4-BE49-F238E27FC236}">
                <a16:creationId xmlns:a16="http://schemas.microsoft.com/office/drawing/2014/main" xmlns="" id="{99D8106E-0A0C-7E42-9B94-140385868B9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CAF64C5-14C4-4968-823E-C8A87E1A56B7}" type="slidenum">
              <a:rPr lang="el-GR" altLang="el-GR"/>
              <a:pPr/>
              <a:t>‹#›</a:t>
            </a:fld>
            <a:endParaRPr lang="el-GR" altLang="el-G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9938"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fr-FR" dirty="0" smtClean="0"/>
              <a:t>Discutez brièvement du concept de dopage en relation avec l’utilisation de compléments alimentaires. Discutez du concept de l'amélioration de la performance et d’un lien possible entre dopage et compléments alimentaires.</a:t>
            </a:r>
            <a:endParaRPr lang="en-US" altLang="el-GR" dirty="0" smtClean="0"/>
          </a:p>
          <a:p>
            <a:endParaRPr lang="en-US" altLang="el-GR" dirty="0" smtClean="0"/>
          </a:p>
          <a:p>
            <a:pPr eaLnBrk="1" hangingPunct="1">
              <a:spcBef>
                <a:spcPct val="0"/>
              </a:spcBef>
            </a:pPr>
            <a:r>
              <a:rPr lang="en-US" altLang="en-US" dirty="0" smtClean="0"/>
              <a:t>Temps </a:t>
            </a:r>
            <a:r>
              <a:rPr lang="fr-FR" altLang="en-US" dirty="0" smtClean="0"/>
              <a:t>estimé</a:t>
            </a:r>
            <a:r>
              <a:rPr lang="en-US" altLang="en-US" dirty="0" smtClean="0"/>
              <a:t>: 3 min</a:t>
            </a:r>
            <a:endParaRPr lang="el-GR" altLang="en-US" dirty="0" smtClean="0"/>
          </a:p>
        </p:txBody>
      </p:sp>
      <p:sp>
        <p:nvSpPr>
          <p:cNvPr id="39939" name="3 - Θέση αριθμού διαφάνειας"/>
          <p:cNvSpPr>
            <a:spLocks noGrp="1"/>
          </p:cNvSpPr>
          <p:nvPr>
            <p:ph type="sldNum" sz="quarter" idx="5"/>
          </p:nvPr>
        </p:nvSpPr>
        <p:spPr bwMode="auto">
          <a:noFill/>
          <a:ln>
            <a:miter lim="800000"/>
            <a:headEnd/>
            <a:tailEnd/>
          </a:ln>
        </p:spPr>
        <p:txBody>
          <a:bodyPr/>
          <a:lstStyle/>
          <a:p>
            <a:fld id="{682C1E36-0DCA-4191-875D-C919847B235E}" type="slidenum">
              <a:rPr lang="el-GR" altLang="en-US"/>
              <a:pPr/>
              <a:t>1</a:t>
            </a:fld>
            <a:endParaRPr lang="el-GR"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69" name="Shape 675"/>
          <p:cNvSpPr>
            <a:spLocks noGrp="1" noRot="1" noChangeAspect="1" noTextEdit="1"/>
          </p:cNvSpPr>
          <p:nvPr>
            <p:ph type="sldImg" idx="2"/>
          </p:nvPr>
        </p:nvSpPr>
        <p:spPr bwMode="auto">
          <a:noFill/>
          <a:ln w="9525">
            <a:noFill/>
          </a:ln>
        </p:spPr>
      </p:sp>
      <p:sp>
        <p:nvSpPr>
          <p:cNvPr id="58370" name="Shape 676"/>
          <p:cNvSpPr>
            <a:spLocks noGrp="1"/>
          </p:cNvSpPr>
          <p:nvPr>
            <p:ph type="body" idx="1"/>
          </p:nvPr>
        </p:nvSpPr>
        <p:spPr bwMode="auto">
          <a:noFill/>
        </p:spPr>
        <p:txBody>
          <a:bodyPr wrap="square" tIns="45700" bIns="45700" num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000000"/>
              </a:buClr>
              <a:buSzPct val="25000"/>
              <a:buFont typeface="Calibri" pitchFamily="34" charset="0"/>
              <a:buNone/>
              <a:tabLst/>
              <a:defRPr/>
            </a:pPr>
            <a:r>
              <a:rPr lang="fr-FR" dirty="0" smtClean="0"/>
              <a:t>Discutez avec les étudiants du besoin des athlètes d‘avoir un style de vie optimal et de la façon dont cela couvrirait leurs besoins en énergie. Discutez avec les étudiants de la nécessité de consulter un expert quand il s’agit de prendre une décision d'utiliser des compléments alimentaires.</a:t>
            </a:r>
          </a:p>
          <a:p>
            <a:pPr>
              <a:spcBef>
                <a:spcPct val="0"/>
              </a:spcBef>
              <a:buClr>
                <a:srgbClr val="000000"/>
              </a:buClr>
              <a:buSzPct val="25000"/>
              <a:buFont typeface="Calibri" pitchFamily="34" charset="0"/>
              <a:buNone/>
            </a:pPr>
            <a:endParaRPr lang="en-GB" altLang="en-US" dirty="0" smtClean="0">
              <a:solidFill>
                <a:srgbClr val="000000"/>
              </a:solidFill>
              <a:ea typeface="Calibri" pitchFamily="34" charset="0"/>
              <a:cs typeface="Calibri" pitchFamily="34" charset="0"/>
              <a:sym typeface="Calibri" pitchFamily="34" charset="0"/>
            </a:endParaRPr>
          </a:p>
          <a:p>
            <a:pPr>
              <a:spcBef>
                <a:spcPct val="0"/>
              </a:spcBef>
              <a:buClr>
                <a:srgbClr val="000000"/>
              </a:buClr>
              <a:buSzPct val="25000"/>
              <a:buFont typeface="Calibri" pitchFamily="34" charset="0"/>
              <a:buNone/>
            </a:pPr>
            <a:r>
              <a:rPr lang="en-US" altLang="en-US" dirty="0" smtClean="0"/>
              <a:t>Temps </a:t>
            </a:r>
            <a:r>
              <a:rPr lang="fr-FR" altLang="en-US" dirty="0" smtClean="0"/>
              <a:t>estimé</a:t>
            </a:r>
            <a:r>
              <a:rPr lang="en-GB" altLang="en-US" dirty="0" smtClean="0">
                <a:solidFill>
                  <a:srgbClr val="000000"/>
                </a:solidFill>
                <a:ea typeface="Calibri" pitchFamily="34" charset="0"/>
                <a:cs typeface="Calibri" pitchFamily="34" charset="0"/>
                <a:sym typeface="Calibri" pitchFamily="34" charset="0"/>
              </a:rPr>
              <a:t>: 3 min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7" name="Shape 684"/>
          <p:cNvSpPr>
            <a:spLocks noGrp="1" noRot="1" noChangeAspect="1" noTextEdit="1"/>
          </p:cNvSpPr>
          <p:nvPr>
            <p:ph type="sldImg" idx="2"/>
          </p:nvPr>
        </p:nvSpPr>
        <p:spPr bwMode="auto">
          <a:noFill/>
          <a:ln cap="flat">
            <a:solidFill>
              <a:srgbClr val="000000"/>
            </a:solidFill>
            <a:miter lim="800000"/>
            <a:headEnd type="none" w="med" len="med"/>
            <a:tailEnd type="none" w="med" len="med"/>
          </a:ln>
        </p:spPr>
      </p:sp>
      <p:sp>
        <p:nvSpPr>
          <p:cNvPr id="60418" name="Shape 685"/>
          <p:cNvSpPr>
            <a:spLocks noGrp="1"/>
          </p:cNvSpPr>
          <p:nvPr>
            <p:ph type="body" idx="1"/>
          </p:nvPr>
        </p:nvSpPr>
        <p:spPr bwMode="auto">
          <a:noFill/>
        </p:spPr>
        <p:txBody>
          <a:bodyPr wrap="square" numCol="1" anchor="t" anchorCtr="0" compatLnSpc="1">
            <a:prstTxWarp prst="textNoShape">
              <a:avLst/>
            </a:prstTxWarp>
          </a:bodyPr>
          <a:lstStyle/>
          <a:p>
            <a:pPr>
              <a:spcBef>
                <a:spcPct val="0"/>
              </a:spcBef>
              <a:buClr>
                <a:srgbClr val="000000"/>
              </a:buClr>
              <a:buSzPct val="25000"/>
              <a:buFont typeface="Calibri" pitchFamily="34" charset="0"/>
              <a:buNone/>
            </a:pPr>
            <a:r>
              <a:rPr lang="fr-FR" dirty="0" smtClean="0"/>
              <a:t>Regardez la vidéo et discutez avec les étudiants des preuves présentées </a:t>
            </a:r>
            <a:r>
              <a:rPr lang="fr-FR" b="0" dirty="0" smtClean="0"/>
              <a:t>précédemment </a:t>
            </a:r>
            <a:r>
              <a:rPr lang="fr-FR" dirty="0" smtClean="0"/>
              <a:t>sur la contamination des compléments alimentaires. Discutez de ses implications dans la décision d'utiliser des compléments alimentaires. Introduire le concept de contrôle des compléments alimentaires.</a:t>
            </a:r>
            <a:endParaRPr lang="en-US" altLang="en-US" dirty="0" smtClean="0">
              <a:solidFill>
                <a:srgbClr val="000000"/>
              </a:solidFill>
              <a:ea typeface="Calibri" pitchFamily="34" charset="0"/>
              <a:cs typeface="Calibri" pitchFamily="34" charset="0"/>
              <a:sym typeface="Calibri" pitchFamily="34" charset="0"/>
            </a:endParaRPr>
          </a:p>
          <a:p>
            <a:pPr>
              <a:spcBef>
                <a:spcPct val="0"/>
              </a:spcBef>
              <a:buClr>
                <a:srgbClr val="000000"/>
              </a:buClr>
              <a:buSzPct val="25000"/>
              <a:buFont typeface="Calibri" pitchFamily="34" charset="0"/>
              <a:buNone/>
            </a:pPr>
            <a:endParaRPr lang="en-US" altLang="en-US" dirty="0" smtClean="0">
              <a:solidFill>
                <a:srgbClr val="000000"/>
              </a:solidFill>
              <a:ea typeface="Calibri" pitchFamily="34" charset="0"/>
              <a:cs typeface="Calibri" pitchFamily="34" charset="0"/>
              <a:sym typeface="Calibri" pitchFamily="34" charset="0"/>
            </a:endParaRPr>
          </a:p>
          <a:p>
            <a:pPr>
              <a:spcBef>
                <a:spcPct val="0"/>
              </a:spcBef>
              <a:buClr>
                <a:srgbClr val="000000"/>
              </a:buClr>
              <a:buSzPct val="25000"/>
              <a:buFont typeface="Calibri" pitchFamily="34" charset="0"/>
              <a:buNone/>
            </a:pPr>
            <a:r>
              <a:rPr lang="en-US" altLang="en-US" dirty="0" smtClean="0"/>
              <a:t>Temps </a:t>
            </a:r>
            <a:r>
              <a:rPr lang="fr-FR" altLang="en-US" dirty="0" smtClean="0"/>
              <a:t>estimé</a:t>
            </a:r>
            <a:r>
              <a:rPr lang="en-US" altLang="en-US" dirty="0" smtClean="0">
                <a:solidFill>
                  <a:srgbClr val="000000"/>
                </a:solidFill>
                <a:ea typeface="Calibri" pitchFamily="34" charset="0"/>
                <a:cs typeface="Calibri" pitchFamily="34" charset="0"/>
                <a:sym typeface="Calibri" pitchFamily="34" charset="0"/>
              </a:rPr>
              <a:t>: 3 min</a:t>
            </a:r>
          </a:p>
        </p:txBody>
      </p:sp>
      <p:sp>
        <p:nvSpPr>
          <p:cNvPr id="60419" name="Shape 686"/>
          <p:cNvSpPr>
            <a:spLocks noGrp="1"/>
          </p:cNvSpPr>
          <p:nvPr>
            <p:ph type="sldNum" sz="quarter" idx="5"/>
          </p:nvPr>
        </p:nvSpPr>
        <p:spPr bwMode="auto">
          <a:noFill/>
          <a:ln>
            <a:miter lim="800000"/>
            <a:headEnd/>
            <a:tailEnd/>
          </a:ln>
        </p:spPr>
        <p:txBody>
          <a:bodyPr/>
          <a:lstStyle/>
          <a:p>
            <a:pPr algn="l"/>
            <a:fld id="{7B529D5C-C0D4-4A1A-A15A-764C76D7259C}" type="slidenum">
              <a:rPr lang="en-GB" altLang="en-US" sz="1800">
                <a:sym typeface="Arial" charset="0"/>
              </a:rPr>
              <a:pPr algn="l"/>
              <a:t>11</a:t>
            </a:fld>
            <a:endParaRPr lang="en-GB" altLang="en-US" sz="1800" dirty="0">
              <a:sym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5" name="Shape 695"/>
          <p:cNvSpPr>
            <a:spLocks noGrp="1" noRot="1" noChangeAspect="1" noTextEdit="1"/>
          </p:cNvSpPr>
          <p:nvPr>
            <p:ph type="sldImg" idx="2"/>
          </p:nvPr>
        </p:nvSpPr>
        <p:spPr bwMode="auto">
          <a:noFill/>
          <a:ln cap="flat">
            <a:solidFill>
              <a:srgbClr val="000000"/>
            </a:solidFill>
            <a:miter lim="800000"/>
            <a:headEnd type="none" w="med" len="med"/>
            <a:tailEnd type="none" w="med" len="med"/>
          </a:ln>
        </p:spPr>
      </p:sp>
      <p:sp>
        <p:nvSpPr>
          <p:cNvPr id="696" name="Shape 696">
            <a:extLst>
              <a:ext uri="{FF2B5EF4-FFF2-40B4-BE49-F238E27FC236}">
                <a16:creationId xmlns:a16="http://schemas.microsoft.com/office/drawing/2014/main" xmlns="" id="{A623FF69-7569-E940-A847-0542953B1BD6}"/>
              </a:ext>
            </a:extLst>
          </p:cNvPr>
          <p:cNvSpPr txBox="1">
            <a:spLocks noGrp="1"/>
          </p:cNvSpPr>
          <p:nvPr>
            <p:ph type="body" idx="1"/>
          </p:nvPr>
        </p:nvSpPr>
        <p:spPr>
          <a:ln/>
        </p:spPr>
        <p:txBody>
          <a:bodyPr>
            <a:noAutofit/>
          </a:bodyPr>
          <a:lstStyle/>
          <a:p>
            <a:pPr marL="0" marR="0" indent="0" algn="l" defTabSz="914400" rtl="0" eaLnBrk="0" fontAlgn="auto" latinLnBrk="0" hangingPunct="0">
              <a:lnSpc>
                <a:spcPct val="100000"/>
              </a:lnSpc>
              <a:spcBef>
                <a:spcPct val="30000"/>
              </a:spcBef>
              <a:spcAft>
                <a:spcPts val="0"/>
              </a:spcAft>
              <a:buClrTx/>
              <a:buSzPct val="25000"/>
              <a:buFontTx/>
              <a:buNone/>
              <a:tabLst/>
              <a:defRPr/>
            </a:pPr>
            <a:r>
              <a:rPr lang="fr-FR" dirty="0" smtClean="0"/>
              <a:t>Expliquez aux étudiants que si un athlète prend la décision d'utiliser des compléments, il devrait minimiser les risques. Cependant, le risque ne peut pas être entièrement éliminé. Présentez Informed Sport, un site web présentant une liste de produits de compléments testés par lots et vérifiant leur mode de production, de façon que leur utilisation comporte moins de risques que d'acheter des compléments sans contrôle. </a:t>
            </a:r>
          </a:p>
          <a:p>
            <a:pPr marL="0" marR="0" indent="0" algn="l" defTabSz="914400" rtl="0" eaLnBrk="0" fontAlgn="auto" latinLnBrk="0" hangingPunct="0">
              <a:lnSpc>
                <a:spcPct val="100000"/>
              </a:lnSpc>
              <a:spcBef>
                <a:spcPct val="30000"/>
              </a:spcBef>
              <a:spcAft>
                <a:spcPts val="0"/>
              </a:spcAft>
              <a:buClrTx/>
              <a:buSzPct val="25000"/>
              <a:buFontTx/>
              <a:buNone/>
              <a:tabLst/>
              <a:defRPr/>
            </a:pPr>
            <a:r>
              <a:rPr lang="fr-FR" dirty="0" smtClean="0"/>
              <a:t>Informed Sport n'est utile que pour la minimisation des risques - pas pour leur élimination. </a:t>
            </a:r>
          </a:p>
          <a:p>
            <a:pPr marL="0" marR="0" indent="0" algn="l" defTabSz="914400" rtl="0" eaLnBrk="0" fontAlgn="auto" latinLnBrk="0" hangingPunct="0">
              <a:lnSpc>
                <a:spcPct val="100000"/>
              </a:lnSpc>
              <a:spcBef>
                <a:spcPct val="30000"/>
              </a:spcBef>
              <a:spcAft>
                <a:spcPts val="0"/>
              </a:spcAft>
              <a:buClrTx/>
              <a:buSzPct val="25000"/>
              <a:buFontTx/>
              <a:buNone/>
              <a:tabLst/>
              <a:defRPr/>
            </a:pPr>
            <a:r>
              <a:rPr lang="fr-FR" dirty="0" smtClean="0"/>
              <a:t>Toutes les substances interdites ne font pas l’objet d’un test – juste les substances les plus </a:t>
            </a:r>
            <a:r>
              <a:rPr lang="fr-FR" b="0" dirty="0" smtClean="0"/>
              <a:t>susceptibles </a:t>
            </a:r>
            <a:r>
              <a:rPr lang="fr-FR" dirty="0" smtClean="0"/>
              <a:t>d'</a:t>
            </a:r>
            <a:r>
              <a:rPr lang="fr-FR" i="0" dirty="0" smtClean="0"/>
              <a:t>être contaminées; </a:t>
            </a:r>
            <a:r>
              <a:rPr lang="fr-FR" dirty="0" smtClean="0"/>
              <a:t>par exemple</a:t>
            </a:r>
            <a:r>
              <a:rPr lang="el-GR" dirty="0" smtClean="0"/>
              <a:t>:</a:t>
            </a:r>
            <a:r>
              <a:rPr lang="fr-FR" dirty="0" smtClean="0"/>
              <a:t> les stéroïdes et les stimulants. </a:t>
            </a:r>
          </a:p>
          <a:p>
            <a:pPr marL="0" marR="0" indent="0" algn="l" defTabSz="914400" rtl="0" eaLnBrk="0" fontAlgn="auto" latinLnBrk="0" hangingPunct="0">
              <a:lnSpc>
                <a:spcPct val="100000"/>
              </a:lnSpc>
              <a:spcBef>
                <a:spcPct val="30000"/>
              </a:spcBef>
              <a:spcAft>
                <a:spcPts val="0"/>
              </a:spcAft>
              <a:buClrTx/>
              <a:buSzPct val="25000"/>
              <a:buFontTx/>
              <a:buNone/>
              <a:tabLst/>
              <a:defRPr/>
            </a:pPr>
            <a:r>
              <a:rPr lang="fr-FR" dirty="0" smtClean="0"/>
              <a:t>Produits spécifiques </a:t>
            </a:r>
            <a:r>
              <a:rPr lang="en-GB" dirty="0" smtClean="0"/>
              <a:t>seule</a:t>
            </a:r>
            <a:r>
              <a:rPr lang="fr-FR" dirty="0" smtClean="0"/>
              <a:t>ment - pas toute une gamme (par exemple, vous ne pouvez pas rechercher uniquement un nom de marque, il doit s'agir d'un produit individuel) </a:t>
            </a:r>
          </a:p>
          <a:p>
            <a:pPr marL="0" marR="0" indent="0" algn="l" defTabSz="914400" rtl="0" eaLnBrk="0" fontAlgn="auto" latinLnBrk="0" hangingPunct="0">
              <a:lnSpc>
                <a:spcPct val="100000"/>
              </a:lnSpc>
              <a:spcBef>
                <a:spcPct val="30000"/>
              </a:spcBef>
              <a:spcAft>
                <a:spcPts val="0"/>
              </a:spcAft>
              <a:buClrTx/>
              <a:buSzPct val="25000"/>
              <a:buFontTx/>
              <a:buNone/>
              <a:tabLst/>
              <a:defRPr/>
            </a:pPr>
            <a:r>
              <a:rPr lang="fr-FR" dirty="0" smtClean="0"/>
              <a:t>Recherchez des compléments sur le site</a:t>
            </a:r>
          </a:p>
          <a:p>
            <a:pPr marL="457200" indent="-457200" fontAlgn="auto">
              <a:spcBef>
                <a:spcPts val="240"/>
              </a:spcBef>
              <a:spcAft>
                <a:spcPts val="0"/>
              </a:spcAft>
              <a:buClr>
                <a:srgbClr val="7F7F7F"/>
              </a:buClr>
              <a:buSzPct val="25000"/>
              <a:buFont typeface="Arial"/>
              <a:buNone/>
              <a:defRPr/>
            </a:pPr>
            <a:endParaRPr lang="en-GB" sz="1000" dirty="0" smtClean="0">
              <a:solidFill>
                <a:srgbClr val="000000"/>
              </a:solidFill>
            </a:endParaRPr>
          </a:p>
          <a:p>
            <a:pPr marL="457200" indent="-457200" fontAlgn="auto">
              <a:spcBef>
                <a:spcPts val="240"/>
              </a:spcBef>
              <a:spcAft>
                <a:spcPts val="0"/>
              </a:spcAft>
              <a:buClr>
                <a:srgbClr val="7F7F7F"/>
              </a:buClr>
              <a:buSzPct val="25000"/>
              <a:buFont typeface="Arial"/>
              <a:buNone/>
              <a:defRPr/>
            </a:pPr>
            <a:r>
              <a:rPr lang="en-US" altLang="en-US" sz="1000" dirty="0" smtClean="0"/>
              <a:t>Temps </a:t>
            </a:r>
            <a:r>
              <a:rPr lang="fr-FR" altLang="en-US" sz="1000" dirty="0" smtClean="0"/>
              <a:t>estimé</a:t>
            </a:r>
            <a:r>
              <a:rPr lang="en-GB" sz="1000" dirty="0" smtClean="0">
                <a:solidFill>
                  <a:srgbClr val="333333"/>
                </a:solidFill>
                <a:highlight>
                  <a:srgbClr val="FFFFFF"/>
                </a:highlight>
                <a:latin typeface="Arial"/>
                <a:cs typeface="Arial"/>
                <a:sym typeface="Arial"/>
              </a:rPr>
              <a:t>: </a:t>
            </a:r>
            <a:r>
              <a:rPr lang="en-GB" sz="1000" dirty="0">
                <a:solidFill>
                  <a:srgbClr val="333333"/>
                </a:solidFill>
                <a:highlight>
                  <a:srgbClr val="FFFFFF"/>
                </a:highlight>
                <a:latin typeface="Arial"/>
                <a:cs typeface="Arial"/>
                <a:sym typeface="Arial"/>
              </a:rPr>
              <a:t>10 min</a:t>
            </a:r>
            <a:endParaRPr sz="1000" dirty="0">
              <a:solidFill>
                <a:srgbClr val="000000"/>
              </a:solidFill>
            </a:endParaRPr>
          </a:p>
        </p:txBody>
      </p:sp>
      <p:sp>
        <p:nvSpPr>
          <p:cNvPr id="62467" name="Shape 697"/>
          <p:cNvSpPr>
            <a:spLocks noGrp="1"/>
          </p:cNvSpPr>
          <p:nvPr>
            <p:ph type="sldNum" sz="quarter" idx="5"/>
          </p:nvPr>
        </p:nvSpPr>
        <p:spPr bwMode="auto">
          <a:noFill/>
          <a:ln>
            <a:miter lim="800000"/>
            <a:headEnd/>
            <a:tailEnd/>
          </a:ln>
        </p:spPr>
        <p:txBody>
          <a:bodyPr/>
          <a:lstStyle/>
          <a:p>
            <a:pPr algn="l"/>
            <a:fld id="{1186CDD6-12A7-44BB-8A15-C29202BA6D67}" type="slidenum">
              <a:rPr lang="en-GB" altLang="en-US" sz="1800">
                <a:sym typeface="Arial" charset="0"/>
              </a:rPr>
              <a:pPr algn="l"/>
              <a:t>12</a:t>
            </a:fld>
            <a:endParaRPr lang="en-GB" altLang="en-US" sz="1800" dirty="0">
              <a:sym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3" name="Shape 708"/>
          <p:cNvSpPr>
            <a:spLocks noGrp="1" noRot="1" noChangeAspect="1" noTextEdit="1"/>
          </p:cNvSpPr>
          <p:nvPr>
            <p:ph type="sldImg" idx="2"/>
          </p:nvPr>
        </p:nvSpPr>
        <p:spPr bwMode="auto">
          <a:noFill/>
          <a:ln cap="flat">
            <a:solidFill>
              <a:srgbClr val="000000"/>
            </a:solidFill>
            <a:miter lim="800000"/>
            <a:headEnd type="none" w="med" len="med"/>
            <a:tailEnd type="none" w="med" len="med"/>
          </a:ln>
        </p:spPr>
      </p:sp>
      <p:sp>
        <p:nvSpPr>
          <p:cNvPr id="64514" name="Shape 709"/>
          <p:cNvSpPr>
            <a:spLocks noGrp="1"/>
          </p:cNvSpPr>
          <p:nvPr>
            <p:ph type="body" idx="1"/>
          </p:nvPr>
        </p:nvSpPr>
        <p:spPr bwMode="auto">
          <a:noFill/>
        </p:spPr>
        <p:txBody>
          <a:bodyPr wrap="square" numCol="1" anchor="t" anchorCtr="0" compatLnSpc="1">
            <a:prstTxWarp prst="textNoShape">
              <a:avLst/>
            </a:prstTxWarp>
          </a:bodyPr>
          <a:lstStyle/>
          <a:p>
            <a:pPr>
              <a:spcBef>
                <a:spcPct val="0"/>
              </a:spcBef>
              <a:buClr>
                <a:srgbClr val="000000"/>
              </a:buClr>
              <a:buSzPct val="25000"/>
              <a:buFont typeface="Calibri" pitchFamily="34" charset="0"/>
              <a:buNone/>
            </a:pPr>
            <a:r>
              <a:rPr lang="fr-FR" dirty="0" smtClean="0"/>
              <a:t>Présentez aux étudiants les conséquences d'une usage négligente de compléments alimentaires. Rappelez-leur le concept de la</a:t>
            </a:r>
            <a:r>
              <a:rPr lang="fr-FR" baseline="0" dirty="0" smtClean="0"/>
              <a:t> </a:t>
            </a:r>
            <a:r>
              <a:rPr lang="fr-FR" dirty="0" smtClean="0"/>
              <a:t>responsabilité objective discuté lors de la séance précédente. Discutez des effets secondaires possibles sur la santé de l’usage prolongé de compléments contaminés.</a:t>
            </a:r>
            <a:endParaRPr lang="en-US" altLang="en-US" dirty="0" smtClean="0">
              <a:solidFill>
                <a:srgbClr val="000000"/>
              </a:solidFill>
              <a:ea typeface="Calibri" pitchFamily="34" charset="0"/>
              <a:cs typeface="Calibri" pitchFamily="34" charset="0"/>
              <a:sym typeface="Calibri" pitchFamily="34" charset="0"/>
            </a:endParaRPr>
          </a:p>
          <a:p>
            <a:pPr>
              <a:spcBef>
                <a:spcPct val="0"/>
              </a:spcBef>
              <a:buClr>
                <a:srgbClr val="000000"/>
              </a:buClr>
              <a:buSzPct val="25000"/>
              <a:buFont typeface="Calibri" pitchFamily="34" charset="0"/>
              <a:buNone/>
            </a:pPr>
            <a:endParaRPr lang="en-US" altLang="en-US" dirty="0" smtClean="0">
              <a:solidFill>
                <a:srgbClr val="000000"/>
              </a:solidFill>
              <a:ea typeface="Calibri" pitchFamily="34" charset="0"/>
              <a:cs typeface="Calibri" pitchFamily="34" charset="0"/>
              <a:sym typeface="Calibri" pitchFamily="34" charset="0"/>
            </a:endParaRPr>
          </a:p>
          <a:p>
            <a:pPr>
              <a:spcBef>
                <a:spcPct val="0"/>
              </a:spcBef>
              <a:buClr>
                <a:srgbClr val="000000"/>
              </a:buClr>
              <a:buSzPct val="25000"/>
              <a:buFont typeface="Calibri" pitchFamily="34" charset="0"/>
              <a:buNone/>
            </a:pPr>
            <a:r>
              <a:rPr lang="en-US" altLang="en-US" dirty="0" smtClean="0">
                <a:solidFill>
                  <a:srgbClr val="000000"/>
                </a:solidFill>
                <a:ea typeface="Calibri" pitchFamily="34" charset="0"/>
                <a:cs typeface="Calibri" pitchFamily="34" charset="0"/>
                <a:sym typeface="Calibri" pitchFamily="34" charset="0"/>
              </a:rPr>
              <a:t>Temps estimé: 3 min</a:t>
            </a:r>
          </a:p>
        </p:txBody>
      </p:sp>
      <p:sp>
        <p:nvSpPr>
          <p:cNvPr id="64515" name="Shape 710"/>
          <p:cNvSpPr>
            <a:spLocks noGrp="1"/>
          </p:cNvSpPr>
          <p:nvPr>
            <p:ph type="sldNum" sz="quarter" idx="5"/>
          </p:nvPr>
        </p:nvSpPr>
        <p:spPr bwMode="auto">
          <a:noFill/>
          <a:ln>
            <a:miter lim="800000"/>
            <a:headEnd/>
            <a:tailEnd/>
          </a:ln>
        </p:spPr>
        <p:txBody>
          <a:bodyPr/>
          <a:lstStyle/>
          <a:p>
            <a:pPr algn="l"/>
            <a:fld id="{770D0FEA-4519-480E-ABBB-84A627987A95}" type="slidenum">
              <a:rPr lang="en-GB" altLang="en-US" sz="1800">
                <a:sym typeface="Arial" charset="0"/>
              </a:rPr>
              <a:pPr algn="l"/>
              <a:t>13</a:t>
            </a:fld>
            <a:endParaRPr lang="en-GB" altLang="en-US" sz="1800" dirty="0">
              <a:sym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6562"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fr-FR" dirty="0" smtClean="0"/>
              <a:t>Lisez le bulletin (utilisez des renseignements pertinentes pour votre pays) et demandez aux étudiants d’identifier des citations sur le dopage par inadvertance. Discutez de manière plus pragmatique comment le concept du principe de la </a:t>
            </a:r>
            <a:r>
              <a:rPr lang="fr-FR" b="1" dirty="0" smtClean="0"/>
              <a:t>Responsabilité Objéctive</a:t>
            </a:r>
            <a:r>
              <a:rPr lang="fr-FR" dirty="0" smtClean="0"/>
              <a:t> (c’est toujours le sportif individuel qui est seul responsable de la substance interdite qu’il utilise, tente d’utiliser ou se trouve dans son corps, quel que soit le moyen utilisé pour y arriver ou qu'il y ait ou non intention de tricher</a:t>
            </a:r>
            <a:r>
              <a:rPr lang="el-GR" dirty="0" smtClean="0"/>
              <a:t>)</a:t>
            </a:r>
            <a:r>
              <a:rPr lang="fr-FR" dirty="0" smtClean="0"/>
              <a:t> peut influencer un athlète.</a:t>
            </a:r>
          </a:p>
          <a:p>
            <a:endParaRPr lang="en-US" altLang="el-GR" dirty="0" smtClean="0"/>
          </a:p>
          <a:p>
            <a:r>
              <a:rPr lang="en-US" altLang="en-US" dirty="0" smtClean="0"/>
              <a:t>Temps </a:t>
            </a:r>
            <a:r>
              <a:rPr lang="fr-FR" altLang="en-US" dirty="0" smtClean="0"/>
              <a:t>estimé</a:t>
            </a:r>
            <a:r>
              <a:rPr lang="en-US" altLang="el-GR" dirty="0" smtClean="0"/>
              <a:t>: 10 min</a:t>
            </a:r>
            <a:endParaRPr lang="el-GR" altLang="el-GR" dirty="0" smtClean="0"/>
          </a:p>
        </p:txBody>
      </p:sp>
      <p:sp>
        <p:nvSpPr>
          <p:cNvPr id="66563" name="3 - Θέση αριθμού διαφάνειας"/>
          <p:cNvSpPr>
            <a:spLocks noGrp="1"/>
          </p:cNvSpPr>
          <p:nvPr>
            <p:ph type="sldNum" sz="quarter" idx="5"/>
          </p:nvPr>
        </p:nvSpPr>
        <p:spPr bwMode="auto">
          <a:noFill/>
          <a:ln>
            <a:miter lim="800000"/>
            <a:headEnd/>
            <a:tailEnd/>
          </a:ln>
        </p:spPr>
        <p:txBody>
          <a:bodyPr/>
          <a:lstStyle/>
          <a:p>
            <a:fld id="{883E05FF-1674-42FD-B2B3-0220DBA7F339}" type="slidenum">
              <a:rPr lang="el-GR" altLang="el-GR"/>
              <a:pPr/>
              <a:t>14</a:t>
            </a:fld>
            <a:endParaRPr lang="el-GR" altLang="el-G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Présentez</a:t>
            </a:r>
            <a:r>
              <a:rPr lang="fr-FR" baseline="0" dirty="0" smtClean="0"/>
              <a:t> aux </a:t>
            </a:r>
            <a:r>
              <a:rPr lang="fr-FR" dirty="0" smtClean="0"/>
              <a:t>étudiants des</a:t>
            </a:r>
            <a:r>
              <a:rPr lang="fr-FR" baseline="0" dirty="0" smtClean="0"/>
              <a:t> études en </a:t>
            </a:r>
            <a:r>
              <a:rPr lang="fr-FR" dirty="0" smtClean="0"/>
              <a:t>science du comportement qui semblent suggérer que les athlètes ayant des profils psychologiques inadaptés (par exemple impulsivité plus élevée, faible autorégulation) sont plus imprudents</a:t>
            </a:r>
            <a:r>
              <a:rPr lang="el-GR" dirty="0" smtClean="0"/>
              <a:t>/</a:t>
            </a:r>
            <a:r>
              <a:rPr lang="en-GB" dirty="0" smtClean="0"/>
              <a:t>n</a:t>
            </a:r>
            <a:r>
              <a:rPr lang="fr-FR" dirty="0" smtClean="0"/>
              <a:t>égligents et plus susceptibles de consommer de substances sans en vérifier les ingrédients - est-ce ça une preuve du principe de la responsabilité objective?</a:t>
            </a:r>
          </a:p>
          <a:p>
            <a:endParaRPr lang="en-GB" altLang="el-GR" dirty="0" smtClean="0"/>
          </a:p>
          <a:p>
            <a:r>
              <a:rPr lang="en-US" altLang="en-US" dirty="0" smtClean="0"/>
              <a:t>Temps </a:t>
            </a:r>
            <a:r>
              <a:rPr lang="fr-FR" altLang="en-US" dirty="0" smtClean="0"/>
              <a:t>estimé</a:t>
            </a:r>
            <a:r>
              <a:rPr lang="en-GB" altLang="el-GR" dirty="0" smtClean="0"/>
              <a:t>: 5 min</a:t>
            </a:r>
          </a:p>
        </p:txBody>
      </p:sp>
      <p:sp>
        <p:nvSpPr>
          <p:cNvPr id="68611" name="Slide Number Placeholder 3"/>
          <p:cNvSpPr>
            <a:spLocks noGrp="1"/>
          </p:cNvSpPr>
          <p:nvPr>
            <p:ph type="sldNum" sz="quarter" idx="5"/>
          </p:nvPr>
        </p:nvSpPr>
        <p:spPr bwMode="auto">
          <a:noFill/>
          <a:ln>
            <a:miter lim="800000"/>
            <a:headEnd/>
            <a:tailEnd/>
          </a:ln>
        </p:spPr>
        <p:txBody>
          <a:bodyPr/>
          <a:lstStyle/>
          <a:p>
            <a:fld id="{9371A11B-D5FB-485E-B58F-F37F89380911}" type="slidenum">
              <a:rPr lang="en-GB" altLang="el-GR"/>
              <a:pPr/>
              <a:t>15</a:t>
            </a:fld>
            <a:endParaRPr lang="en-GB" altLang="el-G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Présentez aux étudiants le rapport BASES qui résume les différents facteurs sociaux, contextuels et de motivation qui peuvent être associés au dopage par inadvertance.</a:t>
            </a:r>
          </a:p>
          <a:p>
            <a:endParaRPr lang="en-GB" altLang="el-GR" dirty="0" smtClean="0"/>
          </a:p>
          <a:p>
            <a:r>
              <a:rPr lang="en-US" altLang="en-US" dirty="0" smtClean="0"/>
              <a:t>Temps </a:t>
            </a:r>
            <a:r>
              <a:rPr lang="fr-FR" altLang="en-US" dirty="0" smtClean="0"/>
              <a:t>estimé</a:t>
            </a:r>
            <a:r>
              <a:rPr lang="en-GB" altLang="el-GR" dirty="0" smtClean="0"/>
              <a:t>: 3 min</a:t>
            </a:r>
          </a:p>
        </p:txBody>
      </p:sp>
      <p:sp>
        <p:nvSpPr>
          <p:cNvPr id="70659" name="Slide Number Placeholder 3"/>
          <p:cNvSpPr>
            <a:spLocks noGrp="1"/>
          </p:cNvSpPr>
          <p:nvPr>
            <p:ph type="sldNum" sz="quarter" idx="5"/>
          </p:nvPr>
        </p:nvSpPr>
        <p:spPr bwMode="auto">
          <a:noFill/>
          <a:ln>
            <a:miter lim="800000"/>
            <a:headEnd/>
            <a:tailEnd/>
          </a:ln>
        </p:spPr>
        <p:txBody>
          <a:bodyPr/>
          <a:lstStyle/>
          <a:p>
            <a:fld id="{D5FB343E-CC1A-4E4F-9635-DCECEB88E77F}" type="slidenum">
              <a:rPr lang="en-GB" altLang="el-GR"/>
              <a:pPr/>
              <a:t>16</a:t>
            </a:fld>
            <a:endParaRPr lang="en-GB" altLang="el-G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dirty="0" smtClean="0"/>
              <a:t>Cette étude de cas est fictive mais repose sur des faits réels. Présentez les faits aux étudiants.</a:t>
            </a:r>
          </a:p>
          <a:p>
            <a:endParaRPr lang="en-GB" altLang="el-GR" dirty="0" smtClean="0"/>
          </a:p>
          <a:p>
            <a:r>
              <a:rPr lang="en-US" altLang="en-US" dirty="0" smtClean="0"/>
              <a:t>Temps </a:t>
            </a:r>
            <a:r>
              <a:rPr lang="fr-FR" altLang="en-US" dirty="0" smtClean="0"/>
              <a:t>estimé</a:t>
            </a:r>
            <a:r>
              <a:rPr lang="en-GB" altLang="el-GR" dirty="0" smtClean="0"/>
              <a:t>: 3 min</a:t>
            </a:r>
          </a:p>
        </p:txBody>
      </p:sp>
      <p:sp>
        <p:nvSpPr>
          <p:cNvPr id="72707" name="Slide Number Placeholder 3"/>
          <p:cNvSpPr>
            <a:spLocks noGrp="1"/>
          </p:cNvSpPr>
          <p:nvPr>
            <p:ph type="sldNum" sz="quarter" idx="5"/>
          </p:nvPr>
        </p:nvSpPr>
        <p:spPr bwMode="auto">
          <a:noFill/>
          <a:ln>
            <a:miter lim="800000"/>
            <a:headEnd/>
            <a:tailEnd/>
          </a:ln>
        </p:spPr>
        <p:txBody>
          <a:bodyPr/>
          <a:lstStyle/>
          <a:p>
            <a:fld id="{1CA777F0-3E06-489B-8784-D06AAB462B92}" type="slidenum">
              <a:rPr lang="en-GB" altLang="el-GR"/>
              <a:pPr/>
              <a:t>17</a:t>
            </a:fld>
            <a:endParaRPr lang="en-GB" altLang="el-G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4754"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fr-FR" dirty="0" smtClean="0"/>
              <a:t>Faites l'exercice avec les étudiants. Discutez des conséquences du dopage par inadvertance.</a:t>
            </a:r>
          </a:p>
          <a:p>
            <a:endParaRPr lang="en-US" altLang="el-GR" dirty="0" smtClean="0"/>
          </a:p>
          <a:p>
            <a:r>
              <a:rPr lang="en-US" altLang="en-US" dirty="0" smtClean="0"/>
              <a:t>Temps </a:t>
            </a:r>
            <a:r>
              <a:rPr lang="fr-FR" altLang="en-US" dirty="0" smtClean="0"/>
              <a:t>estimé</a:t>
            </a:r>
            <a:r>
              <a:rPr lang="en-US" altLang="el-GR" dirty="0" smtClean="0"/>
              <a:t>: 10 min</a:t>
            </a:r>
            <a:endParaRPr lang="el-GR" altLang="el-GR" dirty="0" smtClean="0"/>
          </a:p>
        </p:txBody>
      </p:sp>
      <p:sp>
        <p:nvSpPr>
          <p:cNvPr id="74755" name="3 - Θέση αριθμού διαφάνειας"/>
          <p:cNvSpPr>
            <a:spLocks noGrp="1"/>
          </p:cNvSpPr>
          <p:nvPr>
            <p:ph type="sldNum" sz="quarter" idx="5"/>
          </p:nvPr>
        </p:nvSpPr>
        <p:spPr bwMode="auto">
          <a:noFill/>
          <a:ln>
            <a:miter lim="800000"/>
            <a:headEnd/>
            <a:tailEnd/>
          </a:ln>
        </p:spPr>
        <p:txBody>
          <a:bodyPr/>
          <a:lstStyle/>
          <a:p>
            <a:fld id="{E2FF2D28-7203-48B6-93A6-626050CE5FB3}" type="slidenum">
              <a:rPr lang="el-GR" altLang="el-GR"/>
              <a:pPr/>
              <a:t>18</a:t>
            </a:fld>
            <a:endParaRPr lang="el-GR" altLang="el-G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680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dirty="0" smtClean="0"/>
              <a:t>Résumez brièvement les sujets les plus importants discutés lors de cette séance; usage de compléments alimentaires dans le sport, dopage par inadvertance, vérification des compléments et des médicaments, passerelle vs alternatives sûres.</a:t>
            </a:r>
          </a:p>
          <a:p>
            <a:pPr eaLnBrk="1" hangingPunct="1"/>
            <a:endParaRPr lang="en-US" altLang="en-US" dirty="0" smtClean="0"/>
          </a:p>
          <a:p>
            <a:pPr eaLnBrk="1" hangingPunct="1"/>
            <a:r>
              <a:rPr lang="en-US" altLang="en-US" dirty="0" smtClean="0"/>
              <a:t>Temps </a:t>
            </a:r>
            <a:r>
              <a:rPr lang="fr-FR" altLang="en-US" dirty="0" smtClean="0"/>
              <a:t>estimé</a:t>
            </a:r>
            <a:r>
              <a:rPr lang="en-US" altLang="el-GR" dirty="0" smtClean="0"/>
              <a:t>: 3 min</a:t>
            </a:r>
            <a:endParaRPr lang="el-GR" altLang="el-GR" dirty="0" smtClean="0"/>
          </a:p>
          <a:p>
            <a:pPr eaLnBrk="1" hangingPunct="1"/>
            <a:endParaRPr lang="en-US" altLang="en-US" dirty="0" smtClean="0"/>
          </a:p>
        </p:txBody>
      </p:sp>
      <p:sp>
        <p:nvSpPr>
          <p:cNvPr id="76803" name="3 - Θέση αριθμού διαφάνειας"/>
          <p:cNvSpPr>
            <a:spLocks noGrp="1"/>
          </p:cNvSpPr>
          <p:nvPr>
            <p:ph type="sldNum" sz="quarter" idx="5"/>
          </p:nvPr>
        </p:nvSpPr>
        <p:spPr bwMode="auto">
          <a:noFill/>
          <a:ln>
            <a:miter lim="800000"/>
            <a:headEnd/>
            <a:tailEnd/>
          </a:ln>
        </p:spPr>
        <p:txBody>
          <a:bodyPr/>
          <a:lstStyle/>
          <a:p>
            <a:fld id="{D6888D1B-80FA-40EB-A06E-A75DA81680D1}" type="slidenum">
              <a:rPr lang="el-GR" altLang="en-US"/>
              <a:pPr/>
              <a:t>19</a:t>
            </a:fld>
            <a:endParaRPr lang="el-GR"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latin typeface="+mn-lt"/>
                <a:ea typeface="+mn-ea"/>
                <a:cs typeface="+mn-cs"/>
              </a:rPr>
              <a:t>Contrairement aux substances interdites ou illégales, les compléments alimentaires (CA) constituent des substances légaux améliorant la performance et l'apparence qui ne sont actuellement pas contrôlées par la législation nationale ni par les organisations internationales antidopage et sportives. Il existe peu de preuves associant l'utilisation de CA à des effets néfastes sur la santé. Par conséquent, les CA peuvent être librement distribués via des marchés en ligne ou hors ligne, et être achetés et utilisés sans aucune sanction légale. De plus, le marché des CA n'est pas contrôlé par des autorités réglementaires telles que la Food and Drugs Administration. Les compléments alimentaires les plus couramment utilisés comprennent les poudres et boissons protéinées, les acides aminés, les (multi)vitamines et les minéraux, les glucides, la créatine et une large gamme de produits à base de plantes ou de dérivés supposés avoir des propriétés ergogènes, améliorant la performance et l'apparence </a:t>
            </a:r>
            <a:r>
              <a:rPr lang="en-GB" altLang="el-GR" dirty="0" smtClean="0"/>
              <a:t>(de Hon &amp; Coumans, 2007; Lazuras &amp; Barkoukis, 2014).</a:t>
            </a:r>
          </a:p>
          <a:p>
            <a:endParaRPr lang="en-GB" altLang="el-GR" dirty="0" smtClean="0"/>
          </a:p>
        </p:txBody>
      </p:sp>
      <p:sp>
        <p:nvSpPr>
          <p:cNvPr id="41987" name="Slide Number Placeholder 3"/>
          <p:cNvSpPr>
            <a:spLocks noGrp="1"/>
          </p:cNvSpPr>
          <p:nvPr>
            <p:ph type="sldNum" sz="quarter" idx="5"/>
          </p:nvPr>
        </p:nvSpPr>
        <p:spPr bwMode="auto">
          <a:noFill/>
          <a:ln>
            <a:miter lim="800000"/>
            <a:headEnd/>
            <a:tailEnd/>
          </a:ln>
        </p:spPr>
        <p:txBody>
          <a:bodyPr/>
          <a:lstStyle/>
          <a:p>
            <a:fld id="{D662EB5D-C90F-4E12-841F-662D34C80BDC}" type="slidenum">
              <a:rPr lang="el-GR" altLang="el-GR"/>
              <a:pPr/>
              <a:t>2</a:t>
            </a:fld>
            <a:endParaRPr lang="el-GR" alt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dirty="0" smtClean="0"/>
              <a:t>Discutez avec les étudiants du fait que tous les compléments alimentaires ne sont pas sûrs. Présentez des cas actuels d’athlètes trouvés positifs aux contrôles de dopage en raison de substances contaminées. Introduire le problème de la contamination des compléments alimentaires.</a:t>
            </a:r>
            <a:endParaRPr lang="en-GB" altLang="el-GR" dirty="0" smtClean="0"/>
          </a:p>
          <a:p>
            <a:endParaRPr lang="en-GB" altLang="el-GR" dirty="0" smtClean="0"/>
          </a:p>
          <a:p>
            <a:r>
              <a:rPr lang="en-US" altLang="en-US" dirty="0" smtClean="0"/>
              <a:t>Temps </a:t>
            </a:r>
            <a:r>
              <a:rPr lang="fr-FR" altLang="en-US" dirty="0" smtClean="0"/>
              <a:t>estimé</a:t>
            </a:r>
            <a:r>
              <a:rPr lang="en-GB" altLang="el-GR" dirty="0" smtClean="0"/>
              <a:t>: 3 min</a:t>
            </a:r>
          </a:p>
        </p:txBody>
      </p:sp>
      <p:sp>
        <p:nvSpPr>
          <p:cNvPr id="44035" name="Slide Number Placeholder 3"/>
          <p:cNvSpPr>
            <a:spLocks noGrp="1"/>
          </p:cNvSpPr>
          <p:nvPr>
            <p:ph type="sldNum" sz="quarter" idx="5"/>
          </p:nvPr>
        </p:nvSpPr>
        <p:spPr bwMode="auto">
          <a:noFill/>
          <a:ln>
            <a:miter lim="800000"/>
            <a:headEnd/>
            <a:tailEnd/>
          </a:ln>
        </p:spPr>
        <p:txBody>
          <a:bodyPr/>
          <a:lstStyle/>
          <a:p>
            <a:fld id="{BED520BE-887A-41D2-91E8-01BE1D4C13DF}" type="slidenum">
              <a:rPr lang="el-GR" altLang="el-GR"/>
              <a:pPr/>
              <a:t>3</a:t>
            </a:fld>
            <a:endParaRPr lang="el-GR" alt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6082"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fr-FR" dirty="0" smtClean="0"/>
              <a:t>Présentez les preuves existantes sur la contamination des compléments alimentaires. Discutez des conséquences</a:t>
            </a:r>
            <a:r>
              <a:rPr lang="fr-FR" baseline="0" dirty="0" smtClean="0"/>
              <a:t> </a:t>
            </a:r>
            <a:r>
              <a:rPr lang="fr-FR" dirty="0" smtClean="0"/>
              <a:t>de l’usage de compléments contaminés (donnez des exemples pertinents pour votre pays et votre sport). Expliquez les principales raisons de la contamination des compléments alimentaires [par exemple, a) des erreurs dans la production, b) l'usage intentionnelle de substances interdites pour accroître l'efficacité d'un complément]</a:t>
            </a:r>
          </a:p>
          <a:p>
            <a:endParaRPr lang="en-US" altLang="el-GR" dirty="0" smtClean="0"/>
          </a:p>
          <a:p>
            <a:r>
              <a:rPr lang="en-US" altLang="en-US" dirty="0" smtClean="0"/>
              <a:t>Temps </a:t>
            </a:r>
            <a:r>
              <a:rPr lang="fr-FR" altLang="en-US" dirty="0" smtClean="0"/>
              <a:t>estimé</a:t>
            </a:r>
            <a:r>
              <a:rPr lang="en-US" altLang="el-GR" dirty="0" smtClean="0"/>
              <a:t>: 5 min</a:t>
            </a:r>
            <a:endParaRPr lang="el-GR" altLang="el-GR" dirty="0" smtClean="0"/>
          </a:p>
        </p:txBody>
      </p:sp>
      <p:sp>
        <p:nvSpPr>
          <p:cNvPr id="46083" name="3 - Θέση αριθμού διαφάνειας"/>
          <p:cNvSpPr>
            <a:spLocks noGrp="1"/>
          </p:cNvSpPr>
          <p:nvPr>
            <p:ph type="sldNum" sz="quarter" idx="5"/>
          </p:nvPr>
        </p:nvSpPr>
        <p:spPr bwMode="auto">
          <a:noFill/>
          <a:ln>
            <a:miter lim="800000"/>
            <a:headEnd/>
            <a:tailEnd/>
          </a:ln>
        </p:spPr>
        <p:txBody>
          <a:bodyPr/>
          <a:lstStyle/>
          <a:p>
            <a:fld id="{351C0228-B9C7-466F-ABB8-349A4263CA37}" type="slidenum">
              <a:rPr lang="el-GR" altLang="el-GR"/>
              <a:pPr/>
              <a:t>4</a:t>
            </a:fld>
            <a:endParaRPr lang="el-GR" alt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Présentez l'exemple du site Web de l'USADA (ou pertinent pour votre pays et votre sport) informant les sportifs que "les réponses ne sont pas simples. Aucune ressource ne peut vous protéger complètement. La réalité est que l'usage de compléments alimentaires peut être risquée et qu’il faut sensibiliser, investir à l’éducation et faire preuve de prudence et de bon sens lorsque</a:t>
            </a:r>
            <a:r>
              <a:rPr lang="fr-FR" baseline="0" dirty="0" smtClean="0"/>
              <a:t> quelqu’un envisage de les utiliser</a:t>
            </a:r>
            <a:r>
              <a:rPr lang="en-GB" baseline="0" dirty="0" smtClean="0"/>
              <a:t>”.</a:t>
            </a:r>
            <a:r>
              <a:rPr lang="fr-FR" dirty="0" smtClean="0"/>
              <a:t> Une vidéo informative par USADA peut être consultée ici</a:t>
            </a:r>
            <a:r>
              <a:rPr lang="en-GB" altLang="el-GR" dirty="0" smtClean="0"/>
              <a:t>: https://www.youtube.com/watch?time_continue=5&amp;v=7HIvIIM-35w </a:t>
            </a:r>
            <a:endParaRPr lang="el-GR" altLang="el-GR" dirty="0" smtClean="0"/>
          </a:p>
          <a:p>
            <a:endParaRPr lang="en-GB" altLang="el-GR" dirty="0" smtClean="0"/>
          </a:p>
          <a:p>
            <a:r>
              <a:rPr lang="en-US" altLang="en-US" dirty="0" smtClean="0"/>
              <a:t>Temps </a:t>
            </a:r>
            <a:r>
              <a:rPr lang="fr-FR" altLang="en-US" dirty="0" smtClean="0"/>
              <a:t>estimé</a:t>
            </a:r>
            <a:r>
              <a:rPr lang="en-US" altLang="el-GR" dirty="0" smtClean="0"/>
              <a:t>: 10 min</a:t>
            </a:r>
            <a:endParaRPr lang="el-GR" altLang="el-GR" dirty="0" smtClean="0"/>
          </a:p>
          <a:p>
            <a:endParaRPr lang="en-GB" altLang="el-GR" dirty="0" smtClean="0"/>
          </a:p>
        </p:txBody>
      </p:sp>
      <p:sp>
        <p:nvSpPr>
          <p:cNvPr id="48131" name="Slide Number Placeholder 3"/>
          <p:cNvSpPr>
            <a:spLocks noGrp="1"/>
          </p:cNvSpPr>
          <p:nvPr>
            <p:ph type="sldNum" sz="quarter" idx="5"/>
          </p:nvPr>
        </p:nvSpPr>
        <p:spPr bwMode="auto">
          <a:noFill/>
          <a:ln>
            <a:miter lim="800000"/>
            <a:headEnd/>
            <a:tailEnd/>
          </a:ln>
        </p:spPr>
        <p:txBody>
          <a:bodyPr/>
          <a:lstStyle/>
          <a:p>
            <a:fld id="{AA8228CC-D47B-482E-B05E-61B40A8A2E12}" type="slidenum">
              <a:rPr lang="el-GR" altLang="el-GR"/>
              <a:pPr/>
              <a:t>5</a:t>
            </a:fld>
            <a:endParaRPr lang="el-GR" alt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017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Présentez les preuves existantes sur le lien entre les compléments alimentaires et le dopage. Soulignez la forte corrélation qui existe entre eux et l’absence de données sur le lien de cause à effet. Présentez brièvement le concept de l'hypothèse de la représentation mentale partagée.</a:t>
            </a:r>
          </a:p>
          <a:p>
            <a:endParaRPr lang="en-US" altLang="el-GR" dirty="0" smtClean="0"/>
          </a:p>
          <a:p>
            <a:r>
              <a:rPr lang="en-US" altLang="en-US" dirty="0" smtClean="0"/>
              <a:t>Temps </a:t>
            </a:r>
            <a:r>
              <a:rPr lang="fr-FR" altLang="en-US" dirty="0" smtClean="0"/>
              <a:t>estimé</a:t>
            </a:r>
            <a:r>
              <a:rPr lang="en-US" altLang="el-GR" dirty="0" smtClean="0"/>
              <a:t>: 5 min</a:t>
            </a:r>
            <a:endParaRPr lang="el-GR" altLang="el-GR" dirty="0" smtClean="0"/>
          </a:p>
        </p:txBody>
      </p:sp>
      <p:sp>
        <p:nvSpPr>
          <p:cNvPr id="50179" name="3 - Θέση αριθμού διαφάνειας"/>
          <p:cNvSpPr>
            <a:spLocks noGrp="1"/>
          </p:cNvSpPr>
          <p:nvPr>
            <p:ph type="sldNum" sz="quarter" idx="5"/>
          </p:nvPr>
        </p:nvSpPr>
        <p:spPr bwMode="auto">
          <a:noFill/>
          <a:ln>
            <a:miter lim="800000"/>
            <a:headEnd/>
            <a:tailEnd/>
          </a:ln>
        </p:spPr>
        <p:txBody>
          <a:bodyPr/>
          <a:lstStyle/>
          <a:p>
            <a:fld id="{16E21BCF-0B8A-4487-A6F8-CFA68E48C666}" type="slidenum">
              <a:rPr lang="el-GR" altLang="el-GR"/>
              <a:pPr/>
              <a:t>6</a:t>
            </a:fld>
            <a:endParaRPr lang="el-GR" altLang="el-G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dirty="0" smtClean="0"/>
              <a:t>Expliquez aux étudiants que la recherche tente de déterminer si les compléments alimentaires agissent comme une passerelle vers l’usage</a:t>
            </a:r>
            <a:r>
              <a:rPr lang="fr-FR" baseline="0" dirty="0" smtClean="0"/>
              <a:t> de</a:t>
            </a:r>
            <a:r>
              <a:rPr lang="fr-FR" dirty="0" smtClean="0"/>
              <a:t> substances dopantes, familiarisant les athlètes / sportifs avec une mentalité «d'amélioration de la performance à l’aide des produits</a:t>
            </a:r>
            <a:r>
              <a:rPr lang="fr-FR" baseline="0" dirty="0" smtClean="0"/>
              <a:t> </a:t>
            </a:r>
            <a:r>
              <a:rPr lang="fr-FR" dirty="0" smtClean="0"/>
              <a:t>chimiques».</a:t>
            </a:r>
            <a:r>
              <a:rPr lang="fr-FR" baseline="0" dirty="0" smtClean="0"/>
              <a:t> </a:t>
            </a:r>
            <a:r>
              <a:rPr lang="fr-FR" dirty="0" smtClean="0"/>
              <a:t>Cet argument</a:t>
            </a:r>
            <a:r>
              <a:rPr lang="fr-FR" baseline="0" dirty="0" smtClean="0"/>
              <a:t> </a:t>
            </a:r>
            <a:r>
              <a:rPr lang="fr-FR" dirty="0" smtClean="0"/>
              <a:t>constitue la base des hypothèses de la "représentation mentale partagée" et de la "passerelle" sur le rôle de l'usage de compléments alimentaires dans le dopage.</a:t>
            </a:r>
          </a:p>
          <a:p>
            <a:endParaRPr lang="en-GB" altLang="el-GR" dirty="0" smtClean="0"/>
          </a:p>
          <a:p>
            <a:r>
              <a:rPr lang="en-GB" altLang="el-GR" dirty="0" smtClean="0"/>
              <a:t>Temps</a:t>
            </a:r>
            <a:r>
              <a:rPr lang="en-GB" altLang="el-GR" baseline="0" dirty="0" smtClean="0"/>
              <a:t> estimé</a:t>
            </a:r>
            <a:r>
              <a:rPr lang="en-GB" altLang="el-GR" dirty="0" smtClean="0"/>
              <a:t>: 3 min</a:t>
            </a:r>
          </a:p>
        </p:txBody>
      </p:sp>
      <p:sp>
        <p:nvSpPr>
          <p:cNvPr id="52227" name="Slide Number Placeholder 3"/>
          <p:cNvSpPr>
            <a:spLocks noGrp="1"/>
          </p:cNvSpPr>
          <p:nvPr>
            <p:ph type="sldNum" sz="quarter" idx="5"/>
          </p:nvPr>
        </p:nvSpPr>
        <p:spPr bwMode="auto">
          <a:noFill/>
          <a:ln>
            <a:miter lim="800000"/>
            <a:headEnd/>
            <a:tailEnd/>
          </a:ln>
        </p:spPr>
        <p:txBody>
          <a:bodyPr/>
          <a:lstStyle/>
          <a:p>
            <a:fld id="{9ED4F330-E9A1-48E4-BBB3-A70D0179EAAB}" type="slidenum">
              <a:rPr lang="el-GR" altLang="el-GR"/>
              <a:pPr/>
              <a:t>7</a:t>
            </a:fld>
            <a:endParaRPr lang="el-GR" alt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dirty="0" smtClean="0"/>
              <a:t>Demandez aux stagiaires / étudiants de réfléchir aux avantages et aux risques de l’usage de compléments alimentaires. Les compléments devraient-ils être considérés comme des substances </a:t>
            </a:r>
            <a:r>
              <a:rPr lang="el-GR" dirty="0" smtClean="0"/>
              <a:t>«</a:t>
            </a:r>
            <a:r>
              <a:rPr lang="fr-FR" dirty="0" smtClean="0"/>
              <a:t>passerelle</a:t>
            </a:r>
            <a:r>
              <a:rPr lang="en-GB" dirty="0" smtClean="0"/>
              <a:t>s</a:t>
            </a:r>
            <a:r>
              <a:rPr lang="fr-FR" dirty="0" smtClean="0"/>
              <a:t>» menant au dopage ou des alternatives sûres contre le dopage? Pourquoi?</a:t>
            </a:r>
          </a:p>
          <a:p>
            <a:endParaRPr lang="en-GB" altLang="el-GR" dirty="0" smtClean="0"/>
          </a:p>
          <a:p>
            <a:r>
              <a:rPr lang="en-US" altLang="en-US" dirty="0" smtClean="0"/>
              <a:t>Temps </a:t>
            </a:r>
            <a:r>
              <a:rPr lang="fr-FR" altLang="en-US" dirty="0" smtClean="0"/>
              <a:t>estimé</a:t>
            </a:r>
            <a:r>
              <a:rPr lang="en-GB" altLang="el-GR" dirty="0" smtClean="0"/>
              <a:t>: 10 min</a:t>
            </a:r>
          </a:p>
        </p:txBody>
      </p:sp>
      <p:sp>
        <p:nvSpPr>
          <p:cNvPr id="54275" name="Slide Number Placeholder 3"/>
          <p:cNvSpPr>
            <a:spLocks noGrp="1"/>
          </p:cNvSpPr>
          <p:nvPr>
            <p:ph type="sldNum" sz="quarter" idx="5"/>
          </p:nvPr>
        </p:nvSpPr>
        <p:spPr bwMode="auto">
          <a:noFill/>
          <a:ln>
            <a:miter lim="800000"/>
            <a:headEnd/>
            <a:tailEnd/>
          </a:ln>
        </p:spPr>
        <p:txBody>
          <a:bodyPr/>
          <a:lstStyle/>
          <a:p>
            <a:fld id="{2D7A4893-BE47-4377-A30A-2A4A2C7A30A8}" type="slidenum">
              <a:rPr lang="el-GR" altLang="el-GR"/>
              <a:pPr/>
              <a:t>8</a:t>
            </a:fld>
            <a:endParaRPr lang="el-GR" alt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632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Décrivez les trois étapes développées par UKAD </a:t>
            </a:r>
            <a:r>
              <a:rPr lang="el-GR" dirty="0" smtClean="0"/>
              <a:t>(</a:t>
            </a:r>
            <a:r>
              <a:rPr lang="fr-FR" dirty="0" smtClean="0"/>
              <a:t>agence </a:t>
            </a:r>
            <a:r>
              <a:rPr lang="fr-FR" i="0" dirty="0" smtClean="0"/>
              <a:t>antidopage </a:t>
            </a:r>
            <a:r>
              <a:rPr lang="fr-FR" dirty="0" smtClean="0"/>
              <a:t>britannique</a:t>
            </a:r>
            <a:r>
              <a:rPr lang="el-GR" dirty="0" smtClean="0"/>
              <a:t>) </a:t>
            </a:r>
            <a:r>
              <a:rPr lang="fr-FR" dirty="0" smtClean="0"/>
              <a:t>sur la manière de faire des choix éclairés concernant l’usage de </a:t>
            </a:r>
            <a:r>
              <a:rPr lang="en-GB" dirty="0" smtClean="0"/>
              <a:t>com</a:t>
            </a:r>
            <a:r>
              <a:rPr lang="fr-FR" dirty="0" smtClean="0"/>
              <a:t>pléments alimentaires. Utilisez des renseignements pertinentes de votre pays.</a:t>
            </a:r>
          </a:p>
          <a:p>
            <a:endParaRPr lang="en-US" altLang="el-GR" dirty="0" smtClean="0"/>
          </a:p>
          <a:p>
            <a:r>
              <a:rPr lang="en-US" altLang="en-US" dirty="0" smtClean="0"/>
              <a:t>Temps </a:t>
            </a:r>
            <a:r>
              <a:rPr lang="fr-FR" altLang="en-US" dirty="0" smtClean="0"/>
              <a:t>estimé</a:t>
            </a:r>
            <a:r>
              <a:rPr lang="en-US" altLang="el-GR" dirty="0" smtClean="0"/>
              <a:t>: 3 min</a:t>
            </a:r>
            <a:endParaRPr lang="el-GR" altLang="el-GR" dirty="0" smtClean="0"/>
          </a:p>
        </p:txBody>
      </p:sp>
      <p:sp>
        <p:nvSpPr>
          <p:cNvPr id="56323" name="3 - Θέση αριθμού διαφάνειας"/>
          <p:cNvSpPr>
            <a:spLocks noGrp="1"/>
          </p:cNvSpPr>
          <p:nvPr>
            <p:ph type="sldNum" sz="quarter" idx="5"/>
          </p:nvPr>
        </p:nvSpPr>
        <p:spPr bwMode="auto">
          <a:noFill/>
          <a:ln>
            <a:miter lim="800000"/>
            <a:headEnd/>
            <a:tailEnd/>
          </a:ln>
        </p:spPr>
        <p:txBody>
          <a:bodyPr/>
          <a:lstStyle/>
          <a:p>
            <a:fld id="{30F825D4-7563-45A3-A1DE-84754AD5F40D}" type="slidenum">
              <a:rPr lang="el-GR" altLang="el-GR"/>
              <a:pPr/>
              <a:t>9</a:t>
            </a:fld>
            <a:endParaRPr lang="el-GR" alt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a:extLst>
              <a:ext uri="{FF2B5EF4-FFF2-40B4-BE49-F238E27FC236}">
                <a16:creationId xmlns:a16="http://schemas.microsoft.com/office/drawing/2014/main" xmlns="" id="{1F554F9B-6A1B-7C4E-95A9-81A6CE54E480}"/>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8A91D2B7-E008-47E0-B97C-1EBA7B228867}" type="datetimeFigureOut">
              <a:rPr lang="el-GR"/>
              <a:pPr>
                <a:defRPr/>
              </a:pPr>
              <a:t>17/1/2020</a:t>
            </a:fld>
            <a:endParaRPr lang="el-GR" dirty="0"/>
          </a:p>
        </p:txBody>
      </p:sp>
      <p:sp>
        <p:nvSpPr>
          <p:cNvPr id="5" name="4 - Θέση υποσέλιδου">
            <a:extLst>
              <a:ext uri="{FF2B5EF4-FFF2-40B4-BE49-F238E27FC236}">
                <a16:creationId xmlns:a16="http://schemas.microsoft.com/office/drawing/2014/main" xmlns="" id="{6B5A6CF3-C3D7-DE41-8459-2EB65178AE37}"/>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6" name="5 - Θέση αριθμού διαφάνειας">
            <a:extLst>
              <a:ext uri="{FF2B5EF4-FFF2-40B4-BE49-F238E27FC236}">
                <a16:creationId xmlns:a16="http://schemas.microsoft.com/office/drawing/2014/main" xmlns="" id="{2B9A970F-B9D7-9F43-8DF7-071F74B6EFA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D107541-C6F9-473C-9528-E1BA6D4E2A17}" type="slidenum">
              <a:rPr lang="el-GR" altLang="el-GR"/>
              <a:pPr/>
              <a:t>‹#›</a:t>
            </a:fld>
            <a:endParaRPr lang="el-GR" alt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xmlns="" id="{4A71E2A8-048C-6941-9DDA-82E60B241C94}"/>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A910E158-4CEE-4498-8D11-8153F6CB84E6}" type="datetimeFigureOut">
              <a:rPr lang="el-GR"/>
              <a:pPr>
                <a:defRPr/>
              </a:pPr>
              <a:t>17/1/2020</a:t>
            </a:fld>
            <a:endParaRPr lang="el-GR" dirty="0"/>
          </a:p>
        </p:txBody>
      </p:sp>
      <p:sp>
        <p:nvSpPr>
          <p:cNvPr id="5" name="4 - Θέση υποσέλιδου">
            <a:extLst>
              <a:ext uri="{FF2B5EF4-FFF2-40B4-BE49-F238E27FC236}">
                <a16:creationId xmlns:a16="http://schemas.microsoft.com/office/drawing/2014/main" xmlns="" id="{671B8B4D-C5AF-654E-9863-646FEB963C04}"/>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6" name="5 - Θέση αριθμού διαφάνειας">
            <a:extLst>
              <a:ext uri="{FF2B5EF4-FFF2-40B4-BE49-F238E27FC236}">
                <a16:creationId xmlns:a16="http://schemas.microsoft.com/office/drawing/2014/main" xmlns="" id="{67003F09-EA26-5241-A49C-65C83C5C9F5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424CCA9-352C-4D32-9B28-346FA4686D90}" type="slidenum">
              <a:rPr lang="el-GR" altLang="el-GR"/>
              <a:pPr/>
              <a:t>‹#›</a:t>
            </a:fld>
            <a:endParaRPr lang="el-GR" alt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xmlns="" id="{59477256-1C27-DA46-8C7A-A0D355CC2A82}"/>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F80B7C24-411F-43B1-9D29-DDC9093EC14E}" type="datetimeFigureOut">
              <a:rPr lang="el-GR"/>
              <a:pPr>
                <a:defRPr/>
              </a:pPr>
              <a:t>17/1/2020</a:t>
            </a:fld>
            <a:endParaRPr lang="el-GR" dirty="0"/>
          </a:p>
        </p:txBody>
      </p:sp>
      <p:sp>
        <p:nvSpPr>
          <p:cNvPr id="5" name="4 - Θέση υποσέλιδου">
            <a:extLst>
              <a:ext uri="{FF2B5EF4-FFF2-40B4-BE49-F238E27FC236}">
                <a16:creationId xmlns:a16="http://schemas.microsoft.com/office/drawing/2014/main" xmlns="" id="{8EB79936-BA9C-C443-B562-B38524C87E0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6" name="5 - Θέση αριθμού διαφάνειας">
            <a:extLst>
              <a:ext uri="{FF2B5EF4-FFF2-40B4-BE49-F238E27FC236}">
                <a16:creationId xmlns:a16="http://schemas.microsoft.com/office/drawing/2014/main" xmlns="" id="{090A9779-263D-7D49-9843-74BB8B7998A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779F77F-106A-410E-B4DF-B693C756F4D9}" type="slidenum">
              <a:rPr lang="el-GR" altLang="el-GR"/>
              <a:pPr/>
              <a:t>‹#›</a:t>
            </a:fld>
            <a:endParaRPr lang="el-GR" alt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a:extLst>
              <a:ext uri="{FF2B5EF4-FFF2-40B4-BE49-F238E27FC236}">
                <a16:creationId xmlns:a16="http://schemas.microsoft.com/office/drawing/2014/main" xmlns="" id="{A17C732B-EC2D-634E-A80C-2D1E0CA510E7}"/>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3E6FEAB4-78AD-4C2D-AFEC-A39F60A218EC}" type="datetimeFigureOut">
              <a:rPr lang="el-GR"/>
              <a:pPr>
                <a:defRPr/>
              </a:pPr>
              <a:t>17/1/2020</a:t>
            </a:fld>
            <a:endParaRPr lang="el-GR" dirty="0"/>
          </a:p>
        </p:txBody>
      </p:sp>
      <p:sp>
        <p:nvSpPr>
          <p:cNvPr id="5" name="4 - Θέση υποσέλιδου">
            <a:extLst>
              <a:ext uri="{FF2B5EF4-FFF2-40B4-BE49-F238E27FC236}">
                <a16:creationId xmlns:a16="http://schemas.microsoft.com/office/drawing/2014/main" xmlns="" id="{FAD2B0A2-44DF-9749-96CD-B1131EE875FB}"/>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6" name="5 - Θέση αριθμού διαφάνειας">
            <a:extLst>
              <a:ext uri="{FF2B5EF4-FFF2-40B4-BE49-F238E27FC236}">
                <a16:creationId xmlns:a16="http://schemas.microsoft.com/office/drawing/2014/main" xmlns="" id="{915902B0-B1D0-0D4B-B952-1D9FD87FCAB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AF78913-0860-4E35-A9B7-BD7AA78120F1}" type="slidenum">
              <a:rPr lang="el-GR" altLang="el-GR"/>
              <a:pPr/>
              <a:t>‹#›</a:t>
            </a:fld>
            <a:endParaRPr lang="el-GR" altLang="el-G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xmlns="" id="{DACFBE4B-A7B4-804B-BA1F-0E38CBAF5D7A}"/>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80B14B7C-03F2-44FB-817F-1E1E3146B7EE}" type="datetimeFigureOut">
              <a:rPr lang="el-GR"/>
              <a:pPr>
                <a:defRPr/>
              </a:pPr>
              <a:t>17/1/2020</a:t>
            </a:fld>
            <a:endParaRPr lang="el-GR" dirty="0"/>
          </a:p>
        </p:txBody>
      </p:sp>
      <p:sp>
        <p:nvSpPr>
          <p:cNvPr id="5" name="4 - Θέση υποσέλιδου">
            <a:extLst>
              <a:ext uri="{FF2B5EF4-FFF2-40B4-BE49-F238E27FC236}">
                <a16:creationId xmlns:a16="http://schemas.microsoft.com/office/drawing/2014/main" xmlns="" id="{28A294C2-5B59-5148-8055-509FF6798837}"/>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6" name="5 - Θέση αριθμού διαφάνειας">
            <a:extLst>
              <a:ext uri="{FF2B5EF4-FFF2-40B4-BE49-F238E27FC236}">
                <a16:creationId xmlns:a16="http://schemas.microsoft.com/office/drawing/2014/main" xmlns="" id="{641DC907-6228-1349-9471-9BB5610A2AF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7472317-E8BD-4165-84B3-C1CCEE1E9DE4}" type="slidenum">
              <a:rPr lang="el-GR" altLang="el-GR"/>
              <a:pPr/>
              <a:t>‹#›</a:t>
            </a:fld>
            <a:endParaRPr lang="el-GR" altLang="el-G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a:extLst>
              <a:ext uri="{FF2B5EF4-FFF2-40B4-BE49-F238E27FC236}">
                <a16:creationId xmlns:a16="http://schemas.microsoft.com/office/drawing/2014/main" xmlns="" id="{AC97D1B2-6CD7-9041-9186-503E775EB4F5}"/>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D6937BCF-94EF-4B9B-A761-8B7D711023CD}" type="datetimeFigureOut">
              <a:rPr lang="el-GR"/>
              <a:pPr>
                <a:defRPr/>
              </a:pPr>
              <a:t>17/1/2020</a:t>
            </a:fld>
            <a:endParaRPr lang="el-GR" dirty="0"/>
          </a:p>
        </p:txBody>
      </p:sp>
      <p:sp>
        <p:nvSpPr>
          <p:cNvPr id="5" name="4 - Θέση υποσέλιδου">
            <a:extLst>
              <a:ext uri="{FF2B5EF4-FFF2-40B4-BE49-F238E27FC236}">
                <a16:creationId xmlns:a16="http://schemas.microsoft.com/office/drawing/2014/main" xmlns="" id="{D0467830-D3FD-9B49-AD51-9CD14E07AD9C}"/>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6" name="5 - Θέση αριθμού διαφάνειας">
            <a:extLst>
              <a:ext uri="{FF2B5EF4-FFF2-40B4-BE49-F238E27FC236}">
                <a16:creationId xmlns:a16="http://schemas.microsoft.com/office/drawing/2014/main" xmlns="" id="{6CC2B6C8-469B-1B44-BE0D-C6DA41A5284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504192F-6AA6-4D7D-BA06-CF6D3E4A712B}" type="slidenum">
              <a:rPr lang="el-GR" altLang="el-GR"/>
              <a:pPr/>
              <a:t>‹#›</a:t>
            </a:fld>
            <a:endParaRPr lang="el-GR" altLang="el-G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a16="http://schemas.microsoft.com/office/drawing/2014/main" xmlns="" id="{410BE86C-B9E3-5448-9096-B8DC07AD4130}"/>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C0D26CB3-8226-47B3-9489-5DB3F6A88A25}" type="datetimeFigureOut">
              <a:rPr lang="el-GR"/>
              <a:pPr>
                <a:defRPr/>
              </a:pPr>
              <a:t>17/1/2020</a:t>
            </a:fld>
            <a:endParaRPr lang="el-GR" dirty="0"/>
          </a:p>
        </p:txBody>
      </p:sp>
      <p:sp>
        <p:nvSpPr>
          <p:cNvPr id="6" name="4 - Θέση υποσέλιδου">
            <a:extLst>
              <a:ext uri="{FF2B5EF4-FFF2-40B4-BE49-F238E27FC236}">
                <a16:creationId xmlns:a16="http://schemas.microsoft.com/office/drawing/2014/main" xmlns="" id="{0E0DE02D-1303-2241-BA67-97625844E91A}"/>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7" name="5 - Θέση αριθμού διαφάνειας">
            <a:extLst>
              <a:ext uri="{FF2B5EF4-FFF2-40B4-BE49-F238E27FC236}">
                <a16:creationId xmlns:a16="http://schemas.microsoft.com/office/drawing/2014/main" xmlns="" id="{F600014A-FDDD-7343-9C77-66D9AB8B7C9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2998A65-48A0-40F1-A6E6-6F818C99B751}" type="slidenum">
              <a:rPr lang="el-GR" altLang="el-GR"/>
              <a:pPr/>
              <a:t>‹#›</a:t>
            </a:fld>
            <a:endParaRPr lang="el-GR" altLang="el-G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a:extLst>
              <a:ext uri="{FF2B5EF4-FFF2-40B4-BE49-F238E27FC236}">
                <a16:creationId xmlns:a16="http://schemas.microsoft.com/office/drawing/2014/main" xmlns="" id="{B3EA280A-117C-1B4D-ABD8-7057199A88BA}"/>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8B16838E-66CF-4971-A85B-3C039F79E38E}" type="datetimeFigureOut">
              <a:rPr lang="el-GR"/>
              <a:pPr>
                <a:defRPr/>
              </a:pPr>
              <a:t>17/1/2020</a:t>
            </a:fld>
            <a:endParaRPr lang="el-GR" dirty="0"/>
          </a:p>
        </p:txBody>
      </p:sp>
      <p:sp>
        <p:nvSpPr>
          <p:cNvPr id="8" name="4 - Θέση υποσέλιδου">
            <a:extLst>
              <a:ext uri="{FF2B5EF4-FFF2-40B4-BE49-F238E27FC236}">
                <a16:creationId xmlns:a16="http://schemas.microsoft.com/office/drawing/2014/main" xmlns="" id="{0CC78645-8151-894D-B865-C36DE7841109}"/>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9" name="5 - Θέση αριθμού διαφάνειας">
            <a:extLst>
              <a:ext uri="{FF2B5EF4-FFF2-40B4-BE49-F238E27FC236}">
                <a16:creationId xmlns:a16="http://schemas.microsoft.com/office/drawing/2014/main" xmlns="" id="{EA2EF69E-4E74-D84F-A691-36B82AE3177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CB71C56-6AA3-4C20-9B95-F935664CDCE3}" type="slidenum">
              <a:rPr lang="el-GR" altLang="el-GR"/>
              <a:pPr/>
              <a:t>‹#›</a:t>
            </a:fld>
            <a:endParaRPr lang="el-GR" altLang="el-G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a:extLst>
              <a:ext uri="{FF2B5EF4-FFF2-40B4-BE49-F238E27FC236}">
                <a16:creationId xmlns:a16="http://schemas.microsoft.com/office/drawing/2014/main" xmlns="" id="{20C519C9-4EAC-3241-B679-8247FC3655E4}"/>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67B67907-EADE-419C-B72A-B4C7961B9305}" type="datetimeFigureOut">
              <a:rPr lang="el-GR"/>
              <a:pPr>
                <a:defRPr/>
              </a:pPr>
              <a:t>17/1/2020</a:t>
            </a:fld>
            <a:endParaRPr lang="el-GR" dirty="0"/>
          </a:p>
        </p:txBody>
      </p:sp>
      <p:sp>
        <p:nvSpPr>
          <p:cNvPr id="4" name="4 - Θέση υποσέλιδου">
            <a:extLst>
              <a:ext uri="{FF2B5EF4-FFF2-40B4-BE49-F238E27FC236}">
                <a16:creationId xmlns:a16="http://schemas.microsoft.com/office/drawing/2014/main" xmlns="" id="{118F4FD7-47EC-A146-A67D-9BAC6B7D8995}"/>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5" name="5 - Θέση αριθμού διαφάνειας">
            <a:extLst>
              <a:ext uri="{FF2B5EF4-FFF2-40B4-BE49-F238E27FC236}">
                <a16:creationId xmlns:a16="http://schemas.microsoft.com/office/drawing/2014/main" xmlns="" id="{802325FA-C1E1-1B4E-AE87-21D0B6E6C2D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C6138A9-6A23-4D39-9103-0AE09390E0CA}" type="slidenum">
              <a:rPr lang="el-GR" altLang="el-GR"/>
              <a:pPr/>
              <a:t>‹#›</a:t>
            </a:fld>
            <a:endParaRPr lang="el-GR" altLang="el-G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a:extLst>
              <a:ext uri="{FF2B5EF4-FFF2-40B4-BE49-F238E27FC236}">
                <a16:creationId xmlns:a16="http://schemas.microsoft.com/office/drawing/2014/main" xmlns="" id="{9DA13333-CF4A-DD43-800A-CFD3F0C2CF63}"/>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7E5C2529-C776-4132-AE36-9C4EEB586796}" type="datetimeFigureOut">
              <a:rPr lang="el-GR"/>
              <a:pPr>
                <a:defRPr/>
              </a:pPr>
              <a:t>17/1/2020</a:t>
            </a:fld>
            <a:endParaRPr lang="el-GR" dirty="0"/>
          </a:p>
        </p:txBody>
      </p:sp>
      <p:sp>
        <p:nvSpPr>
          <p:cNvPr id="3" name="4 - Θέση υποσέλιδου">
            <a:extLst>
              <a:ext uri="{FF2B5EF4-FFF2-40B4-BE49-F238E27FC236}">
                <a16:creationId xmlns:a16="http://schemas.microsoft.com/office/drawing/2014/main" xmlns="" id="{6A3CFCDD-5863-4A49-8851-FF2DFFD4EEB0}"/>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4" name="5 - Θέση αριθμού διαφάνειας">
            <a:extLst>
              <a:ext uri="{FF2B5EF4-FFF2-40B4-BE49-F238E27FC236}">
                <a16:creationId xmlns:a16="http://schemas.microsoft.com/office/drawing/2014/main" xmlns="" id="{5BCDF61E-E50D-9E4F-B644-B93AF966371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1DB08D4-180A-424E-AF9E-53618F7943F7}" type="slidenum">
              <a:rPr lang="el-GR" altLang="el-GR"/>
              <a:pPr/>
              <a:t>‹#›</a:t>
            </a:fld>
            <a:endParaRPr lang="el-GR" altLang="el-G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xmlns="" id="{AA28E87B-0034-B04F-92DB-E2E9359A70D2}"/>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8703262F-C40F-4513-8FE5-0A43E7F6B27C}" type="datetimeFigureOut">
              <a:rPr lang="el-GR"/>
              <a:pPr>
                <a:defRPr/>
              </a:pPr>
              <a:t>17/1/2020</a:t>
            </a:fld>
            <a:endParaRPr lang="el-GR" dirty="0"/>
          </a:p>
        </p:txBody>
      </p:sp>
      <p:sp>
        <p:nvSpPr>
          <p:cNvPr id="6" name="4 - Θέση υποσέλιδου">
            <a:extLst>
              <a:ext uri="{FF2B5EF4-FFF2-40B4-BE49-F238E27FC236}">
                <a16:creationId xmlns:a16="http://schemas.microsoft.com/office/drawing/2014/main" xmlns="" id="{4E4747F5-4EE3-474B-9A9D-BE0EAC1076B0}"/>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7" name="5 - Θέση αριθμού διαφάνειας">
            <a:extLst>
              <a:ext uri="{FF2B5EF4-FFF2-40B4-BE49-F238E27FC236}">
                <a16:creationId xmlns:a16="http://schemas.microsoft.com/office/drawing/2014/main" xmlns="" id="{181C595B-E311-F842-8128-98646FDBC46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F305C7D-E738-49BC-88AE-3CD5CED2FC2B}" type="slidenum">
              <a:rPr lang="el-GR" altLang="el-GR"/>
              <a:pPr/>
              <a:t>‹#›</a:t>
            </a:fld>
            <a:endParaRPr lang="el-GR" alt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xmlns="" id="{84BC2FB0-1534-EC4E-8F4F-BA42939708D3}"/>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86AF7193-9A0D-4B14-AE68-007C4157C402}" type="datetimeFigureOut">
              <a:rPr lang="el-GR"/>
              <a:pPr>
                <a:defRPr/>
              </a:pPr>
              <a:t>17/1/2020</a:t>
            </a:fld>
            <a:endParaRPr lang="el-GR" dirty="0"/>
          </a:p>
        </p:txBody>
      </p:sp>
      <p:sp>
        <p:nvSpPr>
          <p:cNvPr id="5" name="4 - Θέση υποσέλιδου">
            <a:extLst>
              <a:ext uri="{FF2B5EF4-FFF2-40B4-BE49-F238E27FC236}">
                <a16:creationId xmlns:a16="http://schemas.microsoft.com/office/drawing/2014/main" xmlns="" id="{BAA59F41-5A3A-CC49-A35E-E6D34AFA2938}"/>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6" name="5 - Θέση αριθμού διαφάνειας">
            <a:extLst>
              <a:ext uri="{FF2B5EF4-FFF2-40B4-BE49-F238E27FC236}">
                <a16:creationId xmlns:a16="http://schemas.microsoft.com/office/drawing/2014/main" xmlns="" id="{C7FD550F-E902-D74C-A5DA-960B4AC365D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6BA9F83-8970-49E1-9F9F-6CB258074C7A}" type="slidenum">
              <a:rPr lang="el-GR" altLang="el-GR"/>
              <a:pPr/>
              <a:t>‹#›</a:t>
            </a:fld>
            <a:endParaRPr lang="el-GR" altLang="el-G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xmlns="" id="{BF87653F-ED83-FE43-8BA5-6FEEB5D7038D}"/>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0C5A371D-BE74-4B1E-8870-2279BEB010B4}" type="datetimeFigureOut">
              <a:rPr lang="el-GR"/>
              <a:pPr>
                <a:defRPr/>
              </a:pPr>
              <a:t>17/1/2020</a:t>
            </a:fld>
            <a:endParaRPr lang="el-GR" dirty="0"/>
          </a:p>
        </p:txBody>
      </p:sp>
      <p:sp>
        <p:nvSpPr>
          <p:cNvPr id="6" name="4 - Θέση υποσέλιδου">
            <a:extLst>
              <a:ext uri="{FF2B5EF4-FFF2-40B4-BE49-F238E27FC236}">
                <a16:creationId xmlns:a16="http://schemas.microsoft.com/office/drawing/2014/main" xmlns="" id="{9210703B-BAA0-1F49-B395-2352B8B549E5}"/>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7" name="5 - Θέση αριθμού διαφάνειας">
            <a:extLst>
              <a:ext uri="{FF2B5EF4-FFF2-40B4-BE49-F238E27FC236}">
                <a16:creationId xmlns:a16="http://schemas.microsoft.com/office/drawing/2014/main" xmlns="" id="{B1945D8E-FF91-CB4F-9200-0E972A134CD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9B8FF4F-5783-46C7-972E-FF4306E635B5}" type="slidenum">
              <a:rPr lang="el-GR" altLang="el-GR"/>
              <a:pPr/>
              <a:t>‹#›</a:t>
            </a:fld>
            <a:endParaRPr lang="el-GR" altLang="el-G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xmlns="" id="{14464FC5-B845-4D48-8710-C2E8F19D1909}"/>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957D6690-1750-4EEB-8832-87947EBBCB7D}" type="datetimeFigureOut">
              <a:rPr lang="el-GR"/>
              <a:pPr>
                <a:defRPr/>
              </a:pPr>
              <a:t>17/1/2020</a:t>
            </a:fld>
            <a:endParaRPr lang="el-GR" dirty="0"/>
          </a:p>
        </p:txBody>
      </p:sp>
      <p:sp>
        <p:nvSpPr>
          <p:cNvPr id="5" name="4 - Θέση υποσέλιδου">
            <a:extLst>
              <a:ext uri="{FF2B5EF4-FFF2-40B4-BE49-F238E27FC236}">
                <a16:creationId xmlns:a16="http://schemas.microsoft.com/office/drawing/2014/main" xmlns="" id="{E6032B12-3B94-B842-8127-0C470BA386A8}"/>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6" name="5 - Θέση αριθμού διαφάνειας">
            <a:extLst>
              <a:ext uri="{FF2B5EF4-FFF2-40B4-BE49-F238E27FC236}">
                <a16:creationId xmlns:a16="http://schemas.microsoft.com/office/drawing/2014/main" xmlns="" id="{743100AB-A6FF-5C48-8FDD-CA942544066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141324A-D84A-4A1D-8639-82BF83B3F1E1}" type="slidenum">
              <a:rPr lang="el-GR" altLang="el-GR"/>
              <a:pPr/>
              <a:t>‹#›</a:t>
            </a:fld>
            <a:endParaRPr lang="el-GR" altLang="el-G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xmlns="" id="{544A64E6-344B-8141-9BAF-C1B6A5ED7603}"/>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A7B91791-ED20-4AA3-9A25-5E2456AC9BDA}" type="datetimeFigureOut">
              <a:rPr lang="el-GR"/>
              <a:pPr>
                <a:defRPr/>
              </a:pPr>
              <a:t>17/1/2020</a:t>
            </a:fld>
            <a:endParaRPr lang="el-GR" dirty="0"/>
          </a:p>
        </p:txBody>
      </p:sp>
      <p:sp>
        <p:nvSpPr>
          <p:cNvPr id="5" name="4 - Θέση υποσέλιδου">
            <a:extLst>
              <a:ext uri="{FF2B5EF4-FFF2-40B4-BE49-F238E27FC236}">
                <a16:creationId xmlns:a16="http://schemas.microsoft.com/office/drawing/2014/main" xmlns="" id="{0DF30EB2-D477-ED47-BEA4-0B91DE63E7F9}"/>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6" name="5 - Θέση αριθμού διαφάνειας">
            <a:extLst>
              <a:ext uri="{FF2B5EF4-FFF2-40B4-BE49-F238E27FC236}">
                <a16:creationId xmlns:a16="http://schemas.microsoft.com/office/drawing/2014/main" xmlns="" id="{8BCDBEC0-B6C2-F94F-B857-6ACC53EA31D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104C6F5-648A-4771-A0B2-9E0991529A27}" type="slidenum">
              <a:rPr lang="el-GR" altLang="el-GR"/>
              <a:pPr/>
              <a:t>‹#›</a:t>
            </a:fld>
            <a:endParaRPr lang="el-GR" altLang="el-G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a:extLst>
              <a:ext uri="{FF2B5EF4-FFF2-40B4-BE49-F238E27FC236}">
                <a16:creationId xmlns:a16="http://schemas.microsoft.com/office/drawing/2014/main" xmlns="" id="{6F827380-9FF9-7144-A1DE-750D00DB8038}"/>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188448D8-1744-4505-9224-242DCC0B6690}" type="datetimeFigureOut">
              <a:rPr lang="el-GR"/>
              <a:pPr>
                <a:defRPr/>
              </a:pPr>
              <a:t>17/1/2020</a:t>
            </a:fld>
            <a:endParaRPr lang="el-GR" dirty="0"/>
          </a:p>
        </p:txBody>
      </p:sp>
      <p:sp>
        <p:nvSpPr>
          <p:cNvPr id="5" name="4 - Θέση υποσέλιδου">
            <a:extLst>
              <a:ext uri="{FF2B5EF4-FFF2-40B4-BE49-F238E27FC236}">
                <a16:creationId xmlns:a16="http://schemas.microsoft.com/office/drawing/2014/main" xmlns="" id="{7587BF4D-4FAE-8A41-8152-5757544894FE}"/>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6" name="5 - Θέση αριθμού διαφάνειας">
            <a:extLst>
              <a:ext uri="{FF2B5EF4-FFF2-40B4-BE49-F238E27FC236}">
                <a16:creationId xmlns:a16="http://schemas.microsoft.com/office/drawing/2014/main" xmlns="" id="{43D158A8-07A2-AD49-BE0E-E0F890CC9159}"/>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95DF102-08DB-4887-8C02-97BB8E5A5717}" type="slidenum">
              <a:rPr lang="el-GR" altLang="el-GR"/>
              <a:pPr/>
              <a:t>‹#›</a:t>
            </a:fld>
            <a:endParaRPr lang="el-GR" altLang="el-G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xmlns="" id="{615298D2-8C1B-5E45-878C-6FEE2A53915A}"/>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FD5AC79C-4890-419F-A518-42DC15EFE80F}" type="datetimeFigureOut">
              <a:rPr lang="el-GR"/>
              <a:pPr>
                <a:defRPr/>
              </a:pPr>
              <a:t>17/1/2020</a:t>
            </a:fld>
            <a:endParaRPr lang="el-GR" dirty="0"/>
          </a:p>
        </p:txBody>
      </p:sp>
      <p:sp>
        <p:nvSpPr>
          <p:cNvPr id="5" name="4 - Θέση υποσέλιδου">
            <a:extLst>
              <a:ext uri="{FF2B5EF4-FFF2-40B4-BE49-F238E27FC236}">
                <a16:creationId xmlns:a16="http://schemas.microsoft.com/office/drawing/2014/main" xmlns="" id="{3CFDC636-EE02-0D4E-A9B5-C942AAA894D3}"/>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6" name="5 - Θέση αριθμού διαφάνειας">
            <a:extLst>
              <a:ext uri="{FF2B5EF4-FFF2-40B4-BE49-F238E27FC236}">
                <a16:creationId xmlns:a16="http://schemas.microsoft.com/office/drawing/2014/main" xmlns="" id="{58A95200-49F1-134F-9F66-CD7B4681F94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C7ACFEA-9A10-4A7D-AE06-CBD0DDEE9AB2}" type="slidenum">
              <a:rPr lang="el-GR" altLang="el-GR"/>
              <a:pPr/>
              <a:t>‹#›</a:t>
            </a:fld>
            <a:endParaRPr lang="el-GR" altLang="el-G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a:extLst>
              <a:ext uri="{FF2B5EF4-FFF2-40B4-BE49-F238E27FC236}">
                <a16:creationId xmlns:a16="http://schemas.microsoft.com/office/drawing/2014/main" xmlns="" id="{11B5C484-06CD-AF44-919A-10473107091D}"/>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4DC154D1-BC5C-431D-B756-C023C2620355}" type="datetimeFigureOut">
              <a:rPr lang="el-GR"/>
              <a:pPr>
                <a:defRPr/>
              </a:pPr>
              <a:t>17/1/2020</a:t>
            </a:fld>
            <a:endParaRPr lang="el-GR" dirty="0"/>
          </a:p>
        </p:txBody>
      </p:sp>
      <p:sp>
        <p:nvSpPr>
          <p:cNvPr id="5" name="4 - Θέση υποσέλιδου">
            <a:extLst>
              <a:ext uri="{FF2B5EF4-FFF2-40B4-BE49-F238E27FC236}">
                <a16:creationId xmlns:a16="http://schemas.microsoft.com/office/drawing/2014/main" xmlns="" id="{F807B1E0-1D6D-5549-907B-A926E22B86B2}"/>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6" name="5 - Θέση αριθμού διαφάνειας">
            <a:extLst>
              <a:ext uri="{FF2B5EF4-FFF2-40B4-BE49-F238E27FC236}">
                <a16:creationId xmlns:a16="http://schemas.microsoft.com/office/drawing/2014/main" xmlns="" id="{EF9B60B7-C7DB-B84F-A186-0A17C92EDB3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00EC7D3-4113-4BB5-AD2A-43A5F62B517A}" type="slidenum">
              <a:rPr lang="el-GR" altLang="el-GR"/>
              <a:pPr/>
              <a:t>‹#›</a:t>
            </a:fld>
            <a:endParaRPr lang="el-GR" altLang="el-G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a16="http://schemas.microsoft.com/office/drawing/2014/main" xmlns="" id="{821B7685-CB07-E54A-9494-B166461E06ED}"/>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C2A7AFED-40C0-439F-80BE-6871FE0AA1AD}" type="datetimeFigureOut">
              <a:rPr lang="el-GR"/>
              <a:pPr>
                <a:defRPr/>
              </a:pPr>
              <a:t>17/1/2020</a:t>
            </a:fld>
            <a:endParaRPr lang="el-GR" dirty="0"/>
          </a:p>
        </p:txBody>
      </p:sp>
      <p:sp>
        <p:nvSpPr>
          <p:cNvPr id="6" name="4 - Θέση υποσέλιδου">
            <a:extLst>
              <a:ext uri="{FF2B5EF4-FFF2-40B4-BE49-F238E27FC236}">
                <a16:creationId xmlns:a16="http://schemas.microsoft.com/office/drawing/2014/main" xmlns="" id="{929BFC95-E407-A243-82A7-89D59D172CBB}"/>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7" name="5 - Θέση αριθμού διαφάνειας">
            <a:extLst>
              <a:ext uri="{FF2B5EF4-FFF2-40B4-BE49-F238E27FC236}">
                <a16:creationId xmlns:a16="http://schemas.microsoft.com/office/drawing/2014/main" xmlns="" id="{298F1C0B-5C16-4C4E-99C7-FAB4FB7CBD8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F346010-35DC-45FB-8F96-342050C9ED60}" type="slidenum">
              <a:rPr lang="el-GR" altLang="el-GR"/>
              <a:pPr/>
              <a:t>‹#›</a:t>
            </a:fld>
            <a:endParaRPr lang="el-GR" altLang="el-G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a:extLst>
              <a:ext uri="{FF2B5EF4-FFF2-40B4-BE49-F238E27FC236}">
                <a16:creationId xmlns:a16="http://schemas.microsoft.com/office/drawing/2014/main" xmlns="" id="{B744301D-BDF1-AC4D-88F7-838505D853CC}"/>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AA9C129D-1B75-4040-8E76-6A836E718CEA}" type="datetimeFigureOut">
              <a:rPr lang="el-GR"/>
              <a:pPr>
                <a:defRPr/>
              </a:pPr>
              <a:t>17/1/2020</a:t>
            </a:fld>
            <a:endParaRPr lang="el-GR" dirty="0"/>
          </a:p>
        </p:txBody>
      </p:sp>
      <p:sp>
        <p:nvSpPr>
          <p:cNvPr id="8" name="4 - Θέση υποσέλιδου">
            <a:extLst>
              <a:ext uri="{FF2B5EF4-FFF2-40B4-BE49-F238E27FC236}">
                <a16:creationId xmlns:a16="http://schemas.microsoft.com/office/drawing/2014/main" xmlns="" id="{0A11BD34-8346-4441-A16B-6190D431381C}"/>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9" name="5 - Θέση αριθμού διαφάνειας">
            <a:extLst>
              <a:ext uri="{FF2B5EF4-FFF2-40B4-BE49-F238E27FC236}">
                <a16:creationId xmlns:a16="http://schemas.microsoft.com/office/drawing/2014/main" xmlns="" id="{C0874BC4-C2E6-374D-804F-4CFFB389EDE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9BA5720-9CF3-4F61-9821-5F71D5316159}" type="slidenum">
              <a:rPr lang="el-GR" altLang="el-GR"/>
              <a:pPr/>
              <a:t>‹#›</a:t>
            </a:fld>
            <a:endParaRPr lang="el-GR" altLang="el-G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a:extLst>
              <a:ext uri="{FF2B5EF4-FFF2-40B4-BE49-F238E27FC236}">
                <a16:creationId xmlns:a16="http://schemas.microsoft.com/office/drawing/2014/main" xmlns="" id="{42B9B986-DBA0-E544-A544-A098F90D17CD}"/>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DF59C346-B0C7-4B55-B371-B6CE2124CF94}" type="datetimeFigureOut">
              <a:rPr lang="el-GR"/>
              <a:pPr>
                <a:defRPr/>
              </a:pPr>
              <a:t>17/1/2020</a:t>
            </a:fld>
            <a:endParaRPr lang="el-GR" dirty="0"/>
          </a:p>
        </p:txBody>
      </p:sp>
      <p:sp>
        <p:nvSpPr>
          <p:cNvPr id="4" name="4 - Θέση υποσέλιδου">
            <a:extLst>
              <a:ext uri="{FF2B5EF4-FFF2-40B4-BE49-F238E27FC236}">
                <a16:creationId xmlns:a16="http://schemas.microsoft.com/office/drawing/2014/main" xmlns="" id="{FD3B2071-ACB4-3C44-B035-73B1B7D8EF36}"/>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5" name="5 - Θέση αριθμού διαφάνειας">
            <a:extLst>
              <a:ext uri="{FF2B5EF4-FFF2-40B4-BE49-F238E27FC236}">
                <a16:creationId xmlns:a16="http://schemas.microsoft.com/office/drawing/2014/main" xmlns="" id="{56FB7A48-4427-7444-A5AC-0E0886E8624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C09C46F-4BA4-4447-A2B9-0F49378886B6}" type="slidenum">
              <a:rPr lang="el-GR" altLang="el-GR"/>
              <a:pPr/>
              <a:t>‹#›</a:t>
            </a:fld>
            <a:endParaRPr lang="el-GR" altLang="el-G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a:extLst>
              <a:ext uri="{FF2B5EF4-FFF2-40B4-BE49-F238E27FC236}">
                <a16:creationId xmlns:a16="http://schemas.microsoft.com/office/drawing/2014/main" xmlns="" id="{C508C4C3-0BA3-D14F-B0F1-447FD33B66DC}"/>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CBC75C68-3D30-43DC-AEA9-9719918FA552}" type="datetimeFigureOut">
              <a:rPr lang="el-GR"/>
              <a:pPr>
                <a:defRPr/>
              </a:pPr>
              <a:t>17/1/2020</a:t>
            </a:fld>
            <a:endParaRPr lang="el-GR" dirty="0"/>
          </a:p>
        </p:txBody>
      </p:sp>
      <p:sp>
        <p:nvSpPr>
          <p:cNvPr id="3" name="4 - Θέση υποσέλιδου">
            <a:extLst>
              <a:ext uri="{FF2B5EF4-FFF2-40B4-BE49-F238E27FC236}">
                <a16:creationId xmlns:a16="http://schemas.microsoft.com/office/drawing/2014/main" xmlns="" id="{E7DC2347-C9D1-6D42-B16D-F88EA624EA74}"/>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4" name="5 - Θέση αριθμού διαφάνειας">
            <a:extLst>
              <a:ext uri="{FF2B5EF4-FFF2-40B4-BE49-F238E27FC236}">
                <a16:creationId xmlns:a16="http://schemas.microsoft.com/office/drawing/2014/main" xmlns="" id="{36298C16-FB15-084D-9D2C-0F59FCB7D86F}"/>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83E8A4D-7698-41A0-8ACB-C90F7D58031A}" type="slidenum">
              <a:rPr lang="el-GR" altLang="el-GR"/>
              <a:pPr/>
              <a:t>‹#›</a:t>
            </a:fld>
            <a:endParaRPr lang="el-GR" alt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a:extLst>
              <a:ext uri="{FF2B5EF4-FFF2-40B4-BE49-F238E27FC236}">
                <a16:creationId xmlns:a16="http://schemas.microsoft.com/office/drawing/2014/main" xmlns="" id="{5321384B-45C8-5743-AFCC-0EA26B7432C7}"/>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619C784F-090E-4E02-830E-33D7B0C260F3}" type="datetimeFigureOut">
              <a:rPr lang="el-GR"/>
              <a:pPr>
                <a:defRPr/>
              </a:pPr>
              <a:t>17/1/2020</a:t>
            </a:fld>
            <a:endParaRPr lang="el-GR" dirty="0"/>
          </a:p>
        </p:txBody>
      </p:sp>
      <p:sp>
        <p:nvSpPr>
          <p:cNvPr id="5" name="4 - Θέση υποσέλιδου">
            <a:extLst>
              <a:ext uri="{FF2B5EF4-FFF2-40B4-BE49-F238E27FC236}">
                <a16:creationId xmlns:a16="http://schemas.microsoft.com/office/drawing/2014/main" xmlns="" id="{6A7BBCF4-6549-4D42-8258-D787A12F24FC}"/>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6" name="5 - Θέση αριθμού διαφάνειας">
            <a:extLst>
              <a:ext uri="{FF2B5EF4-FFF2-40B4-BE49-F238E27FC236}">
                <a16:creationId xmlns:a16="http://schemas.microsoft.com/office/drawing/2014/main" xmlns="" id="{AFF1AF46-F7D6-8C44-8FD6-FAC326E52A7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44CA412-8C30-45B0-9D63-5E39368B42D9}" type="slidenum">
              <a:rPr lang="el-GR" altLang="el-GR"/>
              <a:pPr/>
              <a:t>‹#›</a:t>
            </a:fld>
            <a:endParaRPr lang="el-GR" altLang="el-G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xmlns="" id="{544C592A-BBE4-044E-9A14-A23E508D68E0}"/>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A6D055AF-1A26-4A62-9CA5-FFD7829E9D07}" type="datetimeFigureOut">
              <a:rPr lang="el-GR"/>
              <a:pPr>
                <a:defRPr/>
              </a:pPr>
              <a:t>17/1/2020</a:t>
            </a:fld>
            <a:endParaRPr lang="el-GR" dirty="0"/>
          </a:p>
        </p:txBody>
      </p:sp>
      <p:sp>
        <p:nvSpPr>
          <p:cNvPr id="6" name="4 - Θέση υποσέλιδου">
            <a:extLst>
              <a:ext uri="{FF2B5EF4-FFF2-40B4-BE49-F238E27FC236}">
                <a16:creationId xmlns:a16="http://schemas.microsoft.com/office/drawing/2014/main" xmlns="" id="{96E5831C-43F6-A940-984E-9E0F213A014A}"/>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7" name="5 - Θέση αριθμού διαφάνειας">
            <a:extLst>
              <a:ext uri="{FF2B5EF4-FFF2-40B4-BE49-F238E27FC236}">
                <a16:creationId xmlns:a16="http://schemas.microsoft.com/office/drawing/2014/main" xmlns="" id="{AC501455-E902-3246-8286-0EBFC7BADF5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800BC1A-3D98-4361-BA2E-82C08A0A9362}" type="slidenum">
              <a:rPr lang="el-GR" altLang="el-GR"/>
              <a:pPr/>
              <a:t>‹#›</a:t>
            </a:fld>
            <a:endParaRPr lang="el-GR" altLang="el-G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xmlns="" id="{7AEC90E2-9C68-5E4E-AE35-E08052CA83B6}"/>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DC22C726-2BD6-4084-88E8-1BCC025B09F8}" type="datetimeFigureOut">
              <a:rPr lang="el-GR"/>
              <a:pPr>
                <a:defRPr/>
              </a:pPr>
              <a:t>17/1/2020</a:t>
            </a:fld>
            <a:endParaRPr lang="el-GR" dirty="0"/>
          </a:p>
        </p:txBody>
      </p:sp>
      <p:sp>
        <p:nvSpPr>
          <p:cNvPr id="6" name="4 - Θέση υποσέλιδου">
            <a:extLst>
              <a:ext uri="{FF2B5EF4-FFF2-40B4-BE49-F238E27FC236}">
                <a16:creationId xmlns:a16="http://schemas.microsoft.com/office/drawing/2014/main" xmlns="" id="{2DDE2C32-9FA7-544F-B49C-218DFAF98849}"/>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7" name="5 - Θέση αριθμού διαφάνειας">
            <a:extLst>
              <a:ext uri="{FF2B5EF4-FFF2-40B4-BE49-F238E27FC236}">
                <a16:creationId xmlns:a16="http://schemas.microsoft.com/office/drawing/2014/main" xmlns="" id="{08BA877A-C7F4-7846-B286-3E6186E3FED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273FCAC-59CC-4EC1-909E-3114B70F5136}" type="slidenum">
              <a:rPr lang="el-GR" altLang="el-GR"/>
              <a:pPr/>
              <a:t>‹#›</a:t>
            </a:fld>
            <a:endParaRPr lang="el-GR" altLang="el-G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xmlns="" id="{840CCF39-B943-E941-AE75-5D3F10AEA286}"/>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02E18F50-12F4-426D-BD4B-CEB26B023A7A}" type="datetimeFigureOut">
              <a:rPr lang="el-GR"/>
              <a:pPr>
                <a:defRPr/>
              </a:pPr>
              <a:t>17/1/2020</a:t>
            </a:fld>
            <a:endParaRPr lang="el-GR" dirty="0"/>
          </a:p>
        </p:txBody>
      </p:sp>
      <p:sp>
        <p:nvSpPr>
          <p:cNvPr id="5" name="4 - Θέση υποσέλιδου">
            <a:extLst>
              <a:ext uri="{FF2B5EF4-FFF2-40B4-BE49-F238E27FC236}">
                <a16:creationId xmlns:a16="http://schemas.microsoft.com/office/drawing/2014/main" xmlns="" id="{DB640B61-A579-DD4A-8B82-EB79B54E645A}"/>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6" name="5 - Θέση αριθμού διαφάνειας">
            <a:extLst>
              <a:ext uri="{FF2B5EF4-FFF2-40B4-BE49-F238E27FC236}">
                <a16:creationId xmlns:a16="http://schemas.microsoft.com/office/drawing/2014/main" xmlns="" id="{ABCAD4AB-2CEC-D142-973C-BF553691E9C9}"/>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33394B2-57E5-4D9B-978F-DA5ABF554F5D}" type="slidenum">
              <a:rPr lang="el-GR" altLang="el-GR"/>
              <a:pPr/>
              <a:t>‹#›</a:t>
            </a:fld>
            <a:endParaRPr lang="el-GR" altLang="el-G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xmlns="" id="{48B5B2CF-065E-854D-A5B4-BF6F82A814E5}"/>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A608745C-64C6-40B5-9A9D-A1E26A2B12E0}" type="datetimeFigureOut">
              <a:rPr lang="el-GR"/>
              <a:pPr>
                <a:defRPr/>
              </a:pPr>
              <a:t>17/1/2020</a:t>
            </a:fld>
            <a:endParaRPr lang="el-GR" dirty="0"/>
          </a:p>
        </p:txBody>
      </p:sp>
      <p:sp>
        <p:nvSpPr>
          <p:cNvPr id="5" name="4 - Θέση υποσέλιδου">
            <a:extLst>
              <a:ext uri="{FF2B5EF4-FFF2-40B4-BE49-F238E27FC236}">
                <a16:creationId xmlns:a16="http://schemas.microsoft.com/office/drawing/2014/main" xmlns="" id="{A86EF82F-D177-0441-919D-FD0F7DC38819}"/>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6" name="5 - Θέση αριθμού διαφάνειας">
            <a:extLst>
              <a:ext uri="{FF2B5EF4-FFF2-40B4-BE49-F238E27FC236}">
                <a16:creationId xmlns:a16="http://schemas.microsoft.com/office/drawing/2014/main" xmlns="" id="{BE8983D6-5FA4-1C47-A839-F5E273BB2F9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9224664-C0A0-4D5D-90B7-CC2877649E58}" type="slidenum">
              <a:rPr lang="el-GR" altLang="el-GR"/>
              <a:pPr/>
              <a:t>‹#›</a:t>
            </a:fld>
            <a:endParaRPr lang="el-GR" alt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a16="http://schemas.microsoft.com/office/drawing/2014/main" xmlns="" id="{AB398393-77D7-1949-BC94-81AE56F1A482}"/>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11F4D830-BFAF-42CC-ABD9-D24A4F120B68}" type="datetimeFigureOut">
              <a:rPr lang="el-GR"/>
              <a:pPr>
                <a:defRPr/>
              </a:pPr>
              <a:t>17/1/2020</a:t>
            </a:fld>
            <a:endParaRPr lang="el-GR" dirty="0"/>
          </a:p>
        </p:txBody>
      </p:sp>
      <p:sp>
        <p:nvSpPr>
          <p:cNvPr id="6" name="4 - Θέση υποσέλιδου">
            <a:extLst>
              <a:ext uri="{FF2B5EF4-FFF2-40B4-BE49-F238E27FC236}">
                <a16:creationId xmlns:a16="http://schemas.microsoft.com/office/drawing/2014/main" xmlns="" id="{64F98BCD-D38D-7F42-9226-DB2ACADAD544}"/>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7" name="5 - Θέση αριθμού διαφάνειας">
            <a:extLst>
              <a:ext uri="{FF2B5EF4-FFF2-40B4-BE49-F238E27FC236}">
                <a16:creationId xmlns:a16="http://schemas.microsoft.com/office/drawing/2014/main" xmlns="" id="{E7F9249B-FF19-CA47-871E-591FC38B704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9E304AD-52BD-49A7-AD89-CFD2E8EC4B36}" type="slidenum">
              <a:rPr lang="el-GR" altLang="el-GR"/>
              <a:pPr/>
              <a:t>‹#›</a:t>
            </a:fld>
            <a:endParaRPr lang="el-GR" alt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a:extLst>
              <a:ext uri="{FF2B5EF4-FFF2-40B4-BE49-F238E27FC236}">
                <a16:creationId xmlns:a16="http://schemas.microsoft.com/office/drawing/2014/main" xmlns="" id="{175A36E5-186B-614E-9BF2-08C5348555DE}"/>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944E9B39-E576-4D89-B0C7-CD63B5AD7CC4}" type="datetimeFigureOut">
              <a:rPr lang="el-GR"/>
              <a:pPr>
                <a:defRPr/>
              </a:pPr>
              <a:t>17/1/2020</a:t>
            </a:fld>
            <a:endParaRPr lang="el-GR" dirty="0"/>
          </a:p>
        </p:txBody>
      </p:sp>
      <p:sp>
        <p:nvSpPr>
          <p:cNvPr id="8" name="4 - Θέση υποσέλιδου">
            <a:extLst>
              <a:ext uri="{FF2B5EF4-FFF2-40B4-BE49-F238E27FC236}">
                <a16:creationId xmlns:a16="http://schemas.microsoft.com/office/drawing/2014/main" xmlns="" id="{CBB2F836-B3A5-1447-A355-8AF87B3672BD}"/>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9" name="5 - Θέση αριθμού διαφάνειας">
            <a:extLst>
              <a:ext uri="{FF2B5EF4-FFF2-40B4-BE49-F238E27FC236}">
                <a16:creationId xmlns:a16="http://schemas.microsoft.com/office/drawing/2014/main" xmlns="" id="{841F566B-4A90-4A4E-AC31-FFA331AD544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B546375-D7BC-46EE-862E-19BE8A27709B}" type="slidenum">
              <a:rPr lang="el-GR" altLang="el-GR"/>
              <a:pPr/>
              <a:t>‹#›</a:t>
            </a:fld>
            <a:endParaRPr lang="el-GR" alt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a:extLst>
              <a:ext uri="{FF2B5EF4-FFF2-40B4-BE49-F238E27FC236}">
                <a16:creationId xmlns:a16="http://schemas.microsoft.com/office/drawing/2014/main" xmlns="" id="{D95E2008-72D0-E94A-82EA-B763E1980FC4}"/>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D2C37A24-E51E-4942-A049-FCC7A4CACB9C}" type="datetimeFigureOut">
              <a:rPr lang="el-GR"/>
              <a:pPr>
                <a:defRPr/>
              </a:pPr>
              <a:t>17/1/2020</a:t>
            </a:fld>
            <a:endParaRPr lang="el-GR" dirty="0"/>
          </a:p>
        </p:txBody>
      </p:sp>
      <p:sp>
        <p:nvSpPr>
          <p:cNvPr id="4" name="4 - Θέση υποσέλιδου">
            <a:extLst>
              <a:ext uri="{FF2B5EF4-FFF2-40B4-BE49-F238E27FC236}">
                <a16:creationId xmlns:a16="http://schemas.microsoft.com/office/drawing/2014/main" xmlns="" id="{01821E16-7326-3C4D-AA61-537734627017}"/>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5" name="5 - Θέση αριθμού διαφάνειας">
            <a:extLst>
              <a:ext uri="{FF2B5EF4-FFF2-40B4-BE49-F238E27FC236}">
                <a16:creationId xmlns:a16="http://schemas.microsoft.com/office/drawing/2014/main" xmlns="" id="{82F23F15-A7FE-AE43-862F-1A234A57432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C77E9BB-7306-42FB-AF50-0901017F9879}" type="slidenum">
              <a:rPr lang="el-GR" altLang="el-GR"/>
              <a:pPr/>
              <a:t>‹#›</a:t>
            </a:fld>
            <a:endParaRPr lang="el-GR" alt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a:extLst>
              <a:ext uri="{FF2B5EF4-FFF2-40B4-BE49-F238E27FC236}">
                <a16:creationId xmlns:a16="http://schemas.microsoft.com/office/drawing/2014/main" xmlns="" id="{062AFBCE-9FDB-AE49-92D6-8C8FBB630CD1}"/>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3EAE587B-EE4D-4D69-B887-02A2671EABC5}" type="datetimeFigureOut">
              <a:rPr lang="el-GR"/>
              <a:pPr>
                <a:defRPr/>
              </a:pPr>
              <a:t>17/1/2020</a:t>
            </a:fld>
            <a:endParaRPr lang="el-GR" dirty="0"/>
          </a:p>
        </p:txBody>
      </p:sp>
      <p:sp>
        <p:nvSpPr>
          <p:cNvPr id="3" name="4 - Θέση υποσέλιδου">
            <a:extLst>
              <a:ext uri="{FF2B5EF4-FFF2-40B4-BE49-F238E27FC236}">
                <a16:creationId xmlns:a16="http://schemas.microsoft.com/office/drawing/2014/main" xmlns="" id="{0923A264-EC13-3143-97A1-513383848747}"/>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4" name="5 - Θέση αριθμού διαφάνειας">
            <a:extLst>
              <a:ext uri="{FF2B5EF4-FFF2-40B4-BE49-F238E27FC236}">
                <a16:creationId xmlns:a16="http://schemas.microsoft.com/office/drawing/2014/main" xmlns="" id="{30BE312F-1896-0F41-BD78-4F91537A2AA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A0C5891-8871-449C-8152-4CC9B2091512}" type="slidenum">
              <a:rPr lang="el-GR" altLang="el-GR"/>
              <a:pPr/>
              <a:t>‹#›</a:t>
            </a:fld>
            <a:endParaRPr lang="el-GR" alt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xmlns="" id="{28BF28B2-DF15-1D47-80FA-CEBA5502444D}"/>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0801194F-63AC-4A54-900D-76ED4A4D5917}" type="datetimeFigureOut">
              <a:rPr lang="el-GR"/>
              <a:pPr>
                <a:defRPr/>
              </a:pPr>
              <a:t>17/1/2020</a:t>
            </a:fld>
            <a:endParaRPr lang="el-GR" dirty="0"/>
          </a:p>
        </p:txBody>
      </p:sp>
      <p:sp>
        <p:nvSpPr>
          <p:cNvPr id="6" name="4 - Θέση υποσέλιδου">
            <a:extLst>
              <a:ext uri="{FF2B5EF4-FFF2-40B4-BE49-F238E27FC236}">
                <a16:creationId xmlns:a16="http://schemas.microsoft.com/office/drawing/2014/main" xmlns="" id="{1AA70AE2-89C1-E047-AD04-2C36E205016E}"/>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7" name="5 - Θέση αριθμού διαφάνειας">
            <a:extLst>
              <a:ext uri="{FF2B5EF4-FFF2-40B4-BE49-F238E27FC236}">
                <a16:creationId xmlns:a16="http://schemas.microsoft.com/office/drawing/2014/main" xmlns="" id="{EF4EF12D-4B42-414B-B175-068FB0BC5CD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144A6EA-1556-41BF-BF5F-7599EE9EF9F3}" type="slidenum">
              <a:rPr lang="el-GR" altLang="el-GR"/>
              <a:pPr/>
              <a:t>‹#›</a:t>
            </a:fld>
            <a:endParaRPr lang="el-GR" alt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xmlns="" id="{9E470D73-14B4-CF48-943C-B61A9D3D5D72}"/>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4231BB7F-6845-45A2-B702-7BBA27A8F6BF}" type="datetimeFigureOut">
              <a:rPr lang="el-GR"/>
              <a:pPr>
                <a:defRPr/>
              </a:pPr>
              <a:t>17/1/2020</a:t>
            </a:fld>
            <a:endParaRPr lang="el-GR" dirty="0"/>
          </a:p>
        </p:txBody>
      </p:sp>
      <p:sp>
        <p:nvSpPr>
          <p:cNvPr id="6" name="4 - Θέση υποσέλιδου">
            <a:extLst>
              <a:ext uri="{FF2B5EF4-FFF2-40B4-BE49-F238E27FC236}">
                <a16:creationId xmlns:a16="http://schemas.microsoft.com/office/drawing/2014/main" xmlns="" id="{0733ECA9-818A-BD47-B998-E6655F40FE3D}"/>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dirty="0"/>
          </a:p>
        </p:txBody>
      </p:sp>
      <p:sp>
        <p:nvSpPr>
          <p:cNvPr id="7" name="5 - Θέση αριθμού διαφάνειας">
            <a:extLst>
              <a:ext uri="{FF2B5EF4-FFF2-40B4-BE49-F238E27FC236}">
                <a16:creationId xmlns:a16="http://schemas.microsoft.com/office/drawing/2014/main" xmlns="" id="{66BEA6BD-ADD9-6D4C-A1AD-2CB4BC49506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D003500-07AB-420B-A3CC-262A8CE0B2A8}" type="slidenum">
              <a:rPr lang="el-GR" altLang="el-GR"/>
              <a:pPr/>
              <a:t>‹#›</a:t>
            </a:fld>
            <a:endParaRPr lang="el-GR" alt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n-US"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Kλικ για επεξεργασία των στυλ του υποδείγματος</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pic>
        <p:nvPicPr>
          <p:cNvPr id="1029" name="Picture 3" descr="http://csi.phed.auth.gr/attachments/Logo/LOGO-JAN-Final.jpg"/>
          <p:cNvPicPr>
            <a:picLocks noChangeAspect="1" noChangeArrowheads="1"/>
          </p:cNvPicPr>
          <p:nvPr/>
        </p:nvPicPr>
        <p:blipFill>
          <a:blip r:embed="rId13" cstate="print"/>
          <a:srcRect/>
          <a:stretch>
            <a:fillRect/>
          </a:stretch>
        </p:blipFill>
        <p:spPr bwMode="auto">
          <a:xfrm>
            <a:off x="6443663" y="6261100"/>
            <a:ext cx="2432050" cy="511175"/>
          </a:xfrm>
          <a:prstGeom prst="rect">
            <a:avLst/>
          </a:prstGeom>
          <a:noFill/>
          <a:ln w="9525">
            <a:noFill/>
            <a:miter lim="800000"/>
            <a:headEnd/>
            <a:tailEnd/>
          </a:ln>
        </p:spPr>
      </p:pic>
      <p:pic>
        <p:nvPicPr>
          <p:cNvPr id="6" name="Picture 4"/>
          <p:cNvPicPr>
            <a:picLocks noChangeAspect="1" noChangeArrowheads="1"/>
          </p:cNvPicPr>
          <p:nvPr userDrawn="1"/>
        </p:nvPicPr>
        <p:blipFill>
          <a:blip r:embed="rId14" cstate="print"/>
          <a:srcRect/>
          <a:stretch>
            <a:fillRect/>
          </a:stretch>
        </p:blipFill>
        <p:spPr bwMode="auto">
          <a:xfrm>
            <a:off x="251520" y="6165304"/>
            <a:ext cx="2520280" cy="57743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n-US" smtClean="0"/>
              <a:t>Kλικ για επεξεργασία του τίτλου</a:t>
            </a:r>
          </a:p>
        </p:txBody>
      </p:sp>
      <p:sp>
        <p:nvSpPr>
          <p:cNvPr id="13315"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Kλικ για επεξεργασία των στυλ του υποδείγματος</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pic>
        <p:nvPicPr>
          <p:cNvPr id="13316" name="Picture 2"/>
          <p:cNvPicPr>
            <a:picLocks noChangeAspect="1" noChangeArrowheads="1"/>
          </p:cNvPicPr>
          <p:nvPr/>
        </p:nvPicPr>
        <p:blipFill>
          <a:blip r:embed="rId13" cstate="print"/>
          <a:srcRect/>
          <a:stretch>
            <a:fillRect/>
          </a:stretch>
        </p:blipFill>
        <p:spPr bwMode="auto">
          <a:xfrm>
            <a:off x="539750" y="6276975"/>
            <a:ext cx="1993900" cy="574675"/>
          </a:xfrm>
          <a:prstGeom prst="rect">
            <a:avLst/>
          </a:prstGeom>
          <a:noFill/>
          <a:ln w="9525">
            <a:noFill/>
            <a:miter lim="800000"/>
            <a:headEnd/>
            <a:tailEnd/>
          </a:ln>
        </p:spPr>
      </p:pic>
      <p:pic>
        <p:nvPicPr>
          <p:cNvPr id="13317" name="Picture 3" descr="http://csi.phed.auth.gr/attachments/Logo/LOGO-JAN-Final.jpg"/>
          <p:cNvPicPr>
            <a:picLocks noChangeAspect="1" noChangeArrowheads="1"/>
          </p:cNvPicPr>
          <p:nvPr/>
        </p:nvPicPr>
        <p:blipFill>
          <a:blip r:embed="rId14" cstate="print"/>
          <a:srcRect/>
          <a:stretch>
            <a:fillRect/>
          </a:stretch>
        </p:blipFill>
        <p:spPr bwMode="auto">
          <a:xfrm>
            <a:off x="3435350" y="6308725"/>
            <a:ext cx="2432050" cy="511175"/>
          </a:xfrm>
          <a:prstGeom prst="rect">
            <a:avLst/>
          </a:prstGeom>
          <a:noFill/>
          <a:ln w="9525">
            <a:noFill/>
            <a:miter lim="800000"/>
            <a:headEnd/>
            <a:tailEnd/>
          </a:ln>
        </p:spPr>
      </p:pic>
      <p:pic>
        <p:nvPicPr>
          <p:cNvPr id="13318" name="Picture 7"/>
          <p:cNvPicPr>
            <a:picLocks noChangeAspect="1" noChangeArrowheads="1"/>
          </p:cNvPicPr>
          <p:nvPr/>
        </p:nvPicPr>
        <p:blipFill>
          <a:blip r:embed="rId15" cstate="print"/>
          <a:srcRect/>
          <a:stretch>
            <a:fillRect/>
          </a:stretch>
        </p:blipFill>
        <p:spPr bwMode="auto">
          <a:xfrm>
            <a:off x="7596188" y="6249988"/>
            <a:ext cx="1096962" cy="5699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n-US" smtClean="0"/>
              <a:t>Kλικ για επεξεργασία του τίτλου</a:t>
            </a:r>
          </a:p>
        </p:txBody>
      </p:sp>
      <p:sp>
        <p:nvSpPr>
          <p:cNvPr id="25603"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Kλικ για επεξεργασία των στυλ του υποδείγματος</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pic>
        <p:nvPicPr>
          <p:cNvPr id="25604" name="Picture 2"/>
          <p:cNvPicPr>
            <a:picLocks noChangeAspect="1" noChangeArrowheads="1"/>
          </p:cNvPicPr>
          <p:nvPr/>
        </p:nvPicPr>
        <p:blipFill>
          <a:blip r:embed="rId13" cstate="print"/>
          <a:srcRect/>
          <a:stretch>
            <a:fillRect/>
          </a:stretch>
        </p:blipFill>
        <p:spPr bwMode="auto">
          <a:xfrm>
            <a:off x="539750" y="6276975"/>
            <a:ext cx="1993900" cy="574675"/>
          </a:xfrm>
          <a:prstGeom prst="rect">
            <a:avLst/>
          </a:prstGeom>
          <a:noFill/>
          <a:ln w="9525">
            <a:noFill/>
            <a:miter lim="800000"/>
            <a:headEnd/>
            <a:tailEnd/>
          </a:ln>
        </p:spPr>
      </p:pic>
      <p:pic>
        <p:nvPicPr>
          <p:cNvPr id="25605" name="Picture 3" descr="http://csi.phed.auth.gr/attachments/Logo/LOGO-JAN-Final.jpg"/>
          <p:cNvPicPr>
            <a:picLocks noChangeAspect="1" noChangeArrowheads="1"/>
          </p:cNvPicPr>
          <p:nvPr/>
        </p:nvPicPr>
        <p:blipFill>
          <a:blip r:embed="rId14" cstate="print"/>
          <a:srcRect/>
          <a:stretch>
            <a:fillRect/>
          </a:stretch>
        </p:blipFill>
        <p:spPr bwMode="auto">
          <a:xfrm>
            <a:off x="3435350" y="6308725"/>
            <a:ext cx="2432050" cy="511175"/>
          </a:xfrm>
          <a:prstGeom prst="rect">
            <a:avLst/>
          </a:prstGeom>
          <a:noFill/>
          <a:ln w="9525">
            <a:noFill/>
            <a:miter lim="800000"/>
            <a:headEnd/>
            <a:tailEnd/>
          </a:ln>
        </p:spPr>
      </p:pic>
      <p:pic>
        <p:nvPicPr>
          <p:cNvPr id="25606" name="Picture 7"/>
          <p:cNvPicPr>
            <a:picLocks noChangeAspect="1" noChangeArrowheads="1"/>
          </p:cNvPicPr>
          <p:nvPr/>
        </p:nvPicPr>
        <p:blipFill>
          <a:blip r:embed="rId15" cstate="print"/>
          <a:srcRect/>
          <a:stretch>
            <a:fillRect/>
          </a:stretch>
        </p:blipFill>
        <p:spPr bwMode="auto">
          <a:xfrm>
            <a:off x="7596188" y="6249988"/>
            <a:ext cx="1096962" cy="5699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r0Zu-IJ30M0"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www.informed-sport.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seattletimes.com/sports/olympic-medalist-gets-3-month-ban-for-accidental-dop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ases.org.uk/imgs/expert_statement_winter_2017__revise_2_201.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usada.org/substances/supplement-411/"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 Τίτλος"/>
          <p:cNvSpPr>
            <a:spLocks noGrp="1"/>
          </p:cNvSpPr>
          <p:nvPr>
            <p:ph type="ctrTitle"/>
          </p:nvPr>
        </p:nvSpPr>
        <p:spPr/>
        <p:txBody>
          <a:bodyPr/>
          <a:lstStyle/>
          <a:p>
            <a:pPr eaLnBrk="1" hangingPunct="1"/>
            <a:r>
              <a:rPr lang="en-GB" altLang="en-US" b="1" dirty="0" smtClean="0"/>
              <a:t>Le dopage dans le Sport II</a:t>
            </a:r>
            <a:endParaRPr lang="el-GR" altLang="en-US" b="1" dirty="0" smtClean="0"/>
          </a:p>
        </p:txBody>
      </p:sp>
      <p:sp>
        <p:nvSpPr>
          <p:cNvPr id="3" name="2 - Υπότιτλος">
            <a:extLst>
              <a:ext uri="{FF2B5EF4-FFF2-40B4-BE49-F238E27FC236}">
                <a16:creationId xmlns:a16="http://schemas.microsoft.com/office/drawing/2014/main" xmlns="" id="{FB85670A-2E3D-114F-8928-8E52DA5EA705}"/>
              </a:ext>
            </a:extLst>
          </p:cNvPr>
          <p:cNvSpPr>
            <a:spLocks noGrp="1"/>
          </p:cNvSpPr>
          <p:nvPr>
            <p:ph type="subTitle" idx="1"/>
          </p:nvPr>
        </p:nvSpPr>
        <p:spPr/>
        <p:txBody>
          <a:bodyPr rtlCol="0">
            <a:normAutofit/>
          </a:bodyPr>
          <a:lstStyle/>
          <a:p>
            <a:pPr eaLnBrk="1" fontAlgn="auto" hangingPunct="1">
              <a:spcAft>
                <a:spcPts val="0"/>
              </a:spcAft>
              <a:defRPr/>
            </a:pPr>
            <a:r>
              <a:rPr lang="en-GB" dirty="0" smtClean="0"/>
              <a:t>C</a:t>
            </a:r>
            <a:r>
              <a:rPr lang="fr-FR" dirty="0" smtClean="0"/>
              <a:t>ompléments alimentaires </a:t>
            </a:r>
            <a:r>
              <a:rPr lang="en-GB" dirty="0" smtClean="0"/>
              <a:t>&amp; Dopage</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hape 678"/>
          <p:cNvSpPr>
            <a:spLocks noChangeArrowheads="1"/>
          </p:cNvSpPr>
          <p:nvPr/>
        </p:nvSpPr>
        <p:spPr bwMode="auto">
          <a:xfrm>
            <a:off x="4572000" y="404664"/>
            <a:ext cx="4302125" cy="5897562"/>
          </a:xfrm>
          <a:prstGeom prst="rect">
            <a:avLst/>
          </a:prstGeom>
          <a:solidFill>
            <a:schemeClr val="tx1">
              <a:alpha val="14902"/>
            </a:schemeClr>
          </a:solidFill>
          <a:ln w="127000" cap="sq" cmpd="thinThick">
            <a:solidFill>
              <a:schemeClr val="tx1">
                <a:alpha val="9804"/>
              </a:schemeClr>
            </a:solidFill>
            <a:miter lim="800000"/>
            <a:headEnd/>
            <a:tailEnd/>
          </a:ln>
        </p:spPr>
        <p:txBody>
          <a:bodyPr lIns="91425" tIns="45700" rIns="91425" bIns="45700" anchor="ctr"/>
          <a:lstStyle/>
          <a:p>
            <a:pPr algn="ctr" eaLnBrk="1" hangingPunct="1"/>
            <a:endParaRPr lang="en-US" altLang="en-US" dirty="0">
              <a:solidFill>
                <a:srgbClr val="FFFFFF"/>
              </a:solidFill>
              <a:latin typeface="Calibri" pitchFamily="34" charset="0"/>
              <a:sym typeface="Calibri" pitchFamily="34" charset="0"/>
            </a:endParaRPr>
          </a:p>
        </p:txBody>
      </p:sp>
      <p:sp>
        <p:nvSpPr>
          <p:cNvPr id="57346" name="Shape 679"/>
          <p:cNvSpPr>
            <a:spLocks noGrp="1"/>
          </p:cNvSpPr>
          <p:nvPr>
            <p:ph type="title"/>
          </p:nvPr>
        </p:nvSpPr>
        <p:spPr>
          <a:xfrm>
            <a:off x="4716016" y="639763"/>
            <a:ext cx="4104456" cy="989037"/>
          </a:xfrm>
        </p:spPr>
        <p:txBody>
          <a:bodyPr tIns="45700" bIns="45700"/>
          <a:lstStyle/>
          <a:p>
            <a:pPr eaLnBrk="1" hangingPunct="1">
              <a:buClr>
                <a:srgbClr val="000000"/>
              </a:buClr>
              <a:buSzPct val="25000"/>
              <a:buFont typeface="Calibri" pitchFamily="34" charset="0"/>
              <a:buNone/>
            </a:pPr>
            <a:r>
              <a:rPr lang="en-GB" altLang="en-US" dirty="0" smtClean="0">
                <a:solidFill>
                  <a:srgbClr val="000000"/>
                </a:solidFill>
                <a:ea typeface="Calibri" pitchFamily="34" charset="0"/>
                <a:cs typeface="Calibri" pitchFamily="34" charset="0"/>
                <a:sym typeface="Calibri" pitchFamily="34" charset="0"/>
              </a:rPr>
              <a:t>Évaluer le besoin</a:t>
            </a:r>
          </a:p>
        </p:txBody>
      </p:sp>
      <p:sp>
        <p:nvSpPr>
          <p:cNvPr id="57347" name="Shape 680"/>
          <p:cNvSpPr txBox="1">
            <a:spLocks noChangeArrowheads="1"/>
          </p:cNvSpPr>
          <p:nvPr/>
        </p:nvSpPr>
        <p:spPr bwMode="auto">
          <a:xfrm>
            <a:off x="4600575" y="1628800"/>
            <a:ext cx="4219897" cy="4244240"/>
          </a:xfrm>
          <a:prstGeom prst="rect">
            <a:avLst/>
          </a:prstGeom>
          <a:noFill/>
          <a:ln w="9525">
            <a:noFill/>
            <a:miter lim="800000"/>
            <a:headEnd/>
            <a:tailEnd/>
          </a:ln>
        </p:spPr>
        <p:txBody>
          <a:bodyPr lIns="91425" tIns="45700" rIns="91425" bIns="45700"/>
          <a:lstStyle/>
          <a:p>
            <a:pPr marL="180000" indent="-180000" eaLnBrk="1" hangingPunct="1">
              <a:buClr>
                <a:srgbClr val="000000"/>
              </a:buClr>
              <a:buFont typeface="Arial" charset="0"/>
              <a:buChar char="•"/>
            </a:pPr>
            <a:r>
              <a:rPr lang="fr-FR" sz="2400" dirty="0" smtClean="0">
                <a:latin typeface="+mn-lt"/>
              </a:rPr>
              <a:t>Avant d'utiliser des compléments, l’athlète doit d'abord chercher à améliorer son alimentation, son mode de vie et son entraînement.</a:t>
            </a:r>
          </a:p>
          <a:p>
            <a:pPr marL="180000" indent="-180000" eaLnBrk="1" hangingPunct="1">
              <a:buClr>
                <a:srgbClr val="000000"/>
              </a:buClr>
              <a:buFont typeface="Arial" charset="0"/>
              <a:buChar char="•"/>
            </a:pPr>
            <a:r>
              <a:rPr lang="fr-FR" sz="2400" dirty="0" smtClean="0">
                <a:latin typeface="+mn-lt"/>
              </a:rPr>
              <a:t>Les athlètes doivent également consulter un expert (diététicien, nutritionniste ou expert médical, par exemple) pour évaluer la nécessité et les avantages de prendre des compléments.</a:t>
            </a:r>
            <a:endParaRPr lang="fr-FR" sz="2400" dirty="0">
              <a:latin typeface="+mn-lt"/>
            </a:endParaRPr>
          </a:p>
        </p:txBody>
      </p:sp>
      <p:pic>
        <p:nvPicPr>
          <p:cNvPr id="57348" name="Picture 8" descr="Image result for dietician&quot;"/>
          <p:cNvPicPr>
            <a:picLocks noChangeAspect="1" noChangeArrowheads="1"/>
          </p:cNvPicPr>
          <p:nvPr/>
        </p:nvPicPr>
        <p:blipFill>
          <a:blip r:embed="rId3" cstate="print"/>
          <a:srcRect/>
          <a:stretch>
            <a:fillRect/>
          </a:stretch>
        </p:blipFill>
        <p:spPr bwMode="auto">
          <a:xfrm>
            <a:off x="827088" y="3614738"/>
            <a:ext cx="2636837" cy="2328862"/>
          </a:xfrm>
          <a:prstGeom prst="rect">
            <a:avLst/>
          </a:prstGeom>
          <a:noFill/>
          <a:ln w="9525">
            <a:noFill/>
            <a:miter lim="800000"/>
            <a:headEnd/>
            <a:tailEnd/>
          </a:ln>
        </p:spPr>
      </p:pic>
      <p:pic>
        <p:nvPicPr>
          <p:cNvPr id="57349" name="Picture 10" descr="Image result for sleep sport&quot;"/>
          <p:cNvPicPr>
            <a:picLocks noChangeAspect="1" noChangeArrowheads="1"/>
          </p:cNvPicPr>
          <p:nvPr/>
        </p:nvPicPr>
        <p:blipFill>
          <a:blip r:embed="rId4" cstate="print"/>
          <a:srcRect/>
          <a:stretch>
            <a:fillRect/>
          </a:stretch>
        </p:blipFill>
        <p:spPr bwMode="auto">
          <a:xfrm>
            <a:off x="611188" y="981075"/>
            <a:ext cx="3629025" cy="217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688"/>
          <p:cNvSpPr>
            <a:spLocks noChangeArrowheads="1"/>
          </p:cNvSpPr>
          <p:nvPr/>
        </p:nvSpPr>
        <p:spPr bwMode="auto">
          <a:xfrm>
            <a:off x="4600575" y="303213"/>
            <a:ext cx="4302125" cy="5897562"/>
          </a:xfrm>
          <a:prstGeom prst="rect">
            <a:avLst/>
          </a:prstGeom>
          <a:solidFill>
            <a:schemeClr val="tx1">
              <a:alpha val="14902"/>
            </a:schemeClr>
          </a:solidFill>
          <a:ln w="127000" cap="sq" cmpd="thinThick">
            <a:solidFill>
              <a:schemeClr val="tx1">
                <a:alpha val="9804"/>
              </a:schemeClr>
            </a:solidFill>
            <a:miter lim="800000"/>
            <a:headEnd/>
            <a:tailEnd/>
          </a:ln>
        </p:spPr>
        <p:txBody>
          <a:bodyPr lIns="91425" tIns="45700" rIns="91425" bIns="45700" anchor="ctr"/>
          <a:lstStyle/>
          <a:p>
            <a:pPr algn="ctr" eaLnBrk="1" hangingPunct="1"/>
            <a:endParaRPr lang="en-US" altLang="en-US" dirty="0">
              <a:solidFill>
                <a:srgbClr val="FFFFFF"/>
              </a:solidFill>
              <a:latin typeface="Calibri" pitchFamily="34" charset="0"/>
              <a:sym typeface="Calibri" pitchFamily="34" charset="0"/>
            </a:endParaRPr>
          </a:p>
        </p:txBody>
      </p:sp>
      <p:sp>
        <p:nvSpPr>
          <p:cNvPr id="59394" name="Shape 689"/>
          <p:cNvSpPr>
            <a:spLocks noChangeArrowheads="1"/>
          </p:cNvSpPr>
          <p:nvPr/>
        </p:nvSpPr>
        <p:spPr bwMode="auto">
          <a:xfrm>
            <a:off x="4600575" y="303213"/>
            <a:ext cx="4302125" cy="5897562"/>
          </a:xfrm>
          <a:prstGeom prst="rect">
            <a:avLst/>
          </a:prstGeom>
          <a:solidFill>
            <a:schemeClr val="tx2">
              <a:alpha val="14902"/>
            </a:schemeClr>
          </a:solidFill>
          <a:ln w="127000" cap="sq" cmpd="thinThick">
            <a:solidFill>
              <a:schemeClr val="tx1">
                <a:alpha val="9804"/>
              </a:schemeClr>
            </a:solidFill>
            <a:miter lim="800000"/>
            <a:headEnd/>
            <a:tailEnd/>
          </a:ln>
        </p:spPr>
        <p:txBody>
          <a:bodyPr lIns="91425" tIns="45700" rIns="91425" bIns="45700" anchor="ctr"/>
          <a:lstStyle/>
          <a:p>
            <a:pPr algn="ctr" eaLnBrk="1" hangingPunct="1"/>
            <a:endParaRPr lang="en-US" altLang="en-US" dirty="0">
              <a:solidFill>
                <a:srgbClr val="FFFFFF"/>
              </a:solidFill>
              <a:latin typeface="Calibri" pitchFamily="34" charset="0"/>
              <a:sym typeface="Calibri" pitchFamily="34" charset="0"/>
            </a:endParaRPr>
          </a:p>
        </p:txBody>
      </p:sp>
      <p:sp>
        <p:nvSpPr>
          <p:cNvPr id="59395" name="Shape 690"/>
          <p:cNvSpPr txBox="1">
            <a:spLocks noChangeArrowheads="1"/>
          </p:cNvSpPr>
          <p:nvPr/>
        </p:nvSpPr>
        <p:spPr bwMode="auto">
          <a:xfrm>
            <a:off x="4572000" y="639763"/>
            <a:ext cx="4392488" cy="1061045"/>
          </a:xfrm>
          <a:prstGeom prst="rect">
            <a:avLst/>
          </a:prstGeom>
          <a:noFill/>
          <a:ln w="9525">
            <a:noFill/>
            <a:miter lim="800000"/>
            <a:headEnd/>
            <a:tailEnd/>
          </a:ln>
        </p:spPr>
        <p:txBody>
          <a:bodyPr lIns="91425" tIns="45700" rIns="91425" bIns="45700" anchor="ctr"/>
          <a:lstStyle/>
          <a:p>
            <a:pPr algn="ctr" eaLnBrk="1" hangingPunct="1">
              <a:lnSpc>
                <a:spcPct val="90000"/>
              </a:lnSpc>
              <a:buClr>
                <a:srgbClr val="000000"/>
              </a:buClr>
              <a:buSzPct val="25000"/>
              <a:buFont typeface="Calibri" pitchFamily="34" charset="0"/>
              <a:buNone/>
            </a:pPr>
            <a:r>
              <a:rPr lang="en-GB" altLang="en-US" sz="4400" dirty="0" smtClean="0">
                <a:solidFill>
                  <a:srgbClr val="000000"/>
                </a:solidFill>
                <a:latin typeface="+mn-lt"/>
                <a:ea typeface="Calibri" pitchFamily="34" charset="0"/>
                <a:cs typeface="Calibri" pitchFamily="34" charset="0"/>
                <a:sym typeface="Calibri" pitchFamily="34" charset="0"/>
              </a:rPr>
              <a:t>Évaluer le risque</a:t>
            </a:r>
            <a:endParaRPr lang="en-GB" altLang="en-US" sz="4400" dirty="0">
              <a:latin typeface="+mn-lt"/>
              <a:sym typeface="Calibri" pitchFamily="34" charset="0"/>
            </a:endParaRPr>
          </a:p>
        </p:txBody>
      </p:sp>
      <p:sp>
        <p:nvSpPr>
          <p:cNvPr id="691" name="Shape 691">
            <a:extLst>
              <a:ext uri="{FF2B5EF4-FFF2-40B4-BE49-F238E27FC236}">
                <a16:creationId xmlns:a16="http://schemas.microsoft.com/office/drawing/2014/main" xmlns="" id="{4681E56F-A43A-B644-9132-5D901AB64385}"/>
              </a:ext>
            </a:extLst>
          </p:cNvPr>
          <p:cNvSpPr txBox="1"/>
          <p:nvPr/>
        </p:nvSpPr>
        <p:spPr>
          <a:xfrm>
            <a:off x="4600575" y="1700809"/>
            <a:ext cx="4302125" cy="4071342"/>
          </a:xfrm>
          <a:prstGeom prst="rect">
            <a:avLst/>
          </a:prstGeom>
          <a:noFill/>
          <a:ln>
            <a:noFill/>
          </a:ln>
        </p:spPr>
        <p:txBody>
          <a:bodyPr lIns="91425" tIns="45700" rIns="91425" bIns="45700"/>
          <a:lstStyle/>
          <a:p>
            <a:pPr marL="444500" indent="-355600" eaLnBrk="1" fontAlgn="auto" hangingPunct="1">
              <a:spcBef>
                <a:spcPts val="0"/>
              </a:spcBef>
              <a:spcAft>
                <a:spcPts val="0"/>
              </a:spcAft>
              <a:buClr>
                <a:schemeClr val="dk1"/>
              </a:buClr>
              <a:buSzPct val="100000"/>
              <a:buFont typeface="Arial"/>
              <a:buChar char="•"/>
              <a:defRPr/>
            </a:pPr>
            <a:r>
              <a:rPr lang="en-GB" sz="2800" kern="0" dirty="0" smtClean="0">
                <a:solidFill>
                  <a:schemeClr val="dk1"/>
                </a:solidFill>
                <a:latin typeface="Calibri"/>
                <a:ea typeface="Calibri"/>
                <a:cs typeface="Calibri"/>
                <a:sym typeface="Calibri"/>
              </a:rPr>
              <a:t>Le complément est</a:t>
            </a:r>
            <a:r>
              <a:rPr lang="el-GR" sz="2800" kern="0" dirty="0" smtClean="0">
                <a:solidFill>
                  <a:schemeClr val="dk1"/>
                </a:solidFill>
                <a:latin typeface="Calibri"/>
                <a:ea typeface="Calibri"/>
                <a:cs typeface="Calibri"/>
                <a:sym typeface="Calibri"/>
              </a:rPr>
              <a:t>-</a:t>
            </a:r>
            <a:r>
              <a:rPr lang="fr-FR" sz="2800" kern="0" dirty="0" smtClean="0">
                <a:solidFill>
                  <a:schemeClr val="dk1"/>
                </a:solidFill>
                <a:latin typeface="Calibri"/>
                <a:ea typeface="Calibri"/>
                <a:cs typeface="Calibri"/>
                <a:sym typeface="Calibri"/>
              </a:rPr>
              <a:t>il sûr</a:t>
            </a:r>
            <a:r>
              <a:rPr lang="en-GB" sz="2800" kern="0" dirty="0" smtClean="0">
                <a:solidFill>
                  <a:schemeClr val="dk1"/>
                </a:solidFill>
                <a:latin typeface="Calibri"/>
                <a:ea typeface="Calibri"/>
                <a:cs typeface="Calibri"/>
                <a:sym typeface="Calibri"/>
              </a:rPr>
              <a:t> (</a:t>
            </a:r>
            <a:r>
              <a:rPr lang="en-GB" sz="2000" dirty="0" smtClean="0">
                <a:hlinkClick r:id="rId3"/>
              </a:rPr>
              <a:t>https://www.youtube.com/watch?v=r0Zu-IJ30M0</a:t>
            </a:r>
            <a:r>
              <a:rPr lang="en-GB" sz="2800" kern="0" dirty="0" smtClean="0">
                <a:solidFill>
                  <a:schemeClr val="dk1"/>
                </a:solidFill>
                <a:latin typeface="Calibri"/>
                <a:ea typeface="Calibri"/>
                <a:cs typeface="Calibri"/>
                <a:sym typeface="Calibri"/>
              </a:rPr>
              <a:t>)?</a:t>
            </a:r>
          </a:p>
          <a:p>
            <a:pPr marL="444500" indent="-355600" eaLnBrk="1" fontAlgn="auto" hangingPunct="1">
              <a:spcBef>
                <a:spcPts val="0"/>
              </a:spcBef>
              <a:spcAft>
                <a:spcPts val="0"/>
              </a:spcAft>
              <a:buClr>
                <a:schemeClr val="dk1"/>
              </a:buClr>
              <a:buSzPct val="100000"/>
              <a:buFont typeface="Arial"/>
              <a:buChar char="•"/>
              <a:defRPr/>
            </a:pPr>
            <a:r>
              <a:rPr lang="en-GB" sz="2800" kern="0" dirty="0" smtClean="0">
                <a:solidFill>
                  <a:schemeClr val="dk1"/>
                </a:solidFill>
                <a:latin typeface="Calibri"/>
                <a:ea typeface="Calibri"/>
                <a:cs typeface="Calibri"/>
                <a:sym typeface="Calibri"/>
              </a:rPr>
              <a:t>Le complément est-il efficace?</a:t>
            </a:r>
          </a:p>
          <a:p>
            <a:pPr marL="444500" indent="-355600" eaLnBrk="1" fontAlgn="auto" hangingPunct="1">
              <a:spcBef>
                <a:spcPts val="0"/>
              </a:spcBef>
              <a:spcAft>
                <a:spcPts val="0"/>
              </a:spcAft>
              <a:buClr>
                <a:schemeClr val="dk1"/>
              </a:buClr>
              <a:buSzPct val="100000"/>
              <a:defRPr/>
            </a:pPr>
            <a:endParaRPr lang="en-GB" sz="2000" kern="0" dirty="0">
              <a:solidFill>
                <a:schemeClr val="dk1"/>
              </a:solidFill>
              <a:latin typeface="Calibri"/>
              <a:ea typeface="Calibri"/>
              <a:cs typeface="Calibri"/>
              <a:sym typeface="Calibri"/>
            </a:endParaRPr>
          </a:p>
          <a:p>
            <a:pPr marL="457200" indent="-406400" eaLnBrk="1" fontAlgn="auto" hangingPunct="1">
              <a:spcBef>
                <a:spcPts val="0"/>
              </a:spcBef>
              <a:spcAft>
                <a:spcPts val="0"/>
              </a:spcAft>
              <a:buClr>
                <a:schemeClr val="dk1"/>
              </a:buClr>
              <a:buSzPct val="100000"/>
              <a:buFont typeface="Calibri"/>
              <a:buChar char="-"/>
              <a:defRPr/>
            </a:pPr>
            <a:r>
              <a:rPr lang="fr-FR" sz="2800" dirty="0" smtClean="0">
                <a:latin typeface="+mn-lt"/>
              </a:rPr>
              <a:t>Comment pouvez-vous trouver la réponse à chacune de ces questions?</a:t>
            </a:r>
          </a:p>
        </p:txBody>
      </p:sp>
      <p:pic>
        <p:nvPicPr>
          <p:cNvPr id="59397" name="Picture 9" descr="Image result for contaminated supplements&quot;"/>
          <p:cNvPicPr>
            <a:picLocks noChangeAspect="1" noChangeArrowheads="1"/>
          </p:cNvPicPr>
          <p:nvPr/>
        </p:nvPicPr>
        <p:blipFill>
          <a:blip r:embed="rId4" cstate="print"/>
          <a:srcRect l="13725" t="5882"/>
          <a:stretch>
            <a:fillRect/>
          </a:stretch>
        </p:blipFill>
        <p:spPr bwMode="auto">
          <a:xfrm>
            <a:off x="611188" y="3573463"/>
            <a:ext cx="3168650" cy="2447925"/>
          </a:xfrm>
          <a:prstGeom prst="rect">
            <a:avLst/>
          </a:prstGeom>
          <a:noFill/>
          <a:ln w="9525">
            <a:noFill/>
            <a:miter lim="800000"/>
            <a:headEnd/>
            <a:tailEnd/>
          </a:ln>
        </p:spPr>
      </p:pic>
      <p:pic>
        <p:nvPicPr>
          <p:cNvPr id="59398" name="Picture 11" descr="Image result for contaminated supplements&quot;"/>
          <p:cNvPicPr>
            <a:picLocks noChangeAspect="1" noChangeArrowheads="1"/>
          </p:cNvPicPr>
          <p:nvPr/>
        </p:nvPicPr>
        <p:blipFill>
          <a:blip r:embed="rId5" cstate="print"/>
          <a:srcRect l="12000" r="12000"/>
          <a:stretch>
            <a:fillRect/>
          </a:stretch>
        </p:blipFill>
        <p:spPr bwMode="auto">
          <a:xfrm>
            <a:off x="611188" y="692150"/>
            <a:ext cx="3384550" cy="237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hape 699"/>
          <p:cNvSpPr>
            <a:spLocks noChangeArrowheads="1"/>
          </p:cNvSpPr>
          <p:nvPr/>
        </p:nvSpPr>
        <p:spPr bwMode="auto">
          <a:xfrm>
            <a:off x="4600575" y="303213"/>
            <a:ext cx="4110038" cy="5635625"/>
          </a:xfrm>
          <a:prstGeom prst="rect">
            <a:avLst/>
          </a:prstGeom>
          <a:solidFill>
            <a:schemeClr val="tx1">
              <a:alpha val="14902"/>
            </a:schemeClr>
          </a:solidFill>
          <a:ln w="127000" cap="sq" cmpd="thinThick">
            <a:solidFill>
              <a:schemeClr val="tx1">
                <a:alpha val="9804"/>
              </a:schemeClr>
            </a:solidFill>
            <a:miter lim="800000"/>
            <a:headEnd/>
            <a:tailEnd/>
          </a:ln>
        </p:spPr>
        <p:txBody>
          <a:bodyPr lIns="91425" tIns="45700" rIns="91425" bIns="45700" anchor="ctr"/>
          <a:lstStyle/>
          <a:p>
            <a:pPr algn="ctr" eaLnBrk="1" hangingPunct="1"/>
            <a:endParaRPr lang="en-US" altLang="en-US" dirty="0">
              <a:solidFill>
                <a:srgbClr val="FFFFFF"/>
              </a:solidFill>
              <a:latin typeface="Calibri" pitchFamily="34" charset="0"/>
              <a:sym typeface="Calibri" pitchFamily="34" charset="0"/>
            </a:endParaRPr>
          </a:p>
        </p:txBody>
      </p:sp>
      <p:sp>
        <p:nvSpPr>
          <p:cNvPr id="61442" name="Shape 701"/>
          <p:cNvSpPr txBox="1">
            <a:spLocks noChangeArrowheads="1"/>
          </p:cNvSpPr>
          <p:nvPr/>
        </p:nvSpPr>
        <p:spPr bwMode="auto">
          <a:xfrm>
            <a:off x="4716016" y="639763"/>
            <a:ext cx="3994597" cy="989037"/>
          </a:xfrm>
          <a:prstGeom prst="rect">
            <a:avLst/>
          </a:prstGeom>
          <a:noFill/>
          <a:ln w="9525">
            <a:noFill/>
            <a:miter lim="800000"/>
            <a:headEnd/>
            <a:tailEnd/>
          </a:ln>
        </p:spPr>
        <p:txBody>
          <a:bodyPr lIns="91425" tIns="45700" rIns="91425" bIns="45700" anchor="ctr"/>
          <a:lstStyle/>
          <a:p>
            <a:pPr algn="ctr" eaLnBrk="1" hangingPunct="1">
              <a:lnSpc>
                <a:spcPct val="90000"/>
              </a:lnSpc>
              <a:buClr>
                <a:srgbClr val="000000"/>
              </a:buClr>
              <a:buSzPct val="25000"/>
              <a:buFont typeface="Calibri" pitchFamily="34" charset="0"/>
              <a:buNone/>
            </a:pPr>
            <a:r>
              <a:rPr lang="en-GB" altLang="en-US" sz="4400" dirty="0">
                <a:latin typeface="Calibri" pitchFamily="34" charset="0"/>
                <a:sym typeface="Calibri" pitchFamily="34" charset="0"/>
              </a:rPr>
              <a:t>Informed Sport</a:t>
            </a:r>
          </a:p>
        </p:txBody>
      </p:sp>
      <p:sp>
        <p:nvSpPr>
          <p:cNvPr id="703" name="Shape 703">
            <a:extLst>
              <a:ext uri="{FF2B5EF4-FFF2-40B4-BE49-F238E27FC236}">
                <a16:creationId xmlns:a16="http://schemas.microsoft.com/office/drawing/2014/main" xmlns="" id="{F7E52D46-ABCE-B04C-8776-6630B4107995}"/>
              </a:ext>
            </a:extLst>
          </p:cNvPr>
          <p:cNvSpPr txBox="1"/>
          <p:nvPr/>
        </p:nvSpPr>
        <p:spPr>
          <a:xfrm>
            <a:off x="4600575" y="1772817"/>
            <a:ext cx="4075881" cy="3999334"/>
          </a:xfrm>
          <a:prstGeom prst="rect">
            <a:avLst/>
          </a:prstGeom>
          <a:noFill/>
          <a:ln>
            <a:noFill/>
          </a:ln>
        </p:spPr>
        <p:txBody>
          <a:bodyPr lIns="91425" tIns="45700" rIns="91425" bIns="45700"/>
          <a:lstStyle/>
          <a:p>
            <a:pPr marL="360000" indent="-355600" eaLnBrk="1" fontAlgn="auto" hangingPunct="1">
              <a:spcBef>
                <a:spcPts val="0"/>
              </a:spcBef>
              <a:spcAft>
                <a:spcPts val="0"/>
              </a:spcAft>
              <a:buClr>
                <a:schemeClr val="dk1"/>
              </a:buClr>
              <a:buSzPct val="100000"/>
              <a:buFont typeface="Arial"/>
              <a:buChar char="•"/>
              <a:defRPr/>
            </a:pPr>
            <a:r>
              <a:rPr lang="fr-FR" sz="2400" dirty="0" smtClean="0">
                <a:latin typeface="+mn-lt"/>
              </a:rPr>
              <a:t>Minimisation des risques seulement</a:t>
            </a:r>
          </a:p>
          <a:p>
            <a:pPr marL="360000" indent="-355600" eaLnBrk="1" fontAlgn="auto" hangingPunct="1">
              <a:spcBef>
                <a:spcPts val="0"/>
              </a:spcBef>
              <a:spcAft>
                <a:spcPts val="0"/>
              </a:spcAft>
              <a:buClr>
                <a:schemeClr val="dk1"/>
              </a:buClr>
              <a:buSzPct val="100000"/>
              <a:buFont typeface="Arial"/>
              <a:buChar char="•"/>
              <a:defRPr/>
            </a:pPr>
            <a:r>
              <a:rPr lang="fr-FR" sz="2400" dirty="0" smtClean="0">
                <a:latin typeface="+mn-lt"/>
              </a:rPr>
              <a:t>Toutes les substances interdites ne sont pas testées</a:t>
            </a:r>
          </a:p>
          <a:p>
            <a:pPr marL="360000" indent="-355600" eaLnBrk="1" fontAlgn="auto" hangingPunct="1">
              <a:spcBef>
                <a:spcPts val="0"/>
              </a:spcBef>
              <a:spcAft>
                <a:spcPts val="0"/>
              </a:spcAft>
              <a:buClr>
                <a:schemeClr val="dk1"/>
              </a:buClr>
              <a:buSzPct val="100000"/>
              <a:buFont typeface="Arial"/>
              <a:buChar char="•"/>
              <a:defRPr/>
            </a:pPr>
            <a:r>
              <a:rPr lang="fr-FR" sz="2400" dirty="0" smtClean="0">
                <a:latin typeface="+mn-lt"/>
              </a:rPr>
              <a:t>Produits spécifiques seulement - pas les marques</a:t>
            </a:r>
          </a:p>
          <a:p>
            <a:pPr marL="360000" indent="-355600" eaLnBrk="1" fontAlgn="auto" hangingPunct="1">
              <a:spcBef>
                <a:spcPts val="0"/>
              </a:spcBef>
              <a:spcAft>
                <a:spcPts val="0"/>
              </a:spcAft>
              <a:buClr>
                <a:schemeClr val="dk1"/>
              </a:buClr>
              <a:buSzPct val="100000"/>
              <a:buFont typeface="Arial"/>
              <a:buChar char="•"/>
              <a:defRPr/>
            </a:pPr>
            <a:r>
              <a:rPr lang="fr-FR" sz="2400" dirty="0" smtClean="0">
                <a:latin typeface="+mn-lt"/>
              </a:rPr>
              <a:t>Besoin d'acheter le même lot pour minimiser les risques</a:t>
            </a:r>
            <a:endParaRPr sz="2400" kern="0" dirty="0">
              <a:solidFill>
                <a:schemeClr val="dk1"/>
              </a:solidFill>
              <a:latin typeface="+mn-lt"/>
              <a:ea typeface="Calibri"/>
              <a:cs typeface="Calibri"/>
              <a:sym typeface="Calibri"/>
            </a:endParaRPr>
          </a:p>
        </p:txBody>
      </p:sp>
      <p:pic>
        <p:nvPicPr>
          <p:cNvPr id="61444" name="Shape 704"/>
          <p:cNvPicPr preferRelativeResize="0">
            <a:picLocks noChangeAspect="1" noChangeArrowheads="1"/>
          </p:cNvPicPr>
          <p:nvPr/>
        </p:nvPicPr>
        <p:blipFill>
          <a:blip r:embed="rId3" cstate="print"/>
          <a:srcRect t="5473" r="50540" b="9378"/>
          <a:stretch>
            <a:fillRect/>
          </a:stretch>
        </p:blipFill>
        <p:spPr bwMode="auto">
          <a:xfrm>
            <a:off x="315913" y="339725"/>
            <a:ext cx="3702050" cy="2403475"/>
          </a:xfrm>
          <a:prstGeom prst="rect">
            <a:avLst/>
          </a:prstGeom>
          <a:noFill/>
          <a:ln w="9525">
            <a:noFill/>
            <a:miter lim="800000"/>
            <a:headEnd/>
            <a:tailEnd/>
          </a:ln>
        </p:spPr>
      </p:pic>
      <p:sp>
        <p:nvSpPr>
          <p:cNvPr id="61445" name="Shape 706"/>
          <p:cNvSpPr>
            <a:spLocks noChangeArrowheads="1"/>
          </p:cNvSpPr>
          <p:nvPr/>
        </p:nvSpPr>
        <p:spPr bwMode="auto">
          <a:xfrm>
            <a:off x="287338" y="5678488"/>
            <a:ext cx="3873500" cy="522287"/>
          </a:xfrm>
          <a:prstGeom prst="rect">
            <a:avLst/>
          </a:prstGeom>
          <a:noFill/>
          <a:ln w="9525">
            <a:noFill/>
            <a:miter lim="800000"/>
            <a:headEnd/>
            <a:tailEnd/>
          </a:ln>
        </p:spPr>
        <p:txBody>
          <a:bodyPr lIns="91425" tIns="45700" rIns="91425" bIns="45700"/>
          <a:lstStyle/>
          <a:p>
            <a:pPr algn="ctr" eaLnBrk="1" hangingPunct="1">
              <a:buSzPct val="25000"/>
            </a:pPr>
            <a:r>
              <a:rPr lang="en-GB" altLang="en-US" sz="2000" u="sng" dirty="0">
                <a:solidFill>
                  <a:schemeClr val="hlink"/>
                </a:solidFill>
                <a:latin typeface="Calibri" pitchFamily="34" charset="0"/>
                <a:sym typeface="Calibri" pitchFamily="34" charset="0"/>
                <a:hlinkClick r:id="rId4"/>
              </a:rPr>
              <a:t>http://www.informed-sport.com/</a:t>
            </a:r>
            <a:r>
              <a:rPr lang="en-GB" altLang="en-US" sz="2000" dirty="0">
                <a:latin typeface="Calibri" pitchFamily="34" charset="0"/>
                <a:sym typeface="Calibri" pitchFamily="34" charset="0"/>
              </a:rPr>
              <a:t> </a:t>
            </a:r>
          </a:p>
        </p:txBody>
      </p:sp>
      <p:pic>
        <p:nvPicPr>
          <p:cNvPr id="61446" name="Picture 1"/>
          <p:cNvPicPr>
            <a:picLocks noChangeAspect="1"/>
          </p:cNvPicPr>
          <p:nvPr/>
        </p:nvPicPr>
        <p:blipFill>
          <a:blip r:embed="rId5" cstate="print"/>
          <a:srcRect l="24792" t="24867" r="62173" b="52760"/>
          <a:stretch>
            <a:fillRect/>
          </a:stretch>
        </p:blipFill>
        <p:spPr bwMode="auto">
          <a:xfrm>
            <a:off x="315913" y="3173413"/>
            <a:ext cx="3702050" cy="2382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hape 712"/>
          <p:cNvSpPr>
            <a:spLocks noChangeArrowheads="1"/>
          </p:cNvSpPr>
          <p:nvPr/>
        </p:nvSpPr>
        <p:spPr bwMode="auto">
          <a:xfrm>
            <a:off x="4600575" y="303213"/>
            <a:ext cx="4302125" cy="5862637"/>
          </a:xfrm>
          <a:prstGeom prst="rect">
            <a:avLst/>
          </a:prstGeom>
          <a:solidFill>
            <a:schemeClr val="tx1">
              <a:alpha val="14902"/>
            </a:schemeClr>
          </a:solidFill>
          <a:ln w="127000" cap="sq" cmpd="thinThick">
            <a:solidFill>
              <a:schemeClr val="tx1">
                <a:alpha val="9804"/>
              </a:schemeClr>
            </a:solidFill>
            <a:miter lim="800000"/>
            <a:headEnd/>
            <a:tailEnd/>
          </a:ln>
        </p:spPr>
        <p:txBody>
          <a:bodyPr lIns="91425" tIns="45700" rIns="91425" bIns="45700" anchor="ctr"/>
          <a:lstStyle/>
          <a:p>
            <a:pPr algn="ctr" eaLnBrk="1" hangingPunct="1"/>
            <a:endParaRPr lang="en-US" altLang="en-US" dirty="0">
              <a:solidFill>
                <a:srgbClr val="FFFFFF"/>
              </a:solidFill>
              <a:latin typeface="Calibri" pitchFamily="34" charset="0"/>
              <a:sym typeface="Calibri" pitchFamily="34" charset="0"/>
            </a:endParaRPr>
          </a:p>
        </p:txBody>
      </p:sp>
      <p:sp>
        <p:nvSpPr>
          <p:cNvPr id="63490" name="Shape 714"/>
          <p:cNvSpPr txBox="1">
            <a:spLocks noChangeArrowheads="1"/>
          </p:cNvSpPr>
          <p:nvPr/>
        </p:nvSpPr>
        <p:spPr bwMode="auto">
          <a:xfrm>
            <a:off x="4859338" y="476250"/>
            <a:ext cx="3916362" cy="1344613"/>
          </a:xfrm>
          <a:prstGeom prst="rect">
            <a:avLst/>
          </a:prstGeom>
          <a:noFill/>
          <a:ln w="9525">
            <a:noFill/>
            <a:miter lim="800000"/>
            <a:headEnd/>
            <a:tailEnd/>
          </a:ln>
        </p:spPr>
        <p:txBody>
          <a:bodyPr lIns="91425" tIns="45700" rIns="91425" bIns="45700" anchor="ctr"/>
          <a:lstStyle/>
          <a:p>
            <a:pPr algn="ctr" eaLnBrk="1" hangingPunct="1">
              <a:lnSpc>
                <a:spcPct val="90000"/>
              </a:lnSpc>
              <a:buClr>
                <a:srgbClr val="000000"/>
              </a:buClr>
              <a:buSzPct val="25000"/>
              <a:buFont typeface="Calibri" pitchFamily="34" charset="0"/>
              <a:buNone/>
            </a:pPr>
            <a:r>
              <a:rPr lang="en-GB" altLang="en-US" sz="4400" dirty="0" smtClean="0">
                <a:latin typeface="Calibri" pitchFamily="34" charset="0"/>
                <a:sym typeface="Calibri" pitchFamily="34" charset="0"/>
              </a:rPr>
              <a:t>Évaluer la cons</a:t>
            </a:r>
            <a:r>
              <a:rPr lang="fr-FR" altLang="en-US" sz="4400" dirty="0" smtClean="0">
                <a:latin typeface="Calibri" pitchFamily="34" charset="0"/>
                <a:sym typeface="Calibri" pitchFamily="34" charset="0"/>
              </a:rPr>
              <a:t>é</a:t>
            </a:r>
            <a:r>
              <a:rPr lang="en-GB" altLang="en-US" sz="4400" dirty="0" smtClean="0">
                <a:latin typeface="Calibri" pitchFamily="34" charset="0"/>
                <a:sym typeface="Calibri" pitchFamily="34" charset="0"/>
              </a:rPr>
              <a:t>quence</a:t>
            </a:r>
            <a:endParaRPr lang="en-GB" altLang="en-US" sz="4400" dirty="0">
              <a:latin typeface="Calibri" pitchFamily="34" charset="0"/>
              <a:sym typeface="Calibri" pitchFamily="34" charset="0"/>
            </a:endParaRPr>
          </a:p>
        </p:txBody>
      </p:sp>
      <p:sp>
        <p:nvSpPr>
          <p:cNvPr id="4" name="Rectangle 3">
            <a:extLst>
              <a:ext uri="{FF2B5EF4-FFF2-40B4-BE49-F238E27FC236}">
                <a16:creationId xmlns:a16="http://schemas.microsoft.com/office/drawing/2014/main" xmlns="" id="{304D0169-1AA1-1346-8DD1-5EAA645B9326}"/>
              </a:ext>
            </a:extLst>
          </p:cNvPr>
          <p:cNvSpPr/>
          <p:nvPr/>
        </p:nvSpPr>
        <p:spPr>
          <a:xfrm>
            <a:off x="4727575" y="1916113"/>
            <a:ext cx="4081463" cy="4031873"/>
          </a:xfrm>
          <a:prstGeom prst="rect">
            <a:avLst/>
          </a:prstGeom>
        </p:spPr>
        <p:txBody>
          <a:bodyPr>
            <a:spAutoFit/>
          </a:bodyPr>
          <a:lstStyle/>
          <a:p>
            <a:pPr eaLnBrk="1" fontAlgn="auto" hangingPunct="1">
              <a:lnSpc>
                <a:spcPct val="90000"/>
              </a:lnSpc>
              <a:spcBef>
                <a:spcPts val="0"/>
              </a:spcBef>
              <a:spcAft>
                <a:spcPts val="0"/>
              </a:spcAft>
              <a:buClr>
                <a:schemeClr val="dk1"/>
              </a:buClr>
              <a:buSzPct val="25000"/>
              <a:defRPr/>
            </a:pPr>
            <a:r>
              <a:rPr lang="fr-FR" sz="2000" dirty="0" smtClean="0">
                <a:latin typeface="+mn-lt"/>
              </a:rPr>
              <a:t>Sanctions en cas de résultat positif au test.</a:t>
            </a:r>
            <a:endParaRPr lang="en-GB" sz="2000" kern="0" dirty="0" smtClean="0">
              <a:solidFill>
                <a:srgbClr val="FF0000"/>
              </a:solidFill>
              <a:latin typeface="+mn-lt"/>
              <a:ea typeface="Calibri"/>
              <a:cs typeface="Calibri"/>
              <a:sym typeface="Calibri"/>
            </a:endParaRPr>
          </a:p>
          <a:p>
            <a:pPr eaLnBrk="1" fontAlgn="auto" hangingPunct="1">
              <a:lnSpc>
                <a:spcPct val="90000"/>
              </a:lnSpc>
              <a:spcBef>
                <a:spcPts val="0"/>
              </a:spcBef>
              <a:spcAft>
                <a:spcPts val="0"/>
              </a:spcAft>
              <a:buClr>
                <a:schemeClr val="dk1"/>
              </a:buClr>
              <a:buSzPct val="25000"/>
              <a:defRPr/>
            </a:pPr>
            <a:r>
              <a:rPr lang="fr-FR" sz="2000" dirty="0" smtClean="0">
                <a:latin typeface="+mn-lt"/>
              </a:rPr>
              <a:t>Une réduction ou une suspension peut être obtenue si l’athlète:</a:t>
            </a:r>
            <a:endParaRPr lang="en-GB" sz="2000" kern="0" dirty="0" smtClean="0">
              <a:solidFill>
                <a:schemeClr val="dk1"/>
              </a:solidFill>
              <a:latin typeface="+mn-lt"/>
              <a:ea typeface="Calibri"/>
              <a:cs typeface="Calibri"/>
              <a:sym typeface="Calibri"/>
            </a:endParaRPr>
          </a:p>
          <a:p>
            <a:pPr marL="452438" indent="-285750" eaLnBrk="1" fontAlgn="auto" hangingPunct="1">
              <a:lnSpc>
                <a:spcPct val="90000"/>
              </a:lnSpc>
              <a:spcBef>
                <a:spcPts val="0"/>
              </a:spcBef>
              <a:spcAft>
                <a:spcPts val="0"/>
              </a:spcAft>
              <a:buClr>
                <a:schemeClr val="dk1"/>
              </a:buClr>
              <a:buSzPct val="100000"/>
              <a:buFont typeface="Arial" panose="020B0604020202020204" pitchFamily="34" charset="0"/>
              <a:buChar char="•"/>
              <a:defRPr/>
            </a:pPr>
            <a:r>
              <a:rPr lang="en-GB" sz="2000" kern="0" dirty="0" smtClean="0">
                <a:solidFill>
                  <a:schemeClr val="dk1"/>
                </a:solidFill>
                <a:latin typeface="+mn-lt"/>
                <a:ea typeface="Calibri"/>
                <a:cs typeface="Calibri"/>
                <a:sym typeface="Calibri"/>
              </a:rPr>
              <a:t>Prouve usage involontaire,</a:t>
            </a:r>
            <a:endParaRPr lang="en-GB" sz="2000" kern="0" dirty="0">
              <a:solidFill>
                <a:schemeClr val="dk1"/>
              </a:solidFill>
              <a:latin typeface="+mn-lt"/>
              <a:ea typeface="Calibri"/>
              <a:cs typeface="Calibri"/>
              <a:sym typeface="Calibri"/>
            </a:endParaRPr>
          </a:p>
          <a:p>
            <a:pPr marL="452438" indent="-285750" eaLnBrk="1" fontAlgn="auto" hangingPunct="1">
              <a:lnSpc>
                <a:spcPct val="90000"/>
              </a:lnSpc>
              <a:spcBef>
                <a:spcPts val="0"/>
              </a:spcBef>
              <a:spcAft>
                <a:spcPts val="0"/>
              </a:spcAft>
              <a:buClr>
                <a:schemeClr val="dk1"/>
              </a:buClr>
              <a:buSzPct val="100000"/>
              <a:buFont typeface="Arial" panose="020B0604020202020204" pitchFamily="34" charset="0"/>
              <a:buChar char="•"/>
              <a:defRPr/>
            </a:pPr>
            <a:r>
              <a:rPr lang="en-GB" sz="2000" kern="0" dirty="0" smtClean="0">
                <a:solidFill>
                  <a:schemeClr val="dk1"/>
                </a:solidFill>
                <a:latin typeface="+mn-lt"/>
                <a:ea typeface="Calibri"/>
                <a:cs typeface="Calibri"/>
                <a:sym typeface="Calibri"/>
              </a:rPr>
              <a:t>Prouve </a:t>
            </a:r>
            <a:r>
              <a:rPr lang="fr-FR" sz="2000" dirty="0" smtClean="0">
                <a:latin typeface="+mn-lt"/>
              </a:rPr>
              <a:t>absence de faute ou de négligence significative, </a:t>
            </a:r>
            <a:endParaRPr lang="en-GB" sz="2000" kern="0" dirty="0">
              <a:solidFill>
                <a:schemeClr val="dk1"/>
              </a:solidFill>
              <a:latin typeface="+mn-lt"/>
              <a:ea typeface="Calibri"/>
              <a:cs typeface="Calibri"/>
              <a:sym typeface="Calibri"/>
            </a:endParaRPr>
          </a:p>
          <a:p>
            <a:pPr marL="452438" indent="-285750" eaLnBrk="1" fontAlgn="auto" hangingPunct="1">
              <a:lnSpc>
                <a:spcPct val="90000"/>
              </a:lnSpc>
              <a:spcBef>
                <a:spcPts val="0"/>
              </a:spcBef>
              <a:spcAft>
                <a:spcPts val="0"/>
              </a:spcAft>
              <a:buClr>
                <a:schemeClr val="dk1"/>
              </a:buClr>
              <a:buSzPct val="100000"/>
              <a:buFont typeface="Arial" panose="020B0604020202020204" pitchFamily="34" charset="0"/>
              <a:buChar char="•"/>
              <a:defRPr/>
            </a:pPr>
            <a:r>
              <a:rPr lang="fr-FR" sz="2000" dirty="0" smtClean="0">
                <a:latin typeface="+mn-lt"/>
              </a:rPr>
              <a:t>Fournit une aide substantielle pour découvrir / établir d’autres VRAD,</a:t>
            </a:r>
          </a:p>
          <a:p>
            <a:pPr marL="452438" indent="-285750" eaLnBrk="1" fontAlgn="auto" hangingPunct="1">
              <a:lnSpc>
                <a:spcPct val="90000"/>
              </a:lnSpc>
              <a:spcBef>
                <a:spcPts val="0"/>
              </a:spcBef>
              <a:spcAft>
                <a:spcPts val="0"/>
              </a:spcAft>
              <a:buClr>
                <a:schemeClr val="dk1"/>
              </a:buClr>
              <a:buSzPct val="100000"/>
              <a:buFont typeface="Arial" panose="020B0604020202020204" pitchFamily="34" charset="0"/>
              <a:buChar char="•"/>
              <a:defRPr/>
            </a:pPr>
            <a:r>
              <a:rPr lang="fr-FR" sz="2000" dirty="0" smtClean="0">
                <a:latin typeface="+mn-lt"/>
              </a:rPr>
              <a:t>Avoue sans délai la violation des règles antidopage.</a:t>
            </a:r>
          </a:p>
          <a:p>
            <a:pPr marL="452438" indent="-285750" eaLnBrk="1" fontAlgn="auto" hangingPunct="1">
              <a:lnSpc>
                <a:spcPct val="90000"/>
              </a:lnSpc>
              <a:spcBef>
                <a:spcPts val="0"/>
              </a:spcBef>
              <a:spcAft>
                <a:spcPts val="0"/>
              </a:spcAft>
              <a:buClr>
                <a:schemeClr val="dk1"/>
              </a:buClr>
              <a:buSzPct val="100000"/>
              <a:defRPr/>
            </a:pPr>
            <a:endParaRPr lang="en-GB" sz="2000" kern="0" dirty="0">
              <a:solidFill>
                <a:schemeClr val="dk1"/>
              </a:solidFill>
              <a:latin typeface="+mn-lt"/>
              <a:ea typeface="Calibri"/>
              <a:cs typeface="Calibri"/>
              <a:sym typeface="Calibri"/>
            </a:endParaRPr>
          </a:p>
          <a:p>
            <a:pPr marL="452438" indent="-285750" eaLnBrk="1" fontAlgn="auto" hangingPunct="1">
              <a:lnSpc>
                <a:spcPct val="90000"/>
              </a:lnSpc>
              <a:spcBef>
                <a:spcPts val="0"/>
              </a:spcBef>
              <a:spcAft>
                <a:spcPts val="0"/>
              </a:spcAft>
              <a:buClr>
                <a:schemeClr val="dk1"/>
              </a:buClr>
              <a:buSzPct val="100000"/>
              <a:defRPr/>
            </a:pPr>
            <a:r>
              <a:rPr lang="fr-FR" sz="2000" dirty="0" smtClean="0">
                <a:latin typeface="+mn-lt"/>
              </a:rPr>
              <a:t>Effets secondaires sur la santé</a:t>
            </a:r>
            <a:endParaRPr lang="en-GB" sz="2000" kern="0" dirty="0">
              <a:solidFill>
                <a:schemeClr val="dk1"/>
              </a:solidFill>
              <a:latin typeface="+mn-lt"/>
              <a:ea typeface="Calibri"/>
              <a:cs typeface="Calibri"/>
              <a:sym typeface="Calibri"/>
            </a:endParaRPr>
          </a:p>
        </p:txBody>
      </p:sp>
      <p:pic>
        <p:nvPicPr>
          <p:cNvPr id="63492" name="Picture 9" descr="Image result for doping control&quot;"/>
          <p:cNvPicPr>
            <a:picLocks noChangeAspect="1" noChangeArrowheads="1"/>
          </p:cNvPicPr>
          <p:nvPr/>
        </p:nvPicPr>
        <p:blipFill>
          <a:blip r:embed="rId3" cstate="print"/>
          <a:srcRect l="23857"/>
          <a:stretch>
            <a:fillRect/>
          </a:stretch>
        </p:blipFill>
        <p:spPr bwMode="auto">
          <a:xfrm>
            <a:off x="755650" y="2133600"/>
            <a:ext cx="3217863" cy="237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GB" altLang="el-GR" b="1" dirty="0" smtClean="0"/>
              <a:t>Exercise de réflexion</a:t>
            </a:r>
          </a:p>
        </p:txBody>
      </p:sp>
      <p:sp>
        <p:nvSpPr>
          <p:cNvPr id="65538" name="Content Placeholder 2"/>
          <p:cNvSpPr>
            <a:spLocks noGrp="1"/>
          </p:cNvSpPr>
          <p:nvPr>
            <p:ph idx="1"/>
          </p:nvPr>
        </p:nvSpPr>
        <p:spPr/>
        <p:txBody>
          <a:bodyPr/>
          <a:lstStyle/>
          <a:p>
            <a:pPr marL="0" indent="0" algn="ctr">
              <a:buFont typeface="Arial" charset="0"/>
              <a:buNone/>
            </a:pPr>
            <a:r>
              <a:rPr lang="en-GB" altLang="el-GR" sz="2400" i="1" dirty="0" smtClean="0"/>
              <a:t>Le cas Devin Logan</a:t>
            </a:r>
          </a:p>
          <a:p>
            <a:pPr marL="0" indent="0" algn="ctr">
              <a:buFont typeface="Arial" charset="0"/>
              <a:buNone/>
            </a:pPr>
            <a:endParaRPr lang="en-GB" altLang="el-GR" sz="2400" i="1" dirty="0" smtClean="0"/>
          </a:p>
          <a:p>
            <a:pPr marL="0" indent="0" algn="ctr">
              <a:buFont typeface="Arial" charset="0"/>
              <a:buNone/>
            </a:pPr>
            <a:r>
              <a:rPr lang="en-GB" altLang="el-GR" sz="2400" dirty="0" smtClean="0">
                <a:hlinkClick r:id="rId3"/>
              </a:rPr>
              <a:t>https://www.seattletimes.com/sports/olympic-medalist-gets-3-month-ban-for-accidental-doping/</a:t>
            </a:r>
            <a:r>
              <a:rPr lang="en-GB" altLang="el-GR" sz="2400" i="1" dirty="0" smtClean="0"/>
              <a:t> </a:t>
            </a:r>
          </a:p>
          <a:p>
            <a:pPr marL="0" indent="0" algn="ctr">
              <a:buFont typeface="Arial" charset="0"/>
              <a:buNone/>
            </a:pPr>
            <a:endParaRPr lang="en-GB" altLang="el-GR" sz="2400" i="1" dirty="0" smtClean="0"/>
          </a:p>
          <a:p>
            <a:pPr marL="0" indent="0" algn="ctr">
              <a:buFont typeface="Arial" charset="0"/>
              <a:buNone/>
            </a:pPr>
            <a:endParaRPr lang="en-GB" altLang="el-GR" sz="2400" i="1"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274638"/>
            <a:ext cx="8229600" cy="1066130"/>
          </a:xfrm>
        </p:spPr>
        <p:txBody>
          <a:bodyPr/>
          <a:lstStyle/>
          <a:p>
            <a:r>
              <a:rPr lang="fr-FR" dirty="0" smtClean="0"/>
              <a:t/>
            </a:r>
            <a:br>
              <a:rPr lang="fr-FR" dirty="0" smtClean="0"/>
            </a:br>
            <a:r>
              <a:rPr lang="fr-FR" b="1" dirty="0" smtClean="0"/>
              <a:t>Preuve de la responsabilité objective?</a:t>
            </a:r>
            <a:endParaRPr lang="fr-FR" b="1" dirty="0"/>
          </a:p>
        </p:txBody>
      </p:sp>
      <p:sp>
        <p:nvSpPr>
          <p:cNvPr id="3" name="Content Placeholder 2">
            <a:extLst>
              <a:ext uri="{FF2B5EF4-FFF2-40B4-BE49-F238E27FC236}">
                <a16:creationId xmlns:a16="http://schemas.microsoft.com/office/drawing/2014/main" xmlns="" id="{15B68A3D-9B2A-D249-9945-68152C260EE5}"/>
              </a:ext>
            </a:extLst>
          </p:cNvPr>
          <p:cNvSpPr>
            <a:spLocks noGrp="1"/>
          </p:cNvSpPr>
          <p:nvPr>
            <p:ph idx="1"/>
          </p:nvPr>
        </p:nvSpPr>
        <p:spPr>
          <a:xfrm>
            <a:off x="395536" y="1916832"/>
            <a:ext cx="8229600" cy="4237931"/>
          </a:xfrm>
        </p:spPr>
        <p:txBody>
          <a:bodyPr/>
          <a:lstStyle/>
          <a:p>
            <a:pPr algn="just">
              <a:buFont typeface="Arial" panose="020B0604020202020204" pitchFamily="34" charset="0"/>
              <a:buChar char="•"/>
              <a:defRPr/>
            </a:pPr>
            <a:r>
              <a:rPr lang="fr-FR" sz="2400" dirty="0" smtClean="0"/>
              <a:t>Le dopage par inadvertance est </a:t>
            </a:r>
            <a:r>
              <a:rPr lang="fr-FR" sz="2400" i="1" dirty="0" smtClean="0"/>
              <a:t>moins probable </a:t>
            </a:r>
            <a:r>
              <a:rPr lang="fr-FR" sz="2400" dirty="0" smtClean="0"/>
              <a:t>chez les athlètes qui sont plus motivés à rester propres en évitant l’usage de substances </a:t>
            </a:r>
          </a:p>
          <a:p>
            <a:pPr algn="just">
              <a:buFont typeface="Arial" panose="020B0604020202020204" pitchFamily="34" charset="0"/>
              <a:buChar char="•"/>
              <a:defRPr/>
            </a:pPr>
            <a:endParaRPr lang="fr-FR" sz="1500" dirty="0" smtClean="0"/>
          </a:p>
          <a:p>
            <a:pPr algn="just">
              <a:buFont typeface="Arial" panose="020B0604020202020204" pitchFamily="34" charset="0"/>
              <a:buChar char="•"/>
              <a:defRPr/>
            </a:pPr>
            <a:r>
              <a:rPr lang="fr-FR" sz="2400" dirty="0" smtClean="0"/>
              <a:t>Les athlètes qui s’autorégulent ont plus de chances d'éviter d'utiliser des substances inconnues </a:t>
            </a:r>
          </a:p>
          <a:p>
            <a:pPr algn="just">
              <a:buFont typeface="Arial" panose="020B0604020202020204" pitchFamily="34" charset="0"/>
              <a:buChar char="•"/>
              <a:defRPr/>
            </a:pPr>
            <a:endParaRPr lang="fr-FR" sz="1500" dirty="0" smtClean="0"/>
          </a:p>
          <a:p>
            <a:pPr algn="just">
              <a:buFont typeface="Arial" panose="020B0604020202020204" pitchFamily="34" charset="0"/>
              <a:buChar char="•"/>
              <a:defRPr/>
            </a:pPr>
            <a:r>
              <a:rPr lang="fr-FR" sz="2400" dirty="0" smtClean="0"/>
              <a:t>Au moins 10% des compléments alimentaires commercialisés sont contaminés par des stéroïdes et d'autres drogues améliorant la performance interdits </a:t>
            </a:r>
            <a:endParaRPr lang="en-GB" sz="2400" dirty="0" smtClean="0"/>
          </a:p>
          <a:p>
            <a:pPr marL="0" indent="0" algn="r">
              <a:lnSpc>
                <a:spcPct val="150000"/>
              </a:lnSpc>
              <a:buFont typeface="Arial" panose="020B0604020202020204" pitchFamily="34" charset="0"/>
              <a:buNone/>
              <a:defRPr/>
            </a:pPr>
            <a:r>
              <a:rPr lang="en-GB" sz="1400" dirty="0" smtClean="0"/>
              <a:t>(Chan et al., 2015; Chan et al., 2016; Geyer et al., 2018)</a:t>
            </a:r>
            <a:endParaRPr lang="en-GB"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68313" y="476250"/>
            <a:ext cx="8229600" cy="1143000"/>
          </a:xfrm>
        </p:spPr>
        <p:txBody>
          <a:bodyPr/>
          <a:lstStyle/>
          <a:p>
            <a:r>
              <a:rPr lang="en-GB" altLang="el-GR" sz="3600" b="1" dirty="0" smtClean="0"/>
              <a:t>Le rapport de la "BASES" sur le dopage par inadvertance</a:t>
            </a:r>
          </a:p>
        </p:txBody>
      </p:sp>
      <p:sp>
        <p:nvSpPr>
          <p:cNvPr id="3" name="Content Placeholder 2">
            <a:extLst>
              <a:ext uri="{FF2B5EF4-FFF2-40B4-BE49-F238E27FC236}">
                <a16:creationId xmlns:a16="http://schemas.microsoft.com/office/drawing/2014/main" xmlns="" id="{145EF537-E3C7-0F41-A046-807CA1AEA0FE}"/>
              </a:ext>
            </a:extLst>
          </p:cNvPr>
          <p:cNvSpPr>
            <a:spLocks noGrp="1"/>
          </p:cNvSpPr>
          <p:nvPr>
            <p:ph idx="1"/>
          </p:nvPr>
        </p:nvSpPr>
        <p:spPr>
          <a:xfrm>
            <a:off x="457200" y="1989138"/>
            <a:ext cx="8229600" cy="4137025"/>
          </a:xfrm>
        </p:spPr>
        <p:txBody>
          <a:bodyPr/>
          <a:lstStyle/>
          <a:p>
            <a:pPr>
              <a:lnSpc>
                <a:spcPct val="150000"/>
              </a:lnSpc>
              <a:buFont typeface="Arial" panose="020B0604020202020204" pitchFamily="34" charset="0"/>
              <a:buChar char="•"/>
              <a:defRPr/>
            </a:pPr>
            <a:r>
              <a:rPr lang="fr-FR" sz="2800" dirty="0" smtClean="0"/>
              <a:t>L’Association britannique des sciences du sport et de l’exercice (BASES) a publié un rapport sur les causes du dopage par inadvertance</a:t>
            </a:r>
          </a:p>
          <a:p>
            <a:pPr>
              <a:lnSpc>
                <a:spcPct val="150000"/>
              </a:lnSpc>
              <a:buFont typeface="Arial" panose="020B0604020202020204" pitchFamily="34" charset="0"/>
              <a:buChar char="•"/>
              <a:defRPr/>
            </a:pPr>
            <a:r>
              <a:rPr lang="en-GB" sz="2800" dirty="0" smtClean="0">
                <a:hlinkClick r:id="rId3"/>
              </a:rPr>
              <a:t>https</a:t>
            </a:r>
            <a:r>
              <a:rPr lang="en-GB" sz="2800" dirty="0">
                <a:hlinkClick r:id="rId3"/>
              </a:rPr>
              <a:t>://www.bases.org.uk/imgs/expert_statement_winter_2017__revise_2_201.pdf</a:t>
            </a:r>
            <a:r>
              <a:rPr lang="en-GB" sz="28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GB" altLang="el-GR" b="1" dirty="0" smtClean="0"/>
              <a:t>Étude de cas</a:t>
            </a:r>
          </a:p>
        </p:txBody>
      </p:sp>
      <p:sp>
        <p:nvSpPr>
          <p:cNvPr id="71682" name="Content Placeholder 2"/>
          <p:cNvSpPr>
            <a:spLocks noGrp="1"/>
          </p:cNvSpPr>
          <p:nvPr>
            <p:ph idx="1"/>
          </p:nvPr>
        </p:nvSpPr>
        <p:spPr/>
        <p:txBody>
          <a:bodyPr/>
          <a:lstStyle/>
          <a:p>
            <a:pPr algn="just">
              <a:lnSpc>
                <a:spcPct val="150000"/>
              </a:lnSpc>
            </a:pPr>
            <a:r>
              <a:rPr lang="en-GB" altLang="el-GR" sz="2000" dirty="0" smtClean="0"/>
              <a:t>J. M. est un combatant d’</a:t>
            </a:r>
            <a:r>
              <a:rPr lang="fr-FR" sz="2000" dirty="0" smtClean="0"/>
              <a:t>arts martiaux mixtes professionnel. En avril 2018, lors d'un contrôle antidopage inattendu, il a été contrôlé positif à l’oxandrolone, un stéroïde anabolisant-androgénique (AAS), dont l'utilisation est interdite en tout temps, en compétition et en dehors.  </a:t>
            </a:r>
          </a:p>
          <a:p>
            <a:pPr algn="just">
              <a:lnSpc>
                <a:spcPct val="150000"/>
              </a:lnSpc>
            </a:pPr>
            <a:r>
              <a:rPr lang="fr-FR" sz="2000" dirty="0" smtClean="0"/>
              <a:t>J.M. a annoncé publiquement qu'il n'avait jamais utilisé de drogues interdites améliorant la performance et que le test positif était probablement dû à l'ingestion de compléments alimentaires contaminés.</a:t>
            </a:r>
          </a:p>
          <a:p>
            <a:pPr algn="just">
              <a:lnSpc>
                <a:spcPct val="150000"/>
              </a:lnSpc>
            </a:pPr>
            <a:r>
              <a:rPr lang="fr-FR" sz="2000" dirty="0" smtClean="0"/>
              <a:t>Il a été condamné à 150.000£ d'amende et sa licence fédérale a été révoquée par l'organe directeur qui supervise son sport.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fr-FR" sz="3200" b="1" dirty="0" smtClean="0"/>
              <a:t>Comment devrions-nous protéger les athlètes du dopage par inadvertance</a:t>
            </a:r>
            <a:r>
              <a:rPr lang="en-GB" altLang="el-GR" sz="3200" b="1" dirty="0" smtClean="0"/>
              <a:t>?  </a:t>
            </a:r>
          </a:p>
        </p:txBody>
      </p:sp>
      <p:sp>
        <p:nvSpPr>
          <p:cNvPr id="3" name="Content Placeholder 2">
            <a:extLst>
              <a:ext uri="{FF2B5EF4-FFF2-40B4-BE49-F238E27FC236}">
                <a16:creationId xmlns:a16="http://schemas.microsoft.com/office/drawing/2014/main" xmlns="" id="{2007C480-2645-CD43-B5DA-341C9F02B061}"/>
              </a:ext>
            </a:extLst>
          </p:cNvPr>
          <p:cNvSpPr>
            <a:spLocks noGrp="1"/>
          </p:cNvSpPr>
          <p:nvPr>
            <p:ph idx="1"/>
          </p:nvPr>
        </p:nvSpPr>
        <p:spPr/>
        <p:txBody>
          <a:bodyPr>
            <a:normAutofit fontScale="62500" lnSpcReduction="20000"/>
          </a:bodyPr>
          <a:lstStyle/>
          <a:p>
            <a:pPr>
              <a:buNone/>
            </a:pPr>
            <a:r>
              <a:rPr lang="fr-FR" b="1" dirty="0" smtClean="0"/>
              <a:t>Les faits présentés par J.M. à l’appui de ses allégations</a:t>
            </a:r>
            <a:endParaRPr lang="en-GB" b="1" dirty="0">
              <a:solidFill>
                <a:srgbClr val="FF0000"/>
              </a:solidFill>
            </a:endParaRPr>
          </a:p>
          <a:p>
            <a:pPr>
              <a:lnSpc>
                <a:spcPct val="150000"/>
              </a:lnSpc>
              <a:buFont typeface="Arial" panose="020B0604020202020204" pitchFamily="34" charset="0"/>
              <a:buChar char="•"/>
              <a:defRPr/>
            </a:pPr>
            <a:r>
              <a:rPr lang="fr-FR" dirty="0" smtClean="0"/>
              <a:t>Il n'a utilisé que des compléments alimentaires de marques "de confiance"</a:t>
            </a:r>
          </a:p>
          <a:p>
            <a:pPr>
              <a:lnSpc>
                <a:spcPct val="150000"/>
              </a:lnSpc>
              <a:buFont typeface="Arial" panose="020B0604020202020204" pitchFamily="34" charset="0"/>
              <a:buChar char="•"/>
              <a:defRPr/>
            </a:pPr>
            <a:r>
              <a:rPr lang="fr-FR" dirty="0" smtClean="0"/>
              <a:t>Les compléments qu'il a utilisé ont été testés par lots et certifiés "propres" par Informed Sport. </a:t>
            </a:r>
          </a:p>
          <a:p>
            <a:pPr>
              <a:lnSpc>
                <a:spcPct val="150000"/>
              </a:lnSpc>
              <a:buNone/>
              <a:defRPr/>
            </a:pPr>
            <a:r>
              <a:rPr lang="fr-FR" b="1" dirty="0" smtClean="0"/>
              <a:t>Votre tâche - Questions de débat </a:t>
            </a:r>
          </a:p>
          <a:p>
            <a:pPr>
              <a:lnSpc>
                <a:spcPct val="150000"/>
              </a:lnSpc>
              <a:defRPr/>
            </a:pPr>
            <a:r>
              <a:rPr lang="fr-FR" dirty="0" smtClean="0"/>
              <a:t>M. J. est-il responsable de l’usage accidentelle de drogues interdits améliorant la performance? </a:t>
            </a:r>
            <a:endParaRPr lang="en-GB" dirty="0"/>
          </a:p>
          <a:p>
            <a:pPr>
              <a:lnSpc>
                <a:spcPct val="150000"/>
              </a:lnSpc>
              <a:buFont typeface="Arial" panose="020B0604020202020204" pitchFamily="34" charset="0"/>
              <a:buChar char="•"/>
              <a:defRPr/>
            </a:pPr>
            <a:r>
              <a:rPr lang="fr-FR" dirty="0" smtClean="0"/>
              <a:t>Comment pourrait-il être protégé contre le dopage par inadvertance? </a:t>
            </a:r>
            <a:r>
              <a:rPr lang="en-GB" dirty="0" smtClean="0"/>
              <a:t> </a:t>
            </a:r>
            <a:endParaRPr lang="en-GB" dirty="0"/>
          </a:p>
          <a:p>
            <a:pPr>
              <a:lnSpc>
                <a:spcPct val="150000"/>
              </a:lnSpc>
              <a:buFont typeface="Arial" panose="020B0604020202020204" pitchFamily="34" charset="0"/>
              <a:buChar char="•"/>
              <a:defRPr/>
            </a:pPr>
            <a:r>
              <a:rPr lang="fr-FR" dirty="0" smtClean="0"/>
              <a:t>À qui incombe la responsabilité du dopage par inadvertance?</a:t>
            </a:r>
            <a:r>
              <a:rPr lang="en-GB" dirty="0" smtClean="0"/>
              <a:t> </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 Τίτλος"/>
          <p:cNvSpPr>
            <a:spLocks noGrp="1"/>
          </p:cNvSpPr>
          <p:nvPr>
            <p:ph type="title"/>
          </p:nvPr>
        </p:nvSpPr>
        <p:spPr/>
        <p:txBody>
          <a:bodyPr/>
          <a:lstStyle/>
          <a:p>
            <a:pPr eaLnBrk="1" hangingPunct="1"/>
            <a:r>
              <a:rPr lang="en-US" altLang="en-US" b="1" dirty="0" smtClean="0"/>
              <a:t>Résumé</a:t>
            </a:r>
            <a:endParaRPr lang="el-GR" altLang="en-US" b="1" dirty="0" smtClean="0">
              <a:solidFill>
                <a:srgbClr val="FF0000"/>
              </a:solidFill>
            </a:endParaRPr>
          </a:p>
        </p:txBody>
      </p:sp>
      <p:sp>
        <p:nvSpPr>
          <p:cNvPr id="75778" name="2 - Θέση περιεχομένου"/>
          <p:cNvSpPr>
            <a:spLocks noGrp="1"/>
          </p:cNvSpPr>
          <p:nvPr>
            <p:ph idx="1"/>
          </p:nvPr>
        </p:nvSpPr>
        <p:spPr>
          <a:xfrm>
            <a:off x="457200" y="1600200"/>
            <a:ext cx="8147248" cy="4708525"/>
          </a:xfrm>
        </p:spPr>
        <p:txBody>
          <a:bodyPr/>
          <a:lstStyle/>
          <a:p>
            <a:pPr algn="just" eaLnBrk="1" hangingPunct="1">
              <a:lnSpc>
                <a:spcPct val="150000"/>
              </a:lnSpc>
            </a:pPr>
            <a:r>
              <a:rPr lang="fr-FR" sz="2800" dirty="0" smtClean="0"/>
              <a:t>Complément alimentaire (CA) utilisé dans le sport </a:t>
            </a:r>
          </a:p>
          <a:p>
            <a:pPr algn="just" eaLnBrk="1" hangingPunct="1">
              <a:lnSpc>
                <a:spcPct val="150000"/>
              </a:lnSpc>
            </a:pPr>
            <a:r>
              <a:rPr lang="fr-FR" sz="2800" dirty="0" smtClean="0"/>
              <a:t>Dopage par inadvertance </a:t>
            </a:r>
          </a:p>
          <a:p>
            <a:pPr algn="just" eaLnBrk="1" hangingPunct="1">
              <a:lnSpc>
                <a:spcPct val="150000"/>
              </a:lnSpc>
            </a:pPr>
            <a:r>
              <a:rPr lang="fr-FR" sz="2800" dirty="0" smtClean="0"/>
              <a:t>Passerelle vs hypothèse de l’alternative sûre </a:t>
            </a:r>
          </a:p>
          <a:p>
            <a:pPr algn="just" eaLnBrk="1" hangingPunct="1">
              <a:lnSpc>
                <a:spcPct val="150000"/>
              </a:lnSpc>
            </a:pPr>
            <a:r>
              <a:rPr lang="fr-FR" sz="2800" dirty="0" smtClean="0"/>
              <a:t>Évaluation du besoin par rapport aux risques</a:t>
            </a:r>
            <a:r>
              <a:rPr lang="en-GB" sz="2800" dirty="0" smtClean="0"/>
              <a:t>/</a:t>
            </a:r>
            <a:r>
              <a:rPr lang="fr-FR" sz="2800" dirty="0" smtClean="0"/>
              <a:t>conséquences de l'usage des compléments alimentaires (CA)</a:t>
            </a:r>
            <a:endParaRPr lang="en-US" altLang="en-US" sz="28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 Τίτλος"/>
          <p:cNvSpPr>
            <a:spLocks noGrp="1"/>
          </p:cNvSpPr>
          <p:nvPr>
            <p:ph type="title"/>
          </p:nvPr>
        </p:nvSpPr>
        <p:spPr>
          <a:xfrm>
            <a:off x="457200" y="476250"/>
            <a:ext cx="8229600" cy="1152525"/>
          </a:xfrm>
        </p:spPr>
        <p:txBody>
          <a:bodyPr/>
          <a:lstStyle/>
          <a:p>
            <a:r>
              <a:rPr lang="fr-FR" sz="3200" b="1" dirty="0" smtClean="0"/>
              <a:t>Compléments alimentaires </a:t>
            </a:r>
            <a:r>
              <a:rPr lang="en-GB" altLang="el-GR" sz="3200" b="1" dirty="0" smtClean="0"/>
              <a:t>(CA)</a:t>
            </a:r>
            <a:endParaRPr lang="el-GR" altLang="el-GR" sz="3200" b="1" dirty="0" smtClean="0"/>
          </a:p>
        </p:txBody>
      </p:sp>
      <p:sp>
        <p:nvSpPr>
          <p:cNvPr id="40962" name="2 - Θέση περιεχομένου"/>
          <p:cNvSpPr>
            <a:spLocks noGrp="1"/>
          </p:cNvSpPr>
          <p:nvPr>
            <p:ph sz="half" idx="1"/>
          </p:nvPr>
        </p:nvSpPr>
        <p:spPr>
          <a:xfrm>
            <a:off x="457200" y="2060575"/>
            <a:ext cx="3898900" cy="4065588"/>
          </a:xfrm>
        </p:spPr>
        <p:txBody>
          <a:bodyPr/>
          <a:lstStyle/>
          <a:p>
            <a:pPr>
              <a:lnSpc>
                <a:spcPct val="150000"/>
              </a:lnSpc>
            </a:pPr>
            <a:r>
              <a:rPr lang="en-GB" altLang="el-GR" sz="2000" dirty="0" smtClean="0"/>
              <a:t>Légaux d’acheter</a:t>
            </a:r>
            <a:endParaRPr lang="el-GR" altLang="el-GR" sz="2000" dirty="0" smtClean="0"/>
          </a:p>
          <a:p>
            <a:pPr>
              <a:lnSpc>
                <a:spcPct val="150000"/>
              </a:lnSpc>
            </a:pPr>
            <a:r>
              <a:rPr lang="fr-FR" sz="2000" dirty="0" smtClean="0"/>
              <a:t>Destinés à soutenir les habitudes alimentaires quotidiennes</a:t>
            </a:r>
          </a:p>
          <a:p>
            <a:pPr>
              <a:lnSpc>
                <a:spcPct val="150000"/>
              </a:lnSpc>
            </a:pPr>
            <a:r>
              <a:rPr lang="fr-FR" sz="2000" dirty="0" smtClean="0"/>
              <a:t>&gt; 70% des jeunes qui s’exercent utilisent quotidiennement des compléments alimentaires</a:t>
            </a:r>
            <a:endParaRPr lang="el-GR" altLang="el-GR" sz="2000" dirty="0" smtClean="0"/>
          </a:p>
        </p:txBody>
      </p:sp>
      <p:sp>
        <p:nvSpPr>
          <p:cNvPr id="40963" name="AutoShape 2" descr="data:image/jpeg;base64,/9j/4AAQSkZJRgABAQAAAQABAAD/2wCEAAkGBxQTEhUUExQUFBUUFRUVFxcYFRcUFRQVFRQXFhQUFBUYHCggGBolHBQUITEhJSkrLi4uFx8zODMsNygtLisBCgoKDg0OGhAQGywkHyQsLCwsLCwsLCwsLCwsLCwsLCwsLCwsLCwsLCwsLCwsLCwsLCwsLCwsLCwsLCwsLCwsLP/AABEIAOEA4QMBEQACEQEDEQH/xAAcAAACAwEBAQEAAAAAAAAAAAAEBQIDBgEHAAj/xABBEAABAwMCBAMFBQcCBAcAAAABAAIRAwQhBTEGEkFRImFxEzKBkaEUscHR8AcVIzNCUnJi8TSCkuEXU1Rzk6LS/8QAGwEAAwEBAQEBAAAAAAAAAAAAAQIDAAQFBgf/xAAyEQACAgEEAQIFAwMEAwEAAAAAAQIRAwQSITFBE1EFFCIyYXGBkUKhsQYVI9FSweEz/9oADAMBAAIRAxEAPwD0/UGSEoh59xC0icx8UoyMTqFV3RxWGENe6ecFZIxo+D9D5387h2SzlxRXHG+T1Oztw1oASIqwxqdIVloCagHQFgMs5ExrPuRYx9yLDI+5UaMfBq1Bs7CwDjljI+asA+ICwLOcoQMcLFjWQ5VjWccFjGQ4z0IVWExnKAWk0eS1bUsdB6FAmMLWmFOSMMqFSNlFwsFBdN6m4CNBNIqbRMu50tGPYr4+Er1mE8v4wugCQPNIOkedXl+dkyGJ6Xbmo4YWujJWercP2YYwY7LnbtnTFUh+wJ4gZe0JxWWtcEUKSaQmMSJWAdhYJ2EQpkCURuzgcsFo6gKccVjA9S4hANANxqgaiajtDVmHqEDOIW26HdGhaOi4HdCjUWc0rAKLqlzAjyWCeXcU6Vy1CY3QAzMVZacINCBdvUkJaCFioUrihWF2lx0KhKBNh/tApbQHo/FmrClTcZjC9GTCkeG67rJqOOd5WocWUKfMVujGw4Zs/EMJGykT0m0pwAposEvrBoynQKtg41FvdOqA0DXOssHVMgMGpa9JRNwxha6gSijNIbUa0hGhQhqFGIuCI6IhiwzZMBAQhUYjQLA61CVqNuFt5p3MjRtxnNS057MtQcTbgGnq9RmHSlsaxhS1gkYKFmsaaTrMu5SgF0aNplEmZXi61lsrGPN7yllYVg4aQg0Atp1ikaMwujUypsjIL9up0KF/tH4j9o/kacD8109sslR5/TyU9mG9jTSNjI9A4TtuqSRWKNa58BKhjK6vqRLiAdk6RnKhQazjsSmE5YZaaXVfkgpkYe2mikbogHlrZwnsFh9OnCJglgQCfORDZ8AsayQCwGfFYBWVrNRW4IWCgerbh261moXXWh03bhZqx0xNcaDy5alcRrT7FdWkWOkbhAzRo9I1PmgHdYBZr9OWLMB5lqlOHIiC4rALaTQloIQAFNoSSLvZhToTaZTUKpc4zkkqyKkrOmiAeWcYShR6LwzThkqbZeKLNXv+UEDdFBYmtdPc/JnKqkIPdO0VoyQmMaGjQAGywpZyBA1HQULNRLmRTDRa16ZMxKUwDoWMSlazFTnoNhorNRLZik1ZWsNHWuQs1HxrBbcHaVubKNmaArnTQ4bImsSVrM03SO6Bhy7+JS+Cwp5vrVLlcQVhWhM8JhSNN8FBhC4lTaAyclToWjL3DcyqjHbd6BhxpzpcAlCj1DTPBSUjoS4AadH2j1SKFbNLZWYaFYQNgBK2MkRNZDcNtImug5G2khUlZOwNHS5EB2nUWszCqZVExCwFEx8Sswg9RyUIFUqoBo4aiDYyRwElKkNwWNpFHaByOgEI1QOGXU3rbgNEbq0DwnQli+zZyktKzCZHjOwjxBBmfRkKTcJkTYHWflZihNGvhIwlvtVM1AWpWwaz4JhUJKblhjS8MUOaoEkhork9NuGxTACmXDdFsoElXQjGlQgISYYoqklBKxnwT9in2oXcyqpRhbYHcDOcWpHGh1yfC4W3AcAilUlFCPgNolOhXyENKYB84JkYBuXwlaChVUrSUrKKJbQyl7DLgPp4VKJFzXBA1MlgoGplNWlGQs4jKR2hW6IJhlHyRuqGZCpZJcCTiO25qZnslYyPMq/hJCyEaFF0MyiKSt3IMCC+ZCglet1N29kBEIaLZKAx6HwPZ5BSSKwN7VoTASpclGxjS8LU1mXJDmkrLkZ8IvDgFRcCUcdWRNQLVukRkgZ9yDutd9j7a6A6juyk4DoMsnrIjMaMKoTSCmuRGokXIpgaF9/smYse6Eb2kGUjVnRFl1O7hFUgSVlNxrbW5yYR7E4Qsdx3SBiClo3AbYcY0qhgIANFbXjXjBBRAzhHiSNDJ8BjMhOiUgPVKMsPoiwxZ47xAzlqn1KAH2I7iqsKyNvUygwBkoWCxtx3pvs67sYOVhYmTt25QY56nwRQ8AKSRWHRs2NWQWdqlKxogxrxuimO0J9U4iDJ5cwnXIlpGYr8SXNQ+DAXXj00pnPPURgVUL+4Dx7R0A4lF6dxdMy1KatGmdQqtbzTzBRnia6LY9Qm+TtnfgnlOCpKfhnS1xaH1owYTUjnkw5m6AYrgvaUUNRKVjUVV2SjYjVCPUyWgwJWsfGrFFrTdUdnARhBy5YcuTaqRPihjaVIADddUXGKPOalJmIq1qIMcu/knWog49CPHNS7GXDVvT9rtgqeOcH4K5FNI2N7YGm4Gid9x0UcsUuUXwNvhjuzaS0TuopWikqTGFEJkTZC5bIKYCPKOM7eKhPqgaXZiq1PKApCi2HJWYZQkAeuftJ0Vr6Rf1aJVZInE8XtqXi+P4qTLI9U4PH8MJX2Vj0auk1MgM5VCVoeJm9ZovOGkpH2VQDV02aJAHiXTjdI58kHYgdo1flAYIKaEpp9kpYVJUwqjw/cPAFR22U8pyfbGx4UjX0QRTDT0Czy2PHTpAtOwZz80SVNuy90qHlBkBAnVl9MoFKLWuKIaLqblkJJEnjCIoFc0OYLGFdSgW9FrY3DKalNr8OyhvZti8HBotE9B9Ed4rj+Ay30mkMgALWL0MmW7VmbotaEAMvpFGxWiNYYRAjzfjml4vmsgswlemsxCumzKUxfKFGPcP2gtcbd8dk0iSPDqNKHQe/4qRZHp3CFM8gwfkgysejW0aZHRMhWSqW5KLTCnQMdPzJS7B95b9jHb6J1wLdlb7LsB8lrDRTUsn/6R81m2Mmitumk+8VkguVdBDLVreiIltlb3IWURKkVgl4RNZNqACQqIi0dLUaARNMFEUErac0+SDQyk0DHS3DZyT0ynq+52naVB1W9Ng3oOo0XdSjtEckFBiYmdAhAx12yIDC8c2hMQJJMD1Oy10GrOaFwVT5Zr+Nx/pyGt8vMpNzkU9NJcl19+zyg7+W59I+XiHyKNsRwQq/8NX/+ob/8bv8A9I2LsPTtQcKoLS3B7rN2TUK7FNrw3bUzLaLObuRzH6pdo4zYwDAAHphMkEkETEpTGPuZbgJznQbGo+NVCwpFVaoIWClyANvwmXIZbY9shXucjB8RIGJnl322SZGoK5E1kT4jyU3N0WgkU+eAME9T36hRefCuZN/wFLK+FQPbXrySHUS0TEuIwIkQJymnmg4pq+6FUZ7nufizlnXmA9wbDnMdEkkz4R0hWnn2NJx8Eo4nNXZVeMfTd7N75aAHteHlpPeWj7lPE1kf5/yUyXBfgt+1Oe0tFMiJDjzEl04GdhJPRGCjjdzfKBOUpr6fIfauFNhFQ8jmtAbzHLo2PNMJfVuf0v8AajNNRBKOrQed7xyYHK0AunyM7K2ZqP2oXFKT7DXamDPKwkAAz/UAdiW9B+SEKbpujPI0rqzjNUZgHcxttkTPoqvC/cCzryi61vGP9105jt96R45IrHJGXTCwlGIXVflHmTA/NK3SGjC2VUGzk5KVRsaXHRY5sZHy6I17CUmKNTqNJE4LTMH8Ek5KimODT/Bbb3K0ZcFJwDBddk+4lsO/aEbNtDOZE56PiUA0VuqAINjJEPaobhthz2y24bYRdWQ3B2EXXA6oOSGUGL7zWGMG+YJgAk48goyzqPktHE/Ildd3Vdzg1hp04Ba8wecOE4AMiMbhJl1Ecaald+xkt321XuNNNtiwQ9oeehJPhMdM4XHLXZJPhUgfLxXPkl+72hrpdBH9ORzEx4sGeYwMq2PXzX3MlLSxb4XkhRsyHh3O+AIDJwB2/wB1zz1kpLauF/ctHBFPdXIXbUoJME/5EOdHqknqMk3bYyxQjwiTaLMlrN9xEqTm5cu2Mo1wSqW7XAAhoAMw4Ag+oTRk49cAav8AJAWzoeGPDWuGWgHlGIJBO2FZ6nJkd+xNYoQVUCU9IDol4IExgHfoZ+nqrR1s4rhK+eRJadNtu69hiLLlAHM1o6bfdCjOOSTuUkUi4rhIi5jQZmTkT8Oim8u1q3ddDbL8UVstWAl5GYHQkEt2LgNyujDqpRVN8EsmFSfCAryrXMANaGgTgDftHQdV6eDVY9zq/wBziy4J1zTKNPvazW+IOJyPFGHTsf8ATHVaWuxSyKMVd+RoaecIttkNS10lrXFhADjkZxGZG+MGVeePcrg7DjzJOpqhlp2pNeAWkGVCzqlHgPdWVEyVCvVbb2jT3QlFNFMc9rEdtfFpLXYcPr5hczuLOjsb291ITxkTlEu9qnsTaOTUTWctA9W7A6qbyJDqDYvvNREbqM8yLQx0JauuFpifqoPMzoUEQqcRNaJc5o9SAss0mNtict+Ig4+AOf1wDHz2U56lQ+5h2plr6lxV2/hN7nxO+A2ChPWf+IygkE2GktaeYy5x3cSZI/Jcu6UvuC+OhqBGw22AEItsTgp/iudtyt6yPEVSlt/IPIeTIzmPvTuNqxVx0dbR67rejStm3l1Nnl+CrCKFbOCmJjm3yRvCZwj0mKpWSLI6T6hI8aj4GttHHMnrA7JHBvyG6Bbi3xiQRnH/AGS7EmMpvyVG2eYId6yPuQ2jbkFU6I6uyisab7Ecn7HatPl6fIozhsNGW45y/GfJbb7A/UBr1g13I4D8wtLFs8DRe5Wiu7sGuEwRnuQD5KuDUZMLTV17EsuKORNPv3MdWt32ry6kTAl3spJkTLnMcfedn3YxC9bHkx6m3Dh+xy7p4KjPlGp0rWmVWg5BgSCIInOQdkFKnTK7b5XQa+r8VWxdtiPWLAPEjB7jcKc1ZWDoW2eqch5amD36FQvaUuxh+9B5fRHegUXXvEY2apS1HsSWJIUXGuHclRlNsqkkJb3X+0lCmw7khLVvKlZ3K3HeOiaowW6Qm5zdI0Wi8Oh0GpLw3An8lwZdU22o8HTDGkuTY2Vi1ohrfVQjFvxYzkM7akCP+yqo8Ct8lrKXYY+9PGPPAsmq5KbzU2sdyZLhA2jf/dVcGiO5PkJbWaWy6GRjLsq3pCetTBK2p0j/AC6rJBz/AFfD6ITxqvpkBZmnyA1eKqFIjmqDlnlOJE75PRCEpKVGlljX5JHju25ZHi9I+6VR5q42kb/JClxtSefBRfJ6ktH3ThJk1MFztE9RryVN45pgnmby8pLTOcorLwuCjlx2H23E9Op/LDnk4hrXOjr/AEzHqU6nGT4QFO+bGrH1XZFBw9cH6qixOT4gzepXk7UfUbl1F0eWfjATeg13Bg9S/wCoApauxxwCfoQuao+xbdJeS77eDsIzHRb00+kDe0fDUGzHKfyQ2JeDeoyupc0nmHCCI/MZT3GqApyRY++ZgOcPQndJTfDYVPykAXdJrtiCJn0/WVJxnjlcGWjkjNfUY7VNOfRc6rSdGMcx8HhkkOgE5Agdl16fUb3sy/sxckXBboc+6LNF4pFQCcHqDuD5rqtxdMKqatGgp3YeFS7EaFeqaeHDASSjYVIS/ulT2jbhPd6xAwPiVz7AOQG655skptlA3EKTHVncrfieyWc4wVyDFObpGy0XRRTAEZO5P3leLn1EskjthjUFwa+ztIAHQD9QmhBiSkkMH2JLSCSGnMTHRd+LDlqvBzyzwXPktoBjGwMgfeulYF2yEtQ2yiretbnmAM9T+oTLHCPKJyyyfZltd4phwZRh9Ujc+60f3HqnwYpajJUf5OPVaxafHuaM9qFO5qe9WfBGQ0BoXtL4TBdts+f/AN8yS9gS00h9Nwc4PezZ7TJBaeoHcbpM/wAKhsbgqaGw/FpufLHA4U9qGFgHI0lwLoEuJyeV3bYSvH+W1GOTuk/1X/Z9r8Lhps+H1Ztu/wAe37Fw4GYTzPdTnvzD8EFgyLjekext0yXGNv8AYS07T7PcOHPNJjXOcZkNDex3ztC4sy9SLj/VdfqeV8U00cNTgqvwJantb1tb2YLXB7qjBsHAj3ebYP8AVdsVjwOKfVcnjvmj3XhzUbenQpsBYwhjZaAAQeUTIXoRzYorhhWDI+aGbtZZ0z8Qt8xAPoz9gS+4moUhNVzWDzcPuTevFGWCcnSR5Be3H8R76Tz4nO5YJy0uMGDtiPqvGyZPqbXufSy00I4Pq7pfyQqcV+wJkBziIE7DG6rji58o8KUiihxVWJmWgb7STPdJKLRWML7CKN/UqES92cbwEijIdwikNqVg3c1QI7k7rrWCHmaOdOSfCLNW1Z9Cn/DcHO6HLhPbCjDHKL55RWVS5ihxwxa3N2wPq0/Zg5PO3l+Q3V/kZzlfgi9VCHC7M7x/whUtAbmkAWDL+XcZkkjtld3yzUKfJGOqW+1xYp0nWHeybUMBhPKDImR0I3GxXDe2VHepWaS11VrhunU7M0Ec47JrBtPP9WpABQCxFTpve8NbMdVVuMY7mTScnR6Nw3owDW43OTG68PPneWW1HdCKhE2FC3DPezJwBkx3hLi0sm/qEyaheAm0uTUqCm0cp2JPT+4r1dLp1KW04M+VqNj2pozeX3nk/wCW/wAl7MdPjR5sss/cW1tJbyloc4A/6iqfK46I+tNeRRrGgN5A9pOB1MjHqvE1WkcW6PUwZFkSUjG1bdlNpqNMv5vF3jOfQQFb4VqI48jjJ99eDo/1J8Klk0cHhVqPLr2aKLjViAC1xGI3+f3r6N5uOz89xaZKXAtfrLtudx+JUnnXk7I6OT6Q70qrWezDKh33kD5lfN/FMm7PafFH6P8A6bUcGhUZrm5DCnp9V3vOa3/7FeZ6kerPcerivtROjoTJLnuL+YQQfdMbYTKTS6r8nmatR1Mrkugh1GmwQ1rQB0Ax8lrTIx00F4OOqY6fIBUT4KKCQM+qFrQrQq1KOUklEk3Q0/Z7wYLljq9ZzhTcS1jG4Lg0wXT0E9PJd+PTLIluPN1OocXtRZxTwJQ9oG29Uc7phlSDJEeFtTo7OxQnGEJbYy59jljnT+4ydTQXUi5tRhY8dHAhMo+GuSym/DKLa1eDkkZ6ZhQmmvDKepfkZMoVqngbzvzOGzJ+ChPJH25GXRvuFuHTSHNVAL3AQCAeQd/8vuXrfD8f0uUjztbmbajHo17KwYvTfJxJ0JuMdSp/ZK4eQQ+k9kdy5pAAHeStujCO6T4Rm3LhH5qNvVZuCI8zHrC8z1Mc+j0/VRpeHdS27/coyhtfR04sikaz95eiG4vwNq2kW7mkmk13rJ/FcKnKuzyZZ8nuLW6VSbltFoj+3G3fukmssl7oaGplHyTueI3shoHK0RiM77g/T4pI2vCKfMN8sV3PEz5Lmua0bxkHfz3XRHdwH1UxxwtxIX1W1WB7uV0PwNjgme43XTjzLBkTkU9CWohUOzdX/GNrTbzPrMb0gkAz2jeV7UMkJK4vg8yeLJF7ZKmZ7UuNGhpNOnVq/wCLQJ/6iEj1mFeTqj8G1co7tpk7/wDaDWrUy2nSLA3Di4iRPkF5+eTm+y+HH6f0yFNi7nkuc7xGYnHwwvJzPb0j38GSSjtvgb2+l0T7wJ+JUZa3M+NzJfKYU7UFf6D7S7Ciw+BjAfQEp1lnLtsPpRj0h1UOFLKnVjw7FtatC4FOSdHVaoBr6gxnvPaPV34Lqis+RJeCe7HHkS3fE9Bp9/mPYCV049HlfJN6mHgnY37q3utLR3P5KjW11Y0blyMRp5P9RS7Y2Z47MrxHUq0nCmWEh5hjgcH1nYrqwYoyV30edqpvFw/Js+Eb+vRtm0OcYBMgZyZifxVcmoml9J4mbIpSs5xMeWh7UmDTcDP+Rgk/RcCjKbryTTCrvjG1r2wY6malSGtHaQILufcL6DQ45ZI/8ka/9nJqdYsa+nsyg01wc0mpU5Q4EsBABAPu7LvnoFt4bPPxfHJqXKTR65pNGkabXs90gHt8CvIlpYwdS7Pex5/Vgpx6ZDUtZotbAdLhsG5PphdGOTg+DzdTrsEVzLkxmtcRXEfw6RDernQSP+UJ82p2xuKs8/Ta3Hmy7ZzS/H/0x7tVq1KnjlzgTGNvT814ueU8iuUj6TGlDhEdWiAajYBwDjopYU645BPszl3bOpnnpnHXzXfizbltkaMtrtE/32e31T+kdHzH4NjaajUptAceYdV5c4bXcejnmk3wPbTX6JABHquhatJVKJzSxsINxQqgn2Rd/iPxOFlkxT/pYKaFV1pVq7L6D++HAEfBUgoL3CpzOaXobbui9mnVqjAww5rmw0E9HEgGV0LTeo9y/uduLX5ILY0DaF+y69bcircGi5rZjxkmehiMdV0T0snj2x4OjS66EMynktpf5N/X4Qc5vKGNGMHnMjPXChPSpx21/c9iHxuO623/AAZG8/ZTdGs57atNrHt5XAAuJ3jtlQcMuLFtUNzvimjz9brMWbLvgq45DdC/ZhyyKtwd8NayDA7k/gssKyxW7h+xNa5x4SNpa8EWrGwWvf5ufn6Qqr4fhrnkR/EMzdp0YvjHS6tnWp/Z2OrNq80S4NDC2JDidxkRhcz+HqM+JcBz/G8Wnw7s3H6eRBcXOpv8P8Kk3swyfm5XjpcS7tnh5f8AVeJ/Z/gno/DOpPJqsqNeRLYqEObnqBtPwRyR0UVtnx+zOjR/E9TqovJi5XXsA6l+zq/qOdUqgkmSS1zDP/KClnq9Jix/8f8Ahno6OGfJmSzNRXuZF2gVaNSXDmaDuNx6hH5mGWHHDPXfw3Nilu+5fg2ei3AEGZA3C8mX0y5OuN7eGaZuqtDdz0wAPyXXDUpIm8dsP4a9ncXEOYHtYxx8QBgkiPjv810aaUZ5OuKfZ5/xLjGk35DeL9Lp0A2vSaGeJrHtHuuDzAMdCCQr6nGlG0eDIRa8Q6zrTBimT8RkfVcem/8A2j+pLJ9rPPrJ47x+tl9NFnj5ItjtmsAwAc4EbmVb1+OWeetFJPhHpfCNPlt2h+CZcf8AmMx5YXxet1sM+qnLc9q9vJ9roNM8OmjBrn/syeoXdOnUe2RLXEZXsYs+NwUo8/qfAarRZI55x/LKBrDCCJBjtlP8ypcUiMdDl3fSmZUUrk+7Sq+zLyWeExkmPOIXnzxW3Kj9BwY5xxRjLtJf4GFxpdapyurAUw0AQYA7kgZQTrjgr8rOTvwLtfYKLIc0CR4QCJnpIVXpZxpsnx0ZP2/k1W9P8mN265a88rGuJHYTjuuNtS6Iu7GWkcOPqO5ngNaCN8k/LotDA5sG+jWWlMU3co8RI27DyHRdUIbOKE7O3tOnUBBAkddo+KWe1rpDJMd8HW1OjbBrABL3ucR1e4kknuvTwc40Kpcux37YKvIdwZ7QLks6T72iKkYVXGpMbW5ZEgCfKdpXPOajO2hkrRGvr9FuHVGg9pyt68UHY2YzinXfaV6fKCabA6DEy4kdO0BJ81Hdw0eB8d0uXJCLirq+v2F1O5qPJ5abzGTDDt32V1qZNdL+D5z/AG3NLqL/AINhwrqMUfE0tJe6AWlpO3QrxfiGsnHJ9l8ex9r8B0zhpdsuHb/A8rXoDZIxE7Fcs8+TZ9WPhr2Z7Oxe5itR0ttYvcaeCZloM/ERldWhyReNRnB2vK/X2o9bB8RcKg3/ACYrUeFbumOajTLwDEBsOPnC6ngbVT69yeRxjO8eRfoCU9P1Et/4KrMwMhoI6GHEJlpcfSZyS12XqjV8KWN9bOk0CQ+CZewcvkjGOXHLhJo8/NKeV2zR6rQrXHKHt5WNPNyyDzEbSewVM2SUo1Rz+hNsVaxw7VrUjSY9lIOjmLs4HQAKODbCam2ii0rcWpCuj+zJgHjundPdYB0yMnv1Xoy1sYrshH4a32H6VwXQoVPaB9R5gQDygA9TgSvO1Wb147ZX+3B6ODRxw8r+5oWGntyuJjALiR6wvPxafS43Thz+eTqcJvyUU9NoyXGhS5juSwEn5rqh9KpKkSnpsLk5NJsiaNFgJFKk07yGNEHaZhMskhlghGqQJesbULCHEchkQcH1ClPJu+my8Y1zQnvpMiIxM942lceTh8FkY/iTTw+m9+OZgDpPYGIHzXp6DNui4Sv3TPP1eH+pGO+C6TiPXqlqy3YBTAzsBEuPmd/iuWVo5Ut4E7XK1PwgtdAP9IAHX9SkWskuEi0MCfLYFpuu3Fd0Alrdi/q6D07BS1OeWOP1S5O3Boot8j1mgUS8Pca3MYBIr1B5nAMdVz49ZJLa0jrejxtD3TbRlIn2bqkGJBqSPWCF14tdKCpEJ6CD5DarC8RzPA7THyIRzazJljtugLQ44hFsC0Yc/wD6ipRnJeWWWCKGFKv3J+JXRjy2uWSniS6AjRotc5wpt5nZcTkuReorhcmWn8naVOjmKTADnDQJ+K3rKTpoZ4KXZVdVm0mzSpNJ8+nmjGWKCvaJ6DvsD0zWqr6jmPHKAN27ekpp50/tkVWBRXQZdNJgzJbsTuPRQlkyNdjxjHqjn7yd3PxhQeszKVbgrBD2K313kyXFJ6uaT7YyhBLovo1cSTK6JNwVyJ0n0dqXRAx3H1SPUyoKggV96M5k/QBSlqKT8sZYyTarnCSljPJPlhe1EWvKybujOj77QDhZZV0Hb5J27eacLrwfVZKcmginTAEf7hWUUlTJuVuwS7rDEdP18VzzyLpF4oBrlvKS7aMykV3+R2CWr28stEb9flCElFfqFgVyPj+vqueQ6MlxP/LIbv8AhK69Bk2ScV5OfVQ3RsyPsvRekcOxnodXr4onJz3XlNPpHNGPuJbqsHO9kwzJhzvI9llBwW6R2Yse58j3RLfkbtgGPqvP1E9zs9KCpGkod0kXQ4VQcMnz/ULohNCtMKpVkfVSYjiTdVPRN6jMol1KphVjIVneUGJKpa8MWyVV8DZLKddIyVldJ/f5owzWvqM4Eg5o7/gm9WKBTI1qrT/Ug5xb7Ck6BnW4ccP9JClkgsvTodTrwD3tnW5fD36ff80cOHKu3x+BXkiy62sHMaAOcnrJmT1ytkwTcrVgU15onU910zjpIJJ9EsYcfUFO3wLbG2e6rzwWtHfElNCO37Ouys5JR2scXDAdzkdk04qfLZGLrhEaVGQjHFu4QW6Lvs7QBzHb9Sn9CHG9k98vB2m8EeA7dO/nC6cbjt+glOLv6gW4vdx3A+i556lK0ysMTE95q7WOa3ly7sMeRUccd3KXRV+zLamWQ4e8cjdTcmk/yN54K6lvDYAjpPafJBwdBUuaFt24MafRLGND3YkfeU6fO6rBBYQAfNel8OipTbIZ5qKMl9rte5XrbEcfrI9L4c4X+2VOd5IosMOH95AnlntnK8/RYHJuUujkWSuDnF2kU6N9zNaGtLGEACBIHL+C5/iO5TaXR6GldxtldmI9F4eRM710Mw5LXgxOkZdnb1xKKjcuejSlSCnVeUgNzOI6QVVNRlUf4JrlckxX/XZOm+vc1F7HTACor6QrOVKhbgbdTKLk48BVPkpNck5JhR9SUnyxtqS4IOvYOP16JvVV8A2+503J6GfRZ5HfANqIe1Ey4fCcoKruQzvwWWTzUMQWgHc5x5KuP/kdL+4kntXI1fgAA+p7rsnLakoMglfLOOu48j96PzDS7D6dlfgOTA80m2E+Xw/cNtcIrr3WAGgefmlyZqjUTRjzyUe26wR9ZUN3lDkhemDAATx1EqdAcFZQ6oDuZUZRcu2UTrorPUAbZnKeCtOKQt+WyuruCT6JZxknbCpJoTaxbl9SnDcNzPxxH1XRinti7dC7bY1c4gT13UpccjJXwU3FZxEkz9091pZJz5bCopdCa7dzHfz+SRN02UPL+K9RNW4cAfC2GgA4wvodHj2Yl7nk6ie7IxRyrosifrDg7THW9qxjzLj4nerskBPCO2KiSk7baBuNuHvtNMPZ/NpZb05m4JZ9MLk1mD1I7l2jo02bZKn0zCueBEY6H8oXg5cal0epGTCqFY8oO5H3LilGnbLdh1tRBk7qmOCknYk3QTRqBokxB2Pp0Hmr6bGq5JZGkii0qGs4lw5Q4gAeQG6WdZclLyOrjG/IbXcKY5Wz6+WwWy1i+mN3YI3LlgvPK5lbKEaxAhPJICK4E7y4dJ29UFj8szbJUaJmC/PYHb1TrHJOm+xdy8BXLTHUOP4+aqoY48t2xbk/HAR9pDBEAfLMqm/YqaFq+bKGV3OzKmpTmxmkiupckGN4O5QlNx4Zkis3ESXTHQd56CFt6vno1ccFbb2On4oKddBaO072SAUVk3NJg20UVb080AY6+SDl9VDUV1KwLtjPc7IOm/IVwVV6rnAhriD0gqkcji+ANWK+HzXpueKzubOCTMxOR2V82eMqpCxhXY6dqB2wFD1JeUh9iKvtIJzMfVLdvkboCvbx2w2/PoFSnwgKuzM8R37qdJxByTyY6OImPgF36XTOTtrg582ZRVLs88bSyvX3Hm0WciU1H7FCuRJLGPPeOtFLaorU2nleDzgDDSOvxXja7DsluS4Z6Wky7o7ZPoydK+AO4Jz5bry5Y93J3J0NLDUYJ64+SVQcAv6i6nctcPEdjtmPgDskfMezbWuif2kST0XPud2NXBB1wDsYCV8ukY+N12RjJoFE6V3IJcIHfuq+OReiq4vWA95j1T8NGVlVC7JfBYGgD3py7qtl2OKrs1UEm/AkCI7pbS4XItNglTVs5Pkj9bDSKa+teLENECI+/wCio1JrjgCok3UzvMA7nr+sIRck/wBTcFdTVR0MmUFB9htFb9W9JTbG3YLBa2rO5hyvhUhB90BtUXO1PGSPmleObfQU0QZqLejkHikGwoag0R4s9gCZ+SeOCdcGuz5z31CCxjj5R09VZaSc/AHNIIpWlf8A8vJ7uiPkuv8A2+W1c8ieryUXmnXB/taPIkz6pofD3HtheS+iux07ld/GLiJkcuPgesbbFUjpIJpsEnKuDD8a1Ge2LWAADMDueq71CMVwebkk2+TNSgLZ2VjH7DVyB0LGPis1ZvyZLXP2fW1w7maXUXHfkA5Se/L0+C4p6GLdxdHVDVzSqXJjdZ4ZNptV5uoHLBJHTBXLk0jhy3f7HXh1HqdIHo3pIBfTI7wZXFPTLs6k2X/aGbZA8x+a55adoNsWV9Va0kFrvhnHRBaa/IW2CP15h25wfMfkqLRtCbiFXXXloaym5xnMkhu+/krQ0qapsVyd9HRfVZn2QMbS5GOkQbkEnUakYYAT/qiB22yl+ST8m3MCq3tTMcon1KqtFFdsm5sEe57vec0egJTrBFdGtlL52Ds9+nlhU9KAtyOmvU/v+SCwQ9gbmRY5xiSTHmqenH2MmwygwdUNkfYbkspUmA+IfSUsoB3UPrCyoujDSjHEjbh1b6NS/tCvHDEDyPwNaGn0hs0fJdMIQXgi5zC2sA2gKyoSmddTBRGXBVVoeSVopFgda2B6KTiOmZDi/hMXI5qcNqt6xhw7O/NCPBLLjU+fJ5JcU3scWPaWuaYIIggqnBxNNOmQlbgB+x6VQOAcMggEH1VWqIosQCfLGB7+9bSYXO9AOpPYLN0GMXJ0jEag11Z5e/foOjR2C5ppyZ6ONKCpAgsBM9FJ4y28sOlg9FlgQyyUV1NDYdwEHp4h9UCr6SwbAKfoDKQK+xaEfTo24Gr02tyUHGhXIUXVzOwgIWkLywQuSXZisuWMDVCmQjK3ORAWUyUUEPoJ9qDYztsp9phhSsyfdMH9dUPTNYbSrV6fvML2925RpoXgY2mpB0EHdFSDQwp1ZVFIzSC6aoidl+E9iA9xS7JWikJAjqHVI0PuMN+0HhgVme3pt/isGf8AWydvUbpbojlgpc+TzL2PkfkhuObaz9J8DX5IdQd/T4m+hwR8/vXSuV+gM8NrteTWIkQa+vG0m8zvgOpPYIMMYuTpGarvfVdzv+A6AfrqkfJ2QioKkdNGVqDuogbZDaOphDaWFjbiis+EjGQmv6wU5NFVwI7i7J90JHJIDdiquSck/ryUW7MgOs1IMCuQMVuOUyMR9nKwp1lBawE/ZEIqRrL/AGmwVYsAysaivEDY9sXqqiLuHdq4I0LZVeaQx/iaeR3lsfMjuozxJ9GU2ha+o+i4B/WYO4MfcovdEqpJjKz1AnsU0cr8maQ1pXEq8ZWTaJNqScKlgLXNwtQtgFxTSNFExR+5aP8AY35JaGGnBv8AxR/9t33hXj5OfVdI3RROMz/EXvU/U/cln4L6ftlFJKXZNqZE5Hauyz6DEgdkjHQvu9lNlomcv9z6KEh30LW+6py7AgCugYrqJGMAv3W8GB+qYBdT2QMy9iDAfVFogZQN1dAGNmrxAxzbbK6Jjyy2CzAMglAJ+JP5Y/zH4rnzdFIlWjbBRgOx43quiIpdQ6K8SbCqiYVAtdJIpEESlj//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el-GR" altLang="el-GR" dirty="0"/>
          </a:p>
        </p:txBody>
      </p:sp>
      <p:pic>
        <p:nvPicPr>
          <p:cNvPr id="10" name="Picture 2" descr="C:\Users\TURBO_X\Desktop\SAPIENZA Uni Rome\International Masters ROME 2.2014\images for presentation\workoutsupplements1.jpeg"/>
          <p:cNvPicPr>
            <a:picLocks noGrp="1" noChangeAspect="1" noChangeArrowheads="1"/>
          </p:cNvPicPr>
          <p:nvPr>
            <p:ph sz="half" idx="2"/>
          </p:nvPr>
        </p:nvPicPr>
        <p:blipFill>
          <a:blip r:embed="rId3" cstate="print"/>
          <a:srcRect l="3024" t="4785" r="3233" b="4305"/>
          <a:stretch>
            <a:fillRect/>
          </a:stretch>
        </p:blipFill>
        <p:spPr>
          <a:xfrm>
            <a:off x="4500563" y="2349500"/>
            <a:ext cx="4065587" cy="2490788"/>
          </a:xfrm>
          <a:effectLst>
            <a:outerShdw dist="139700" dir="2700000" algn="tl" rotWithShape="0">
              <a:srgbClr val="333333">
                <a:alpha val="64999"/>
              </a:srgbClr>
            </a:outerShdw>
          </a:effectLst>
        </p:spPr>
      </p:pic>
      <p:sp>
        <p:nvSpPr>
          <p:cNvPr id="40965" name="Rectangle 4"/>
          <p:cNvSpPr>
            <a:spLocks noChangeArrowheads="1"/>
          </p:cNvSpPr>
          <p:nvPr/>
        </p:nvSpPr>
        <p:spPr bwMode="auto">
          <a:xfrm>
            <a:off x="3132138" y="5322888"/>
            <a:ext cx="5761037" cy="830997"/>
          </a:xfrm>
          <a:prstGeom prst="rect">
            <a:avLst/>
          </a:prstGeom>
          <a:noFill/>
          <a:ln w="9525">
            <a:noFill/>
            <a:miter lim="800000"/>
            <a:headEnd/>
            <a:tailEnd/>
          </a:ln>
        </p:spPr>
        <p:txBody>
          <a:bodyPr>
            <a:spAutoFit/>
          </a:bodyPr>
          <a:lstStyle/>
          <a:p>
            <a:pPr algn="r" eaLnBrk="1" hangingPunct="1"/>
            <a:endParaRPr lang="en-GB" altLang="el-GR" sz="1600" dirty="0" smtClean="0"/>
          </a:p>
          <a:p>
            <a:pPr algn="r" eaLnBrk="1" hangingPunct="1"/>
            <a:endParaRPr lang="en-GB" altLang="el-GR" sz="1600" dirty="0" smtClean="0"/>
          </a:p>
          <a:p>
            <a:pPr algn="r" eaLnBrk="1" hangingPunct="1"/>
            <a:r>
              <a:rPr lang="en-GB" altLang="el-GR" sz="1600" dirty="0" smtClean="0"/>
              <a:t>(</a:t>
            </a:r>
            <a:r>
              <a:rPr lang="en-GB" altLang="el-GR" sz="1600" dirty="0"/>
              <a:t>Braun et al., 2009; Dietz et al., 2014; Malik &amp; Malik, 2010)</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GB" altLang="en-US" b="1" dirty="0" smtClean="0"/>
              <a:t>Avis de non</a:t>
            </a:r>
            <a:r>
              <a:rPr lang="el-GR" altLang="en-US" b="1" dirty="0" smtClean="0"/>
              <a:t>-</a:t>
            </a:r>
            <a:r>
              <a:rPr lang="fr-FR" altLang="en-US" b="1" dirty="0" smtClean="0"/>
              <a:t>responsabilité</a:t>
            </a:r>
            <a:endParaRPr lang="en-GB" altLang="en-US" b="1" dirty="0" smtClean="0"/>
          </a:p>
        </p:txBody>
      </p:sp>
      <p:sp>
        <p:nvSpPr>
          <p:cNvPr id="77826" name="Content Placeholder 2"/>
          <p:cNvSpPr>
            <a:spLocks noGrp="1"/>
          </p:cNvSpPr>
          <p:nvPr>
            <p:ph idx="1"/>
          </p:nvPr>
        </p:nvSpPr>
        <p:spPr/>
        <p:txBody>
          <a:bodyPr/>
          <a:lstStyle/>
          <a:p>
            <a:pPr marL="0" indent="0" algn="just">
              <a:buNone/>
            </a:pPr>
            <a:r>
              <a:rPr lang="fr-FR" dirty="0" smtClean="0"/>
              <a:t>Ce projet a été financé avec le soutien de la Commission européenne. Cette publication (communication) n'engage que son auteur et la Commission n'est pas responsable de l'usage qui pourrait être fait des informations qui y sont contenues.</a:t>
            </a:r>
            <a:endParaRPr lang="en-GB" alt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GB" altLang="el-GR" sz="3200" b="1" dirty="0" smtClean="0"/>
              <a:t>Le lien entre CA et dopage 1/2</a:t>
            </a:r>
          </a:p>
        </p:txBody>
      </p:sp>
      <p:sp>
        <p:nvSpPr>
          <p:cNvPr id="3" name="Content Placeholder 2">
            <a:extLst>
              <a:ext uri="{FF2B5EF4-FFF2-40B4-BE49-F238E27FC236}">
                <a16:creationId xmlns:a16="http://schemas.microsoft.com/office/drawing/2014/main" xmlns="" id="{946C6771-E4A4-F440-9D00-45AD1860633B}"/>
              </a:ext>
            </a:extLst>
          </p:cNvPr>
          <p:cNvSpPr>
            <a:spLocks noGrp="1"/>
          </p:cNvSpPr>
          <p:nvPr>
            <p:ph sz="half" idx="1"/>
          </p:nvPr>
        </p:nvSpPr>
        <p:spPr>
          <a:xfrm>
            <a:off x="457201" y="1600200"/>
            <a:ext cx="3970783" cy="4525963"/>
          </a:xfrm>
        </p:spPr>
        <p:txBody>
          <a:bodyPr>
            <a:normAutofit fontScale="85000" lnSpcReduction="10000"/>
          </a:bodyPr>
          <a:lstStyle/>
          <a:p>
            <a:pPr>
              <a:lnSpc>
                <a:spcPct val="170000"/>
              </a:lnSpc>
              <a:buNone/>
            </a:pPr>
            <a:r>
              <a:rPr lang="fr-FR" sz="2400" b="1" dirty="0" smtClean="0"/>
              <a:t>	CA contaminés et dopage par inadvertance</a:t>
            </a:r>
          </a:p>
          <a:p>
            <a:pPr algn="just">
              <a:lnSpc>
                <a:spcPct val="150000"/>
              </a:lnSpc>
              <a:buFont typeface="Arial" panose="020B0604020202020204" pitchFamily="34" charset="0"/>
              <a:buChar char="•"/>
              <a:defRPr/>
            </a:pPr>
            <a:r>
              <a:rPr lang="fr-FR" sz="2400" dirty="0" smtClean="0"/>
              <a:t>Plusieurs études ont montré que les CA peuvent être contaminés par des substances interdites, telles que des stéroïdes anabolisants, des stimulants (par exemple, l'éphédrine) et des bêta-2 agonistes.</a:t>
            </a:r>
          </a:p>
          <a:p>
            <a:pPr algn="ctr">
              <a:lnSpc>
                <a:spcPct val="150000"/>
              </a:lnSpc>
              <a:buNone/>
              <a:defRPr/>
            </a:pPr>
            <a:r>
              <a:rPr lang="en-GB" sz="1400" dirty="0" smtClean="0"/>
              <a:t>(</a:t>
            </a:r>
            <a:r>
              <a:rPr lang="en-GB" sz="1400" dirty="0"/>
              <a:t>Geyer et al., 2008; van Thuyne, Eenoo, &amp; Delbeke, 2006)</a:t>
            </a:r>
          </a:p>
        </p:txBody>
      </p:sp>
      <p:sp>
        <p:nvSpPr>
          <p:cNvPr id="43011" name="Θέση περιεχομένου 3"/>
          <p:cNvSpPr>
            <a:spLocks noGrp="1"/>
          </p:cNvSpPr>
          <p:nvPr>
            <p:ph sz="half" idx="2"/>
          </p:nvPr>
        </p:nvSpPr>
        <p:spPr>
          <a:xfrm>
            <a:off x="4648200" y="2564904"/>
            <a:ext cx="4038600" cy="3561259"/>
          </a:xfrm>
        </p:spPr>
        <p:txBody>
          <a:bodyPr/>
          <a:lstStyle/>
          <a:p>
            <a:pPr>
              <a:buNone/>
            </a:pPr>
            <a:endParaRPr lang="el-GR" dirty="0" smtClean="0"/>
          </a:p>
        </p:txBody>
      </p:sp>
      <p:pic>
        <p:nvPicPr>
          <p:cNvPr id="43012" name="Εικόνα 4"/>
          <p:cNvPicPr>
            <a:picLocks noChangeAspect="1" noChangeArrowheads="1"/>
          </p:cNvPicPr>
          <p:nvPr/>
        </p:nvPicPr>
        <p:blipFill>
          <a:blip r:embed="rId3" cstate="print"/>
          <a:srcRect/>
          <a:stretch>
            <a:fillRect/>
          </a:stretch>
        </p:blipFill>
        <p:spPr bwMode="auto">
          <a:xfrm>
            <a:off x="4735512" y="2636838"/>
            <a:ext cx="3868935" cy="25304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 Τίτλος"/>
          <p:cNvSpPr>
            <a:spLocks noGrp="1"/>
          </p:cNvSpPr>
          <p:nvPr>
            <p:ph type="title"/>
          </p:nvPr>
        </p:nvSpPr>
        <p:spPr/>
        <p:txBody>
          <a:bodyPr/>
          <a:lstStyle/>
          <a:p>
            <a:r>
              <a:rPr lang="en-GB" altLang="en-US" b="1" dirty="0" smtClean="0"/>
              <a:t>Contamination des compléments</a:t>
            </a:r>
            <a:endParaRPr lang="el-GR" altLang="en-US" b="1" dirty="0" smtClean="0"/>
          </a:p>
        </p:txBody>
      </p:sp>
      <p:sp>
        <p:nvSpPr>
          <p:cNvPr id="3" name="2 - Θέση περιεχομένου">
            <a:extLst>
              <a:ext uri="{FF2B5EF4-FFF2-40B4-BE49-F238E27FC236}">
                <a16:creationId xmlns:a16="http://schemas.microsoft.com/office/drawing/2014/main" xmlns="" id="{BBB2B28B-E01F-5641-A740-77466C8D883D}"/>
              </a:ext>
            </a:extLst>
          </p:cNvPr>
          <p:cNvSpPr>
            <a:spLocks noGrp="1"/>
          </p:cNvSpPr>
          <p:nvPr>
            <p:ph idx="1"/>
          </p:nvPr>
        </p:nvSpPr>
        <p:spPr>
          <a:xfrm>
            <a:off x="457200" y="1600200"/>
            <a:ext cx="8507413" cy="4637088"/>
          </a:xfrm>
        </p:spPr>
        <p:txBody>
          <a:bodyPr/>
          <a:lstStyle/>
          <a:p>
            <a:pPr>
              <a:lnSpc>
                <a:spcPct val="150000"/>
              </a:lnSpc>
              <a:buFont typeface="Arial" panose="020B0604020202020204" pitchFamily="34" charset="0"/>
              <a:buChar char="•"/>
              <a:defRPr/>
            </a:pPr>
            <a:r>
              <a:rPr lang="fr-FR" sz="2400" dirty="0" smtClean="0"/>
              <a:t>Un rapport a montré qu'environ </a:t>
            </a:r>
            <a:r>
              <a:rPr lang="fr-FR" sz="2400" b="1" dirty="0" smtClean="0"/>
              <a:t>33%</a:t>
            </a:r>
            <a:r>
              <a:rPr lang="fr-FR" sz="2400" dirty="0" smtClean="0"/>
              <a:t> des compléments ont échoué au test d'assurance qualité</a:t>
            </a:r>
            <a:endParaRPr lang="en-GB" sz="2400" dirty="0" smtClean="0"/>
          </a:p>
          <a:p>
            <a:pPr lvl="1">
              <a:lnSpc>
                <a:spcPct val="150000"/>
              </a:lnSpc>
              <a:buFont typeface="Arial" panose="020B0604020202020204" pitchFamily="34" charset="0"/>
              <a:buChar char="–"/>
              <a:defRPr/>
            </a:pPr>
            <a:r>
              <a:rPr lang="fr-FR" sz="2400" dirty="0" smtClean="0"/>
              <a:t>Aucun ingrédient actif n'a été signalé,</a:t>
            </a:r>
          </a:p>
          <a:p>
            <a:pPr lvl="1">
              <a:lnSpc>
                <a:spcPct val="150000"/>
              </a:lnSpc>
              <a:buFont typeface="Arial" panose="020B0604020202020204" pitchFamily="34" charset="0"/>
              <a:buChar char="–"/>
              <a:defRPr/>
            </a:pPr>
            <a:r>
              <a:rPr lang="fr-FR" sz="2400" dirty="0" smtClean="0"/>
              <a:t>Les substances interdites (par exemple, les stéroïdes, la testostérone, les stimulants) ont été incluses.</a:t>
            </a:r>
            <a:endParaRPr lang="en-GB" sz="2400" dirty="0"/>
          </a:p>
          <a:p>
            <a:pPr>
              <a:lnSpc>
                <a:spcPct val="150000"/>
              </a:lnSpc>
              <a:buFont typeface="Arial" panose="020B0604020202020204" pitchFamily="34" charset="0"/>
              <a:buChar char="•"/>
              <a:defRPr/>
            </a:pPr>
            <a:r>
              <a:rPr lang="fr-FR" sz="2400" dirty="0" smtClean="0"/>
              <a:t>Au Royaume-Uni, </a:t>
            </a:r>
            <a:r>
              <a:rPr lang="fr-FR" sz="2400" b="1" dirty="0" smtClean="0"/>
              <a:t>44% </a:t>
            </a:r>
            <a:r>
              <a:rPr lang="fr-FR" sz="2400" dirty="0" smtClean="0"/>
              <a:t>des violations des règles antidopage étaient associées à l’usage de compléments contaminés</a:t>
            </a:r>
            <a:endParaRPr lang="el-G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GB" altLang="el-GR" b="1" dirty="0" smtClean="0"/>
              <a:t>Sensibilisation aux risques par USADA </a:t>
            </a:r>
          </a:p>
        </p:txBody>
      </p:sp>
      <p:sp>
        <p:nvSpPr>
          <p:cNvPr id="3" name="Content Placeholder 2">
            <a:extLst>
              <a:ext uri="{FF2B5EF4-FFF2-40B4-BE49-F238E27FC236}">
                <a16:creationId xmlns:a16="http://schemas.microsoft.com/office/drawing/2014/main" xmlns="" id="{23A90449-A420-9549-80EF-7AD58CEB155E}"/>
              </a:ext>
            </a:extLst>
          </p:cNvPr>
          <p:cNvSpPr>
            <a:spLocks noGrp="1"/>
          </p:cNvSpPr>
          <p:nvPr>
            <p:ph sz="half" idx="1"/>
          </p:nvPr>
        </p:nvSpPr>
        <p:spPr>
          <a:xfrm>
            <a:off x="457200" y="1484313"/>
            <a:ext cx="4474840" cy="4392612"/>
          </a:xfrm>
        </p:spPr>
        <p:txBody>
          <a:bodyPr/>
          <a:lstStyle/>
          <a:p>
            <a:pPr>
              <a:lnSpc>
                <a:spcPct val="150000"/>
              </a:lnSpc>
              <a:buFont typeface="Arial" panose="020B0604020202020204" pitchFamily="34" charset="0"/>
              <a:buChar char="•"/>
              <a:defRPr/>
            </a:pPr>
            <a:r>
              <a:rPr lang="fr-FR" sz="2400" dirty="0" smtClean="0"/>
              <a:t>L’Agence américaine antidopage </a:t>
            </a:r>
            <a:r>
              <a:rPr lang="el-GR" sz="2400" dirty="0" smtClean="0"/>
              <a:t>(</a:t>
            </a:r>
            <a:r>
              <a:rPr lang="en-GB" sz="2400" dirty="0" smtClean="0"/>
              <a:t>USADA</a:t>
            </a:r>
            <a:r>
              <a:rPr lang="en-GB" sz="2400" dirty="0"/>
              <a:t>) </a:t>
            </a:r>
            <a:r>
              <a:rPr lang="fr-FR" sz="2400" dirty="0" smtClean="0"/>
              <a:t>a regroupé des ressources pour informer les utilisateurs sur la sécurité et les risques de l'usage de CA</a:t>
            </a:r>
            <a:endParaRPr lang="en-GB" sz="2400" dirty="0"/>
          </a:p>
          <a:p>
            <a:pPr>
              <a:lnSpc>
                <a:spcPct val="150000"/>
              </a:lnSpc>
              <a:buFont typeface="Arial" panose="020B0604020202020204" pitchFamily="34" charset="0"/>
              <a:buChar char="•"/>
              <a:defRPr/>
            </a:pPr>
            <a:r>
              <a:rPr lang="fr-FR" sz="2400" dirty="0" smtClean="0"/>
              <a:t>Visitez Compl</a:t>
            </a:r>
            <a:r>
              <a:rPr lang="en-GB" sz="2400" dirty="0" smtClean="0"/>
              <a:t>é</a:t>
            </a:r>
            <a:r>
              <a:rPr lang="fr-FR" sz="2400" dirty="0" smtClean="0"/>
              <a:t>ments 411 sur</a:t>
            </a:r>
            <a:r>
              <a:rPr lang="en-GB" sz="2400" dirty="0" smtClean="0"/>
              <a:t>:</a:t>
            </a:r>
            <a:endParaRPr lang="en-GB" sz="2400" dirty="0"/>
          </a:p>
          <a:p>
            <a:pPr marL="0" indent="0" algn="ctr">
              <a:lnSpc>
                <a:spcPct val="150000"/>
              </a:lnSpc>
              <a:buFont typeface="Arial" panose="020B0604020202020204" pitchFamily="34" charset="0"/>
              <a:buNone/>
              <a:defRPr/>
            </a:pPr>
            <a:r>
              <a:rPr lang="en-GB" sz="2400" dirty="0">
                <a:hlinkClick r:id="rId3"/>
              </a:rPr>
              <a:t>https://www.usada.org/substances/supplement-411/</a:t>
            </a:r>
            <a:r>
              <a:rPr lang="en-GB" sz="2400" dirty="0"/>
              <a:t> </a:t>
            </a:r>
          </a:p>
        </p:txBody>
      </p:sp>
      <p:pic>
        <p:nvPicPr>
          <p:cNvPr id="47107" name="Picture 2"/>
          <p:cNvPicPr>
            <a:picLocks noGrp="1" noChangeAspect="1" noChangeArrowheads="1"/>
          </p:cNvPicPr>
          <p:nvPr>
            <p:ph sz="half" idx="2"/>
          </p:nvPr>
        </p:nvPicPr>
        <p:blipFill>
          <a:blip r:embed="rId4" cstate="print"/>
          <a:srcRect/>
          <a:stretch>
            <a:fillRect/>
          </a:stretch>
        </p:blipFill>
        <p:spPr>
          <a:xfrm>
            <a:off x="5148263" y="1628775"/>
            <a:ext cx="3024187" cy="4230688"/>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250825" y="692150"/>
            <a:ext cx="8569325" cy="936625"/>
          </a:xfrm>
        </p:spPr>
        <p:txBody>
          <a:bodyPr/>
          <a:lstStyle/>
          <a:p>
            <a:r>
              <a:rPr lang="en-GB" altLang="el-GR" sz="3200" b="1" dirty="0" smtClean="0"/>
              <a:t>Le lien entre CA et dopage 2/2</a:t>
            </a:r>
          </a:p>
        </p:txBody>
      </p:sp>
      <p:sp>
        <p:nvSpPr>
          <p:cNvPr id="3" name="Content Placeholder 2">
            <a:extLst>
              <a:ext uri="{FF2B5EF4-FFF2-40B4-BE49-F238E27FC236}">
                <a16:creationId xmlns:a16="http://schemas.microsoft.com/office/drawing/2014/main" xmlns="" id="{B815AA25-098F-944B-AA98-13C62F2DE190}"/>
              </a:ext>
            </a:extLst>
          </p:cNvPr>
          <p:cNvSpPr>
            <a:spLocks noGrp="1"/>
          </p:cNvSpPr>
          <p:nvPr>
            <p:ph idx="1"/>
          </p:nvPr>
        </p:nvSpPr>
        <p:spPr>
          <a:xfrm>
            <a:off x="395288" y="1700213"/>
            <a:ext cx="7993062" cy="4392612"/>
          </a:xfrm>
        </p:spPr>
        <p:txBody>
          <a:bodyPr>
            <a:normAutofit fontScale="85000" lnSpcReduction="10000"/>
          </a:bodyPr>
          <a:lstStyle/>
          <a:p>
            <a:pPr marL="0" indent="0">
              <a:lnSpc>
                <a:spcPct val="150000"/>
              </a:lnSpc>
              <a:buFont typeface="Arial" panose="020B0604020202020204" pitchFamily="34" charset="0"/>
              <a:buNone/>
              <a:defRPr/>
            </a:pPr>
            <a:r>
              <a:rPr lang="fr-FR" sz="2400" b="1" dirty="0" smtClean="0"/>
              <a:t>Méta-analyses et revues systématiques</a:t>
            </a:r>
            <a:endParaRPr lang="en-GB" sz="2400" b="1" dirty="0" smtClean="0"/>
          </a:p>
          <a:p>
            <a:pPr algn="just">
              <a:lnSpc>
                <a:spcPct val="150000"/>
              </a:lnSpc>
              <a:buFont typeface="Arial" panose="020B0604020202020204" pitchFamily="34" charset="0"/>
              <a:buChar char="•"/>
              <a:defRPr/>
            </a:pPr>
            <a:r>
              <a:rPr lang="fr-FR" sz="2400" dirty="0" smtClean="0"/>
              <a:t>L’usage de compléments en tant que principal facteur de risque du dopage et de l’</a:t>
            </a:r>
            <a:r>
              <a:rPr lang="en-GB" sz="2400" dirty="0" smtClean="0"/>
              <a:t>intention de se doper </a:t>
            </a:r>
            <a:r>
              <a:rPr lang="fr-FR" sz="2400" dirty="0" smtClean="0"/>
              <a:t>dans les sports amateurs et d’élite.</a:t>
            </a:r>
            <a:endParaRPr lang="en-GB" sz="2400" dirty="0" smtClean="0"/>
          </a:p>
          <a:p>
            <a:pPr marL="324000" lvl="1" indent="0" algn="r">
              <a:lnSpc>
                <a:spcPct val="150000"/>
              </a:lnSpc>
              <a:buFont typeface="Arial" panose="020B0604020202020204" pitchFamily="34" charset="0"/>
              <a:buNone/>
              <a:defRPr/>
            </a:pPr>
            <a:r>
              <a:rPr lang="en-GB" sz="1600" dirty="0" smtClean="0"/>
              <a:t>(</a:t>
            </a:r>
            <a:r>
              <a:rPr lang="en-GB" sz="1600" dirty="0"/>
              <a:t>Nicholls et al., 2017; Ntoumanis et al., 2014)</a:t>
            </a:r>
          </a:p>
          <a:p>
            <a:pPr marL="0" indent="0">
              <a:lnSpc>
                <a:spcPct val="150000"/>
              </a:lnSpc>
              <a:buFont typeface="Arial" panose="020B0604020202020204" pitchFamily="34" charset="0"/>
              <a:buNone/>
              <a:defRPr/>
            </a:pPr>
            <a:r>
              <a:rPr lang="en-GB" sz="2400" b="1" dirty="0" smtClean="0"/>
              <a:t>Théorie</a:t>
            </a:r>
            <a:endParaRPr lang="en-GB" sz="2400" b="1" dirty="0"/>
          </a:p>
          <a:p>
            <a:pPr algn="just">
              <a:lnSpc>
                <a:spcPct val="150000"/>
              </a:lnSpc>
              <a:buFont typeface="Arial" panose="020B0604020202020204" pitchFamily="34" charset="0"/>
              <a:buChar char="•"/>
              <a:defRPr/>
            </a:pPr>
            <a:r>
              <a:rPr lang="fr-FR" sz="2400" dirty="0" smtClean="0"/>
              <a:t>L'hypothèse de la 'représentation mentale partagée'</a:t>
            </a:r>
            <a:r>
              <a:rPr lang="en-GB" sz="2400" dirty="0" smtClean="0"/>
              <a:t>: </a:t>
            </a:r>
            <a:r>
              <a:rPr lang="fr-FR" sz="2400" dirty="0" smtClean="0"/>
              <a:t>les CA et les substances dopantes sont représentées, dans notre cerveau, comme un concept unitaire d'amélioration de la performance à l’aide de produits chimiques.</a:t>
            </a:r>
          </a:p>
          <a:p>
            <a:pPr algn="r">
              <a:lnSpc>
                <a:spcPct val="150000"/>
              </a:lnSpc>
              <a:buNone/>
              <a:defRPr/>
            </a:pPr>
            <a:r>
              <a:rPr lang="en-GB" sz="1600" dirty="0" smtClean="0"/>
              <a:t>(</a:t>
            </a:r>
            <a:r>
              <a:rPr lang="en-GB" sz="1600" dirty="0"/>
              <a:t>Backhouse et al., 2013; Petroczi, 2013; Petroczi et al., 2011)</a:t>
            </a:r>
            <a:endParaRPr lang="en-GB" sz="1800" dirty="0"/>
          </a:p>
          <a:p>
            <a:pPr marL="0" indent="0">
              <a:lnSpc>
                <a:spcPct val="150000"/>
              </a:lnSpc>
              <a:buFont typeface="Arial" panose="020B0604020202020204" pitchFamily="34" charset="0"/>
              <a:buNone/>
              <a:defRPr/>
            </a:pPr>
            <a:endParaRPr lang="en-GB" sz="2800" dirty="0"/>
          </a:p>
          <a:p>
            <a:pPr>
              <a:lnSpc>
                <a:spcPct val="150000"/>
              </a:lnSpc>
              <a:buFont typeface="Arial" panose="020B0604020202020204" pitchFamily="34" charset="0"/>
              <a:buChar char="•"/>
              <a:defRPr/>
            </a:pPr>
            <a:endParaRPr lang="en-GB" sz="2800" dirty="0"/>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31800" y="765175"/>
            <a:ext cx="8101013" cy="863600"/>
          </a:xfrm>
        </p:spPr>
        <p:txBody>
          <a:bodyPr/>
          <a:lstStyle/>
          <a:p>
            <a:r>
              <a:rPr lang="fr-FR" b="1" dirty="0" smtClean="0"/>
              <a:t>Qu'y a-t-il dans la boîte noire?</a:t>
            </a:r>
            <a:endParaRPr lang="fr-FR" b="1" dirty="0"/>
          </a:p>
        </p:txBody>
      </p:sp>
      <p:sp>
        <p:nvSpPr>
          <p:cNvPr id="7" name="Right Arrow 6">
            <a:extLst>
              <a:ext uri="{FF2B5EF4-FFF2-40B4-BE49-F238E27FC236}">
                <a16:creationId xmlns:a16="http://schemas.microsoft.com/office/drawing/2014/main" xmlns="" id="{48EF9969-DC15-8C45-B6B0-3A9DFE9F53C9}"/>
              </a:ext>
            </a:extLst>
          </p:cNvPr>
          <p:cNvSpPr/>
          <p:nvPr/>
        </p:nvSpPr>
        <p:spPr>
          <a:xfrm>
            <a:off x="5867400" y="3646488"/>
            <a:ext cx="979488"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8" name="Rounded Rectangle 7">
            <a:extLst>
              <a:ext uri="{FF2B5EF4-FFF2-40B4-BE49-F238E27FC236}">
                <a16:creationId xmlns:a16="http://schemas.microsoft.com/office/drawing/2014/main" xmlns="" id="{F52CF986-CD9F-E44E-89B5-9C07B8440AF4}"/>
              </a:ext>
            </a:extLst>
          </p:cNvPr>
          <p:cNvSpPr/>
          <p:nvPr/>
        </p:nvSpPr>
        <p:spPr>
          <a:xfrm>
            <a:off x="3924300" y="3068638"/>
            <a:ext cx="1655763" cy="15128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GB" sz="5400" b="1" dirty="0"/>
              <a:t>?</a:t>
            </a:r>
            <a:endParaRPr lang="en-GB" b="1" dirty="0"/>
          </a:p>
        </p:txBody>
      </p:sp>
      <p:sp>
        <p:nvSpPr>
          <p:cNvPr id="10" name="Right Arrow 9">
            <a:extLst>
              <a:ext uri="{FF2B5EF4-FFF2-40B4-BE49-F238E27FC236}">
                <a16:creationId xmlns:a16="http://schemas.microsoft.com/office/drawing/2014/main" xmlns="" id="{F1143C8B-48A1-5B43-84F0-43BCE0ABA37B}"/>
              </a:ext>
            </a:extLst>
          </p:cNvPr>
          <p:cNvSpPr/>
          <p:nvPr/>
        </p:nvSpPr>
        <p:spPr>
          <a:xfrm>
            <a:off x="2700338" y="358298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51205" name="Picture 2" descr="https://upload.wikimedia.org/wikipedia/commons/c/c2/Protein_shake.jpg"/>
          <p:cNvPicPr>
            <a:picLocks noChangeAspect="1" noChangeArrowheads="1"/>
          </p:cNvPicPr>
          <p:nvPr/>
        </p:nvPicPr>
        <p:blipFill>
          <a:blip r:embed="rId3" cstate="print"/>
          <a:srcRect/>
          <a:stretch>
            <a:fillRect/>
          </a:stretch>
        </p:blipFill>
        <p:spPr bwMode="auto">
          <a:xfrm>
            <a:off x="684213" y="2887663"/>
            <a:ext cx="1849437" cy="1909762"/>
          </a:xfrm>
          <a:prstGeom prst="rect">
            <a:avLst/>
          </a:prstGeom>
          <a:noFill/>
          <a:ln w="9525">
            <a:noFill/>
            <a:miter lim="800000"/>
            <a:headEnd/>
            <a:tailEnd/>
          </a:ln>
        </p:spPr>
      </p:pic>
      <p:pic>
        <p:nvPicPr>
          <p:cNvPr id="51206" name="Picture 4" descr="http://goldenmuscles.com/wp-content/uploads/2010/06/steroids.jpg"/>
          <p:cNvPicPr>
            <a:picLocks noChangeAspect="1" noChangeArrowheads="1"/>
          </p:cNvPicPr>
          <p:nvPr/>
        </p:nvPicPr>
        <p:blipFill>
          <a:blip r:embed="rId4" cstate="print"/>
          <a:srcRect/>
          <a:stretch>
            <a:fillRect/>
          </a:stretch>
        </p:blipFill>
        <p:spPr bwMode="auto">
          <a:xfrm>
            <a:off x="7092950" y="2601913"/>
            <a:ext cx="1631950" cy="2446337"/>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 Τίτλος"/>
          <p:cNvSpPr>
            <a:spLocks noGrp="1"/>
          </p:cNvSpPr>
          <p:nvPr>
            <p:ph type="title"/>
          </p:nvPr>
        </p:nvSpPr>
        <p:spPr/>
        <p:txBody>
          <a:bodyPr/>
          <a:lstStyle/>
          <a:p>
            <a:r>
              <a:rPr lang="en-US" altLang="en-US" b="1" dirty="0" smtClean="0"/>
              <a:t>Passerelle VS Alternative Sûre</a:t>
            </a:r>
          </a:p>
        </p:txBody>
      </p:sp>
      <p:pic>
        <p:nvPicPr>
          <p:cNvPr id="53251" name="Picture 5"/>
          <p:cNvPicPr>
            <a:picLocks noGrp="1" noChangeAspect="1" noChangeArrowheads="1"/>
          </p:cNvPicPr>
          <p:nvPr>
            <p:ph sz="half" idx="2"/>
          </p:nvPr>
        </p:nvPicPr>
        <p:blipFill>
          <a:blip r:embed="rId3" cstate="print"/>
          <a:srcRect/>
          <a:stretch>
            <a:fillRect/>
          </a:stretch>
        </p:blipFill>
        <p:spPr>
          <a:xfrm>
            <a:off x="5940425" y="3162300"/>
            <a:ext cx="2484438" cy="1647825"/>
          </a:xfrm>
          <a:noFill/>
        </p:spPr>
      </p:pic>
      <p:graphicFrame>
        <p:nvGraphicFramePr>
          <p:cNvPr id="10" name="Content Placeholder 3"/>
          <p:cNvGraphicFramePr>
            <a:graphicFrameLocks noGrp="1"/>
          </p:cNvGraphicFramePr>
          <p:nvPr>
            <p:ph sz="half" idx="1"/>
            <p:extLst>
              <p:ext uri="{D42A27DB-BD31-4B8C-83A1-F6EECF244321}">
                <p14:modId xmlns="" xmlns:p14="http://schemas.microsoft.com/office/powerpoint/2010/main" val="1200878528"/>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fr-FR" b="1" dirty="0" smtClean="0"/>
              <a:t>Faire des choix éclairés</a:t>
            </a:r>
            <a:endParaRPr lang="en-GB" altLang="el-GR" b="1" dirty="0" smtClean="0"/>
          </a:p>
        </p:txBody>
      </p:sp>
      <p:sp>
        <p:nvSpPr>
          <p:cNvPr id="55298" name="Content Placeholder 2"/>
          <p:cNvSpPr>
            <a:spLocks noGrp="1"/>
          </p:cNvSpPr>
          <p:nvPr>
            <p:ph sz="half" idx="1"/>
          </p:nvPr>
        </p:nvSpPr>
        <p:spPr>
          <a:xfrm>
            <a:off x="457200" y="2997200"/>
            <a:ext cx="4038600" cy="1800225"/>
          </a:xfrm>
        </p:spPr>
        <p:txBody>
          <a:bodyPr/>
          <a:lstStyle/>
          <a:p>
            <a:r>
              <a:rPr lang="fr-FR" dirty="0" smtClean="0"/>
              <a:t>Évaluer le besoin </a:t>
            </a:r>
          </a:p>
          <a:p>
            <a:r>
              <a:rPr lang="fr-FR" dirty="0" smtClean="0"/>
              <a:t>Évaluer le risque </a:t>
            </a:r>
          </a:p>
          <a:p>
            <a:r>
              <a:rPr lang="fr-FR" dirty="0" smtClean="0"/>
              <a:t>Évaluer la conséquence</a:t>
            </a:r>
            <a:endParaRPr lang="fr-FR" dirty="0"/>
          </a:p>
        </p:txBody>
      </p:sp>
      <p:pic>
        <p:nvPicPr>
          <p:cNvPr id="55300" name="Picture 6" descr="Image result for nutritional supplements vs nutrition&quot;"/>
          <p:cNvPicPr>
            <a:picLocks noChangeAspect="1" noChangeArrowheads="1"/>
          </p:cNvPicPr>
          <p:nvPr/>
        </p:nvPicPr>
        <p:blipFill>
          <a:blip r:embed="rId3" cstate="print"/>
          <a:srcRect/>
          <a:stretch>
            <a:fillRect/>
          </a:stretch>
        </p:blipFill>
        <p:spPr bwMode="auto">
          <a:xfrm>
            <a:off x="4535488" y="2133600"/>
            <a:ext cx="4140200" cy="35274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4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1898</TotalTime>
  <Words>2123</Words>
  <Application>Microsoft Office PowerPoint</Application>
  <PresentationFormat>Προβολή στην οθόνη (4:3)</PresentationFormat>
  <Paragraphs>171</Paragraphs>
  <Slides>20</Slides>
  <Notes>19</Notes>
  <HiddenSlides>0</HiddenSlides>
  <MMClips>0</MMClips>
  <ScaleCrop>false</ScaleCrop>
  <HeadingPairs>
    <vt:vector size="4" baseType="variant">
      <vt:variant>
        <vt:lpstr>Θέμα</vt:lpstr>
      </vt:variant>
      <vt:variant>
        <vt:i4>3</vt:i4>
      </vt:variant>
      <vt:variant>
        <vt:lpstr>Τίτλοι διαφανειών</vt:lpstr>
      </vt:variant>
      <vt:variant>
        <vt:i4>20</vt:i4>
      </vt:variant>
    </vt:vector>
  </HeadingPairs>
  <TitlesOfParts>
    <vt:vector size="23" baseType="lpstr">
      <vt:lpstr>4_Θέμα του Office</vt:lpstr>
      <vt:lpstr>2_Θέμα του Office</vt:lpstr>
      <vt:lpstr>1_Θέμα του Office</vt:lpstr>
      <vt:lpstr>Le dopage dans le Sport II</vt:lpstr>
      <vt:lpstr>Compléments alimentaires (CA)</vt:lpstr>
      <vt:lpstr>Le lien entre CA et dopage 1/2</vt:lpstr>
      <vt:lpstr>Contamination des compléments</vt:lpstr>
      <vt:lpstr>Sensibilisation aux risques par USADA </vt:lpstr>
      <vt:lpstr>Le lien entre CA et dopage 2/2</vt:lpstr>
      <vt:lpstr>Qu'y a-t-il dans la boîte noire?</vt:lpstr>
      <vt:lpstr>Passerelle VS Alternative Sûre</vt:lpstr>
      <vt:lpstr>Faire des choix éclairés</vt:lpstr>
      <vt:lpstr>Évaluer le besoin</vt:lpstr>
      <vt:lpstr>Διαφάνεια 11</vt:lpstr>
      <vt:lpstr>Διαφάνεια 12</vt:lpstr>
      <vt:lpstr>Διαφάνεια 13</vt:lpstr>
      <vt:lpstr>Exercise de réflexion</vt:lpstr>
      <vt:lpstr> Preuve de la responsabilité objective?</vt:lpstr>
      <vt:lpstr>Le rapport de la "BASES" sur le dopage par inadvertance</vt:lpstr>
      <vt:lpstr>Étude de cas</vt:lpstr>
      <vt:lpstr>Comment devrions-nous protéger les athlètes du dopage par inadvertance?  </vt:lpstr>
      <vt:lpstr>Résumé</vt:lpstr>
      <vt:lpstr>Avis de non-responsabilité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 fixing</dc:title>
  <dc:creator>user</dc:creator>
  <cp:lastModifiedBy>Elina</cp:lastModifiedBy>
  <cp:revision>156</cp:revision>
  <dcterms:created xsi:type="dcterms:W3CDTF">2018-10-08T06:19:12Z</dcterms:created>
  <dcterms:modified xsi:type="dcterms:W3CDTF">2020-01-17T16:21:53Z</dcterms:modified>
</cp:coreProperties>
</file>