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0" r:id="rId3"/>
    <p:sldId id="262" r:id="rId4"/>
    <p:sldId id="263" r:id="rId5"/>
    <p:sldId id="265" r:id="rId6"/>
    <p:sldId id="267" r:id="rId7"/>
    <p:sldId id="269" r:id="rId8"/>
    <p:sldId id="285" r:id="rId9"/>
    <p:sldId id="286" r:id="rId10"/>
    <p:sldId id="289" r:id="rId11"/>
    <p:sldId id="287" r:id="rId12"/>
    <p:sldId id="288" r:id="rId13"/>
    <p:sldId id="290" r:id="rId14"/>
    <p:sldId id="291" r:id="rId15"/>
    <p:sldId id="292" r:id="rId16"/>
    <p:sldId id="293" r:id="rId17"/>
    <p:sldId id="275" r:id="rId18"/>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B917"/>
    <a:srgbClr val="E1F04E"/>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222" autoAdjust="0"/>
  </p:normalViewPr>
  <p:slideViewPr>
    <p:cSldViewPr>
      <p:cViewPr varScale="1">
        <p:scale>
          <a:sx n="81" d="100"/>
          <a:sy n="81" d="100"/>
        </p:scale>
        <p:origin x="-1848" y="-9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23429-8944-473F-B504-A0DFE648A992}" type="doc">
      <dgm:prSet loTypeId="urn:microsoft.com/office/officeart/2005/8/layout/arrow5" loCatId="relationship" qsTypeId="urn:microsoft.com/office/officeart/2005/8/quickstyle/simple4" qsCatId="simple" csTypeId="urn:microsoft.com/office/officeart/2005/8/colors/colorful5" csCatId="colorful" phldr="1"/>
      <dgm:spPr/>
      <dgm:t>
        <a:bodyPr/>
        <a:lstStyle/>
        <a:p>
          <a:endParaRPr lang="el-GR"/>
        </a:p>
      </dgm:t>
    </dgm:pt>
    <dgm:pt modelId="{B72B32B0-01D6-4DE3-A38A-A441B861AB16}">
      <dgm:prSet phldrT="[Κείμενο]"/>
      <dgm:spPr/>
      <dgm:t>
        <a:bodyPr/>
        <a:lstStyle/>
        <a:p>
          <a:r>
            <a:rPr lang="fr-FR" dirty="0" smtClean="0">
              <a:latin typeface="Calibri"/>
            </a:rPr>
            <a:t>É</a:t>
          </a:r>
          <a:r>
            <a:rPr lang="fr-FR" dirty="0" smtClean="0"/>
            <a:t>thique, franc-jeu, honnêteté, santé, respect d'autrui, respect des règles et des lois</a:t>
          </a:r>
          <a:endParaRPr lang="el-GR" dirty="0"/>
        </a:p>
      </dgm:t>
    </dgm:pt>
    <dgm:pt modelId="{D100F0AA-C187-4F6A-8048-A16E8F351F6C}" type="parTrans" cxnId="{64AC3340-10B8-4B5B-9643-88B930BE1ABB}">
      <dgm:prSet/>
      <dgm:spPr/>
      <dgm:t>
        <a:bodyPr/>
        <a:lstStyle/>
        <a:p>
          <a:endParaRPr lang="el-GR"/>
        </a:p>
      </dgm:t>
    </dgm:pt>
    <dgm:pt modelId="{3C4B9C2A-8C5B-4E38-914B-AD3AB1C74514}" type="sibTrans" cxnId="{64AC3340-10B8-4B5B-9643-88B930BE1ABB}">
      <dgm:prSet/>
      <dgm:spPr/>
      <dgm:t>
        <a:bodyPr/>
        <a:lstStyle/>
        <a:p>
          <a:endParaRPr lang="el-GR"/>
        </a:p>
      </dgm:t>
    </dgm:pt>
    <dgm:pt modelId="{F6B5026D-9CCC-4D37-86A8-9C1CA1496DB8}">
      <dgm:prSet phldrT="[Κείμενο]" custT="1"/>
      <dgm:spPr/>
      <dgm:t>
        <a:bodyPr/>
        <a:lstStyle/>
        <a:p>
          <a:r>
            <a:rPr lang="fr-FR" sz="2800" dirty="0" smtClean="0"/>
            <a:t>Dopage</a:t>
          </a:r>
          <a:endParaRPr lang="el-GR" sz="2800" dirty="0"/>
        </a:p>
      </dgm:t>
    </dgm:pt>
    <dgm:pt modelId="{6E99F5AF-FB74-4DE8-B7B4-5D4549BEB3FD}" type="parTrans" cxnId="{E571789C-0B84-486A-B36E-D95FC6972C21}">
      <dgm:prSet/>
      <dgm:spPr/>
      <dgm:t>
        <a:bodyPr/>
        <a:lstStyle/>
        <a:p>
          <a:endParaRPr lang="el-GR"/>
        </a:p>
      </dgm:t>
    </dgm:pt>
    <dgm:pt modelId="{4158CFC9-E934-49D4-B3DD-1FAE15FBDD70}" type="sibTrans" cxnId="{E571789C-0B84-486A-B36E-D95FC6972C21}">
      <dgm:prSet/>
      <dgm:spPr/>
      <dgm:t>
        <a:bodyPr/>
        <a:lstStyle/>
        <a:p>
          <a:endParaRPr lang="el-GR"/>
        </a:p>
      </dgm:t>
    </dgm:pt>
    <dgm:pt modelId="{9DED3073-CA53-40F1-B997-9C6ACE3278DC}" type="pres">
      <dgm:prSet presAssocID="{21923429-8944-473F-B504-A0DFE648A992}" presName="diagram" presStyleCnt="0">
        <dgm:presLayoutVars>
          <dgm:dir/>
          <dgm:resizeHandles val="exact"/>
        </dgm:presLayoutVars>
      </dgm:prSet>
      <dgm:spPr/>
      <dgm:t>
        <a:bodyPr/>
        <a:lstStyle/>
        <a:p>
          <a:endParaRPr lang="el-GR"/>
        </a:p>
      </dgm:t>
    </dgm:pt>
    <dgm:pt modelId="{F8ABB028-89C5-4E7C-922C-52FF964E28BA}" type="pres">
      <dgm:prSet presAssocID="{B72B32B0-01D6-4DE3-A38A-A441B861AB16}" presName="arrow" presStyleLbl="node1" presStyleIdx="0" presStyleCnt="2">
        <dgm:presLayoutVars>
          <dgm:bulletEnabled val="1"/>
        </dgm:presLayoutVars>
      </dgm:prSet>
      <dgm:spPr/>
      <dgm:t>
        <a:bodyPr/>
        <a:lstStyle/>
        <a:p>
          <a:endParaRPr lang="el-GR"/>
        </a:p>
      </dgm:t>
    </dgm:pt>
    <dgm:pt modelId="{FA6B713C-6ED4-4E50-B617-60D36CCC2CC7}" type="pres">
      <dgm:prSet presAssocID="{F6B5026D-9CCC-4D37-86A8-9C1CA1496DB8}" presName="arrow" presStyleLbl="node1" presStyleIdx="1" presStyleCnt="2">
        <dgm:presLayoutVars>
          <dgm:bulletEnabled val="1"/>
        </dgm:presLayoutVars>
      </dgm:prSet>
      <dgm:spPr/>
      <dgm:t>
        <a:bodyPr/>
        <a:lstStyle/>
        <a:p>
          <a:endParaRPr lang="el-GR"/>
        </a:p>
      </dgm:t>
    </dgm:pt>
  </dgm:ptLst>
  <dgm:cxnLst>
    <dgm:cxn modelId="{4E5782D3-0502-401A-B1F3-352A3F261A23}" type="presOf" srcId="{21923429-8944-473F-B504-A0DFE648A992}" destId="{9DED3073-CA53-40F1-B997-9C6ACE3278DC}" srcOrd="0" destOrd="0" presId="urn:microsoft.com/office/officeart/2005/8/layout/arrow5"/>
    <dgm:cxn modelId="{96864A6D-6531-4B1C-ADAC-C21B72F350F3}" type="presOf" srcId="{F6B5026D-9CCC-4D37-86A8-9C1CA1496DB8}" destId="{FA6B713C-6ED4-4E50-B617-60D36CCC2CC7}" srcOrd="0" destOrd="0" presId="urn:microsoft.com/office/officeart/2005/8/layout/arrow5"/>
    <dgm:cxn modelId="{64AC3340-10B8-4B5B-9643-88B930BE1ABB}" srcId="{21923429-8944-473F-B504-A0DFE648A992}" destId="{B72B32B0-01D6-4DE3-A38A-A441B861AB16}" srcOrd="0" destOrd="0" parTransId="{D100F0AA-C187-4F6A-8048-A16E8F351F6C}" sibTransId="{3C4B9C2A-8C5B-4E38-914B-AD3AB1C74514}"/>
    <dgm:cxn modelId="{8B912EE9-6FDE-44B3-8127-1E9AA156F9BA}" type="presOf" srcId="{B72B32B0-01D6-4DE3-A38A-A441B861AB16}" destId="{F8ABB028-89C5-4E7C-922C-52FF964E28BA}" srcOrd="0" destOrd="0" presId="urn:microsoft.com/office/officeart/2005/8/layout/arrow5"/>
    <dgm:cxn modelId="{E571789C-0B84-486A-B36E-D95FC6972C21}" srcId="{21923429-8944-473F-B504-A0DFE648A992}" destId="{F6B5026D-9CCC-4D37-86A8-9C1CA1496DB8}" srcOrd="1" destOrd="0" parTransId="{6E99F5AF-FB74-4DE8-B7B4-5D4549BEB3FD}" sibTransId="{4158CFC9-E934-49D4-B3DD-1FAE15FBDD70}"/>
    <dgm:cxn modelId="{E33DD6A1-C05E-46F0-8087-A120E7F4C3B2}" type="presParOf" srcId="{9DED3073-CA53-40F1-B997-9C6ACE3278DC}" destId="{F8ABB028-89C5-4E7C-922C-52FF964E28BA}" srcOrd="0" destOrd="0" presId="urn:microsoft.com/office/officeart/2005/8/layout/arrow5"/>
    <dgm:cxn modelId="{39E4CEF3-D6CA-49E2-97FB-780A10F91128}" type="presParOf" srcId="{9DED3073-CA53-40F1-B997-9C6ACE3278DC}" destId="{FA6B713C-6ED4-4E50-B617-60D36CCC2CC7}"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B65D4-4626-4902-9ADF-99FBAFB672E1}"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l-GR"/>
        </a:p>
      </dgm:t>
    </dgm:pt>
    <dgm:pt modelId="{7094F9B1-754D-4AFB-A6C3-79DF4BEA5987}">
      <dgm:prSet phldrT="[Κείμενο]"/>
      <dgm:spPr/>
      <dgm:t>
        <a:bodyPr/>
        <a:lstStyle/>
        <a:p>
          <a:r>
            <a:rPr lang="fr-FR" dirty="0" smtClean="0"/>
            <a:t>Comportement planifié</a:t>
          </a:r>
          <a:endParaRPr lang="el-GR" dirty="0"/>
        </a:p>
      </dgm:t>
    </dgm:pt>
    <dgm:pt modelId="{0CDCA108-2DC8-45FC-B1DF-07A2F5495016}" type="parTrans" cxnId="{4899B8D9-5717-4312-AC56-CB241C23CFD2}">
      <dgm:prSet/>
      <dgm:spPr/>
      <dgm:t>
        <a:bodyPr/>
        <a:lstStyle/>
        <a:p>
          <a:endParaRPr lang="el-GR"/>
        </a:p>
      </dgm:t>
    </dgm:pt>
    <dgm:pt modelId="{DD0B07F3-86A7-477B-9095-9297781BF7B3}" type="sibTrans" cxnId="{4899B8D9-5717-4312-AC56-CB241C23CFD2}">
      <dgm:prSet/>
      <dgm:spPr/>
      <dgm:t>
        <a:bodyPr/>
        <a:lstStyle/>
        <a:p>
          <a:endParaRPr lang="el-GR"/>
        </a:p>
      </dgm:t>
    </dgm:pt>
    <dgm:pt modelId="{6ACB0D46-BBD5-4A99-B22A-10586A91FA53}">
      <dgm:prSet phldrT="[Κείμενο]"/>
      <dgm:spPr/>
      <dgm:t>
        <a:bodyPr/>
        <a:lstStyle/>
        <a:p>
          <a:r>
            <a:rPr lang="fr-FR" b="0" dirty="0" smtClean="0"/>
            <a:t>Buts d'accomplissement et</a:t>
          </a:r>
          <a:r>
            <a:rPr lang="el-GR" b="0" dirty="0" smtClean="0"/>
            <a:t> </a:t>
          </a:r>
          <a:r>
            <a:rPr lang="en-GB" b="0" dirty="0" smtClean="0"/>
            <a:t>motivation</a:t>
          </a:r>
          <a:endParaRPr lang="el-GR" b="0" dirty="0"/>
        </a:p>
      </dgm:t>
    </dgm:pt>
    <dgm:pt modelId="{341881E1-0430-4E68-BAA8-235DBACB6540}" type="parTrans" cxnId="{4B8BE7E9-D271-4BE5-B6E0-F34EBD19CBE9}">
      <dgm:prSet/>
      <dgm:spPr/>
      <dgm:t>
        <a:bodyPr/>
        <a:lstStyle/>
        <a:p>
          <a:endParaRPr lang="el-GR"/>
        </a:p>
      </dgm:t>
    </dgm:pt>
    <dgm:pt modelId="{4383AB3C-B3E1-440C-809F-F40AAF1AE058}" type="sibTrans" cxnId="{4B8BE7E9-D271-4BE5-B6E0-F34EBD19CBE9}">
      <dgm:prSet/>
      <dgm:spPr/>
      <dgm:t>
        <a:bodyPr/>
        <a:lstStyle/>
        <a:p>
          <a:endParaRPr lang="el-GR"/>
        </a:p>
      </dgm:t>
    </dgm:pt>
    <dgm:pt modelId="{6C3C98EB-9D1F-448F-95F9-5EFD355B0B4B}">
      <dgm:prSet phldrT="[Κείμενο]"/>
      <dgm:spPr/>
      <dgm:t>
        <a:bodyPr/>
        <a:lstStyle/>
        <a:p>
          <a:r>
            <a:rPr lang="fr-FR" b="0" dirty="0" smtClean="0"/>
            <a:t>Normes sociales</a:t>
          </a:r>
          <a:endParaRPr lang="el-GR" b="0" dirty="0"/>
        </a:p>
      </dgm:t>
    </dgm:pt>
    <dgm:pt modelId="{2D40C824-D651-4AEE-A0D0-9D637821918B}" type="parTrans" cxnId="{FED37286-C12C-4542-9721-69FA6BEB6F48}">
      <dgm:prSet/>
      <dgm:spPr/>
      <dgm:t>
        <a:bodyPr/>
        <a:lstStyle/>
        <a:p>
          <a:endParaRPr lang="el-GR"/>
        </a:p>
      </dgm:t>
    </dgm:pt>
    <dgm:pt modelId="{2F6B2861-B16F-4419-8E73-DAAFE3361284}" type="sibTrans" cxnId="{FED37286-C12C-4542-9721-69FA6BEB6F48}">
      <dgm:prSet/>
      <dgm:spPr/>
      <dgm:t>
        <a:bodyPr/>
        <a:lstStyle/>
        <a:p>
          <a:endParaRPr lang="el-GR"/>
        </a:p>
      </dgm:t>
    </dgm:pt>
    <dgm:pt modelId="{811D842F-763A-43DC-A03D-FF7223DDE64A}">
      <dgm:prSet phldrT="[Κείμενο]"/>
      <dgm:spPr/>
      <dgm:t>
        <a:bodyPr/>
        <a:lstStyle/>
        <a:p>
          <a:r>
            <a:rPr lang="fr-FR" b="0" dirty="0" smtClean="0"/>
            <a:t>Raisonnement moral</a:t>
          </a:r>
          <a:endParaRPr lang="el-GR" b="0" dirty="0"/>
        </a:p>
      </dgm:t>
    </dgm:pt>
    <dgm:pt modelId="{85487DD8-D045-4150-B355-8EE62D429962}" type="parTrans" cxnId="{56D06D31-7265-4298-B92B-3B49D8C598C0}">
      <dgm:prSet/>
      <dgm:spPr/>
      <dgm:t>
        <a:bodyPr/>
        <a:lstStyle/>
        <a:p>
          <a:endParaRPr lang="el-GR"/>
        </a:p>
      </dgm:t>
    </dgm:pt>
    <dgm:pt modelId="{5D65ED5A-C49D-43E8-93B8-091FA80AF7D3}" type="sibTrans" cxnId="{56D06D31-7265-4298-B92B-3B49D8C598C0}">
      <dgm:prSet/>
      <dgm:spPr/>
      <dgm:t>
        <a:bodyPr/>
        <a:lstStyle/>
        <a:p>
          <a:endParaRPr lang="el-GR"/>
        </a:p>
      </dgm:t>
    </dgm:pt>
    <dgm:pt modelId="{3C2662B6-C1F7-41F7-9B66-B129B91DCAB3}">
      <dgm:prSet phldrT="[Κείμενο]"/>
      <dgm:spPr/>
      <dgm:t>
        <a:bodyPr/>
        <a:lstStyle/>
        <a:p>
          <a:r>
            <a:rPr lang="fr-FR" dirty="0" err="1" smtClean="0"/>
            <a:t>Personalité</a:t>
          </a:r>
          <a:endParaRPr lang="el-GR" dirty="0"/>
        </a:p>
      </dgm:t>
    </dgm:pt>
    <dgm:pt modelId="{1E310EEC-BF8E-43D5-9373-B539AD33E625}" type="parTrans" cxnId="{C233BDF8-95DB-4E5B-A379-29C3A8E6E1AE}">
      <dgm:prSet/>
      <dgm:spPr/>
      <dgm:t>
        <a:bodyPr/>
        <a:lstStyle/>
        <a:p>
          <a:endParaRPr lang="el-GR"/>
        </a:p>
      </dgm:t>
    </dgm:pt>
    <dgm:pt modelId="{53375170-3FB4-4451-9E9C-6DC6344A5A83}" type="sibTrans" cxnId="{C233BDF8-95DB-4E5B-A379-29C3A8E6E1AE}">
      <dgm:prSet/>
      <dgm:spPr/>
      <dgm:t>
        <a:bodyPr/>
        <a:lstStyle/>
        <a:p>
          <a:endParaRPr lang="el-GR"/>
        </a:p>
      </dgm:t>
    </dgm:pt>
    <dgm:pt modelId="{AA6642BE-1637-4309-97AE-0028F35887AA}" type="pres">
      <dgm:prSet presAssocID="{316B65D4-4626-4902-9ADF-99FBAFB672E1}" presName="diagram" presStyleCnt="0">
        <dgm:presLayoutVars>
          <dgm:dir/>
          <dgm:resizeHandles val="exact"/>
        </dgm:presLayoutVars>
      </dgm:prSet>
      <dgm:spPr/>
      <dgm:t>
        <a:bodyPr/>
        <a:lstStyle/>
        <a:p>
          <a:endParaRPr lang="el-GR"/>
        </a:p>
      </dgm:t>
    </dgm:pt>
    <dgm:pt modelId="{630A1301-2572-4B77-BE5A-E4284E84C2D0}" type="pres">
      <dgm:prSet presAssocID="{7094F9B1-754D-4AFB-A6C3-79DF4BEA5987}" presName="node" presStyleLbl="node1" presStyleIdx="0" presStyleCnt="5">
        <dgm:presLayoutVars>
          <dgm:bulletEnabled val="1"/>
        </dgm:presLayoutVars>
      </dgm:prSet>
      <dgm:spPr/>
      <dgm:t>
        <a:bodyPr/>
        <a:lstStyle/>
        <a:p>
          <a:endParaRPr lang="el-GR"/>
        </a:p>
      </dgm:t>
    </dgm:pt>
    <dgm:pt modelId="{9ED2A9A8-265A-402C-B45F-7B1E0D975681}" type="pres">
      <dgm:prSet presAssocID="{DD0B07F3-86A7-477B-9095-9297781BF7B3}" presName="sibTrans" presStyleCnt="0"/>
      <dgm:spPr/>
    </dgm:pt>
    <dgm:pt modelId="{35A9A28D-4C51-4279-BA28-797EF794D04B}" type="pres">
      <dgm:prSet presAssocID="{6ACB0D46-BBD5-4A99-B22A-10586A91FA53}" presName="node" presStyleLbl="node1" presStyleIdx="1" presStyleCnt="5">
        <dgm:presLayoutVars>
          <dgm:bulletEnabled val="1"/>
        </dgm:presLayoutVars>
      </dgm:prSet>
      <dgm:spPr/>
      <dgm:t>
        <a:bodyPr/>
        <a:lstStyle/>
        <a:p>
          <a:endParaRPr lang="el-GR"/>
        </a:p>
      </dgm:t>
    </dgm:pt>
    <dgm:pt modelId="{AA36ED34-5293-4127-BA16-73DC4E92A657}" type="pres">
      <dgm:prSet presAssocID="{4383AB3C-B3E1-440C-809F-F40AAF1AE058}" presName="sibTrans" presStyleCnt="0"/>
      <dgm:spPr/>
    </dgm:pt>
    <dgm:pt modelId="{6CD09205-BA10-4946-9608-C1932FC716BE}" type="pres">
      <dgm:prSet presAssocID="{6C3C98EB-9D1F-448F-95F9-5EFD355B0B4B}" presName="node" presStyleLbl="node1" presStyleIdx="2" presStyleCnt="5">
        <dgm:presLayoutVars>
          <dgm:bulletEnabled val="1"/>
        </dgm:presLayoutVars>
      </dgm:prSet>
      <dgm:spPr/>
      <dgm:t>
        <a:bodyPr/>
        <a:lstStyle/>
        <a:p>
          <a:endParaRPr lang="el-GR"/>
        </a:p>
      </dgm:t>
    </dgm:pt>
    <dgm:pt modelId="{4DD71C62-1EF7-426C-BEDD-CDFB5C5B9EB8}" type="pres">
      <dgm:prSet presAssocID="{2F6B2861-B16F-4419-8E73-DAAFE3361284}" presName="sibTrans" presStyleCnt="0"/>
      <dgm:spPr/>
    </dgm:pt>
    <dgm:pt modelId="{44AC7716-D095-4332-8F08-D05432743250}" type="pres">
      <dgm:prSet presAssocID="{811D842F-763A-43DC-A03D-FF7223DDE64A}" presName="node" presStyleLbl="node1" presStyleIdx="3" presStyleCnt="5">
        <dgm:presLayoutVars>
          <dgm:bulletEnabled val="1"/>
        </dgm:presLayoutVars>
      </dgm:prSet>
      <dgm:spPr/>
      <dgm:t>
        <a:bodyPr/>
        <a:lstStyle/>
        <a:p>
          <a:endParaRPr lang="el-GR"/>
        </a:p>
      </dgm:t>
    </dgm:pt>
    <dgm:pt modelId="{8D3DA0F6-D978-4EA0-B5F7-2B0129895AA4}" type="pres">
      <dgm:prSet presAssocID="{5D65ED5A-C49D-43E8-93B8-091FA80AF7D3}" presName="sibTrans" presStyleCnt="0"/>
      <dgm:spPr/>
    </dgm:pt>
    <dgm:pt modelId="{31938C37-E6EF-49F1-87FC-21511BD840B0}" type="pres">
      <dgm:prSet presAssocID="{3C2662B6-C1F7-41F7-9B66-B129B91DCAB3}" presName="node" presStyleLbl="node1" presStyleIdx="4" presStyleCnt="5">
        <dgm:presLayoutVars>
          <dgm:bulletEnabled val="1"/>
        </dgm:presLayoutVars>
      </dgm:prSet>
      <dgm:spPr/>
      <dgm:t>
        <a:bodyPr/>
        <a:lstStyle/>
        <a:p>
          <a:endParaRPr lang="el-GR"/>
        </a:p>
      </dgm:t>
    </dgm:pt>
  </dgm:ptLst>
  <dgm:cxnLst>
    <dgm:cxn modelId="{6B73B0D9-0895-4623-B06B-2E797AD33DF4}" type="presOf" srcId="{811D842F-763A-43DC-A03D-FF7223DDE64A}" destId="{44AC7716-D095-4332-8F08-D05432743250}" srcOrd="0" destOrd="0" presId="urn:microsoft.com/office/officeart/2005/8/layout/default"/>
    <dgm:cxn modelId="{C233BDF8-95DB-4E5B-A379-29C3A8E6E1AE}" srcId="{316B65D4-4626-4902-9ADF-99FBAFB672E1}" destId="{3C2662B6-C1F7-41F7-9B66-B129B91DCAB3}" srcOrd="4" destOrd="0" parTransId="{1E310EEC-BF8E-43D5-9373-B539AD33E625}" sibTransId="{53375170-3FB4-4451-9E9C-6DC6344A5A83}"/>
    <dgm:cxn modelId="{59AE20AB-4170-4D58-9615-799CA36D032F}" type="presOf" srcId="{3C2662B6-C1F7-41F7-9B66-B129B91DCAB3}" destId="{31938C37-E6EF-49F1-87FC-21511BD840B0}" srcOrd="0" destOrd="0" presId="urn:microsoft.com/office/officeart/2005/8/layout/default"/>
    <dgm:cxn modelId="{BEF11619-DC50-4F83-93E9-523FCAC6488A}" type="presOf" srcId="{7094F9B1-754D-4AFB-A6C3-79DF4BEA5987}" destId="{630A1301-2572-4B77-BE5A-E4284E84C2D0}" srcOrd="0" destOrd="0" presId="urn:microsoft.com/office/officeart/2005/8/layout/default"/>
    <dgm:cxn modelId="{6940C606-EC3D-4A6D-BB9E-984E845A91EB}" type="presOf" srcId="{6ACB0D46-BBD5-4A99-B22A-10586A91FA53}" destId="{35A9A28D-4C51-4279-BA28-797EF794D04B}" srcOrd="0" destOrd="0" presId="urn:microsoft.com/office/officeart/2005/8/layout/default"/>
    <dgm:cxn modelId="{FED37286-C12C-4542-9721-69FA6BEB6F48}" srcId="{316B65D4-4626-4902-9ADF-99FBAFB672E1}" destId="{6C3C98EB-9D1F-448F-95F9-5EFD355B0B4B}" srcOrd="2" destOrd="0" parTransId="{2D40C824-D651-4AEE-A0D0-9D637821918B}" sibTransId="{2F6B2861-B16F-4419-8E73-DAAFE3361284}"/>
    <dgm:cxn modelId="{DDCB3AFF-4671-484B-8F66-F180968358F3}" type="presOf" srcId="{6C3C98EB-9D1F-448F-95F9-5EFD355B0B4B}" destId="{6CD09205-BA10-4946-9608-C1932FC716BE}" srcOrd="0" destOrd="0" presId="urn:microsoft.com/office/officeart/2005/8/layout/default"/>
    <dgm:cxn modelId="{4B8BE7E9-D271-4BE5-B6E0-F34EBD19CBE9}" srcId="{316B65D4-4626-4902-9ADF-99FBAFB672E1}" destId="{6ACB0D46-BBD5-4A99-B22A-10586A91FA53}" srcOrd="1" destOrd="0" parTransId="{341881E1-0430-4E68-BAA8-235DBACB6540}" sibTransId="{4383AB3C-B3E1-440C-809F-F40AAF1AE058}"/>
    <dgm:cxn modelId="{56D06D31-7265-4298-B92B-3B49D8C598C0}" srcId="{316B65D4-4626-4902-9ADF-99FBAFB672E1}" destId="{811D842F-763A-43DC-A03D-FF7223DDE64A}" srcOrd="3" destOrd="0" parTransId="{85487DD8-D045-4150-B355-8EE62D429962}" sibTransId="{5D65ED5A-C49D-43E8-93B8-091FA80AF7D3}"/>
    <dgm:cxn modelId="{70BFF131-D847-4924-AEAF-84A7F8451FB1}" type="presOf" srcId="{316B65D4-4626-4902-9ADF-99FBAFB672E1}" destId="{AA6642BE-1637-4309-97AE-0028F35887AA}" srcOrd="0" destOrd="0" presId="urn:microsoft.com/office/officeart/2005/8/layout/default"/>
    <dgm:cxn modelId="{4899B8D9-5717-4312-AC56-CB241C23CFD2}" srcId="{316B65D4-4626-4902-9ADF-99FBAFB672E1}" destId="{7094F9B1-754D-4AFB-A6C3-79DF4BEA5987}" srcOrd="0" destOrd="0" parTransId="{0CDCA108-2DC8-45FC-B1DF-07A2F5495016}" sibTransId="{DD0B07F3-86A7-477B-9095-9297781BF7B3}"/>
    <dgm:cxn modelId="{3DA02026-AEE7-4176-A8D5-3B58880FDAF1}" type="presParOf" srcId="{AA6642BE-1637-4309-97AE-0028F35887AA}" destId="{630A1301-2572-4B77-BE5A-E4284E84C2D0}" srcOrd="0" destOrd="0" presId="urn:microsoft.com/office/officeart/2005/8/layout/default"/>
    <dgm:cxn modelId="{863528AD-003D-4AF2-B278-C38D1BC72E0B}" type="presParOf" srcId="{AA6642BE-1637-4309-97AE-0028F35887AA}" destId="{9ED2A9A8-265A-402C-B45F-7B1E0D975681}" srcOrd="1" destOrd="0" presId="urn:microsoft.com/office/officeart/2005/8/layout/default"/>
    <dgm:cxn modelId="{4CA7B4E0-6C93-413E-B75A-6CB7440B9ECE}" type="presParOf" srcId="{AA6642BE-1637-4309-97AE-0028F35887AA}" destId="{35A9A28D-4C51-4279-BA28-797EF794D04B}" srcOrd="2" destOrd="0" presId="urn:microsoft.com/office/officeart/2005/8/layout/default"/>
    <dgm:cxn modelId="{1D4FB7C0-BDCA-4511-91B4-44624A34F075}" type="presParOf" srcId="{AA6642BE-1637-4309-97AE-0028F35887AA}" destId="{AA36ED34-5293-4127-BA16-73DC4E92A657}" srcOrd="3" destOrd="0" presId="urn:microsoft.com/office/officeart/2005/8/layout/default"/>
    <dgm:cxn modelId="{3DFB6A80-FD5B-4346-80ED-D01DFBD8347C}" type="presParOf" srcId="{AA6642BE-1637-4309-97AE-0028F35887AA}" destId="{6CD09205-BA10-4946-9608-C1932FC716BE}" srcOrd="4" destOrd="0" presId="urn:microsoft.com/office/officeart/2005/8/layout/default"/>
    <dgm:cxn modelId="{561A493A-E47E-4EE5-8CB6-73D007FF8D46}" type="presParOf" srcId="{AA6642BE-1637-4309-97AE-0028F35887AA}" destId="{4DD71C62-1EF7-426C-BEDD-CDFB5C5B9EB8}" srcOrd="5" destOrd="0" presId="urn:microsoft.com/office/officeart/2005/8/layout/default"/>
    <dgm:cxn modelId="{A97641EB-AB22-4175-86C3-1DAB614601EC}" type="presParOf" srcId="{AA6642BE-1637-4309-97AE-0028F35887AA}" destId="{44AC7716-D095-4332-8F08-D05432743250}" srcOrd="6" destOrd="0" presId="urn:microsoft.com/office/officeart/2005/8/layout/default"/>
    <dgm:cxn modelId="{0BBA1581-25C7-4770-81CD-1AEED826F597}" type="presParOf" srcId="{AA6642BE-1637-4309-97AE-0028F35887AA}" destId="{8D3DA0F6-D978-4EA0-B5F7-2B0129895AA4}" srcOrd="7" destOrd="0" presId="urn:microsoft.com/office/officeart/2005/8/layout/default"/>
    <dgm:cxn modelId="{A8C3D856-0880-4A41-88CD-31FA50C4E0EF}" type="presParOf" srcId="{AA6642BE-1637-4309-97AE-0028F35887AA}" destId="{31938C37-E6EF-49F1-87FC-21511BD840B0}"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E5513D-F5C7-4A75-99FE-1AE3EFF2834A}" type="doc">
      <dgm:prSet loTypeId="urn:microsoft.com/office/officeart/2005/8/layout/default#2" loCatId="list" qsTypeId="urn:microsoft.com/office/officeart/2005/8/quickstyle/3d2" qsCatId="3D" csTypeId="urn:microsoft.com/office/officeart/2005/8/colors/colorful1#3" csCatId="colorful" phldr="1"/>
      <dgm:spPr/>
      <dgm:t>
        <a:bodyPr/>
        <a:lstStyle/>
        <a:p>
          <a:endParaRPr lang="en-GB"/>
        </a:p>
      </dgm:t>
    </dgm:pt>
    <dgm:pt modelId="{80D13FA9-6528-4EDB-96AE-877B9C3862CD}">
      <dgm:prSet phldrT="[Text]"/>
      <dgm:spPr/>
      <dgm:t>
        <a:bodyPr/>
        <a:lstStyle/>
        <a:p>
          <a:r>
            <a:rPr lang="fr-FR" b="1" dirty="0" smtClean="0"/>
            <a:t>Connaissance pour les tests de dépistage de drogues</a:t>
          </a:r>
          <a:endParaRPr lang="en-GB" b="1" dirty="0"/>
        </a:p>
      </dgm:t>
    </dgm:pt>
    <dgm:pt modelId="{C688F001-2834-4685-AC23-A85BDF04EEDA}" type="parTrans" cxnId="{2AC382E5-5B95-4A1C-9C82-544726498D76}">
      <dgm:prSet/>
      <dgm:spPr/>
      <dgm:t>
        <a:bodyPr/>
        <a:lstStyle/>
        <a:p>
          <a:endParaRPr lang="en-GB" b="1"/>
        </a:p>
      </dgm:t>
    </dgm:pt>
    <dgm:pt modelId="{917F106B-F91A-4479-9E72-029440FD82BB}" type="sibTrans" cxnId="{2AC382E5-5B95-4A1C-9C82-544726498D76}">
      <dgm:prSet/>
      <dgm:spPr/>
      <dgm:t>
        <a:bodyPr/>
        <a:lstStyle/>
        <a:p>
          <a:endParaRPr lang="en-GB" b="1"/>
        </a:p>
      </dgm:t>
    </dgm:pt>
    <dgm:pt modelId="{ABE3AB5B-E292-46B8-B73E-848EE356EADC}">
      <dgm:prSet phldrT="[Text]"/>
      <dgm:spPr/>
      <dgm:t>
        <a:bodyPr/>
        <a:lstStyle/>
        <a:p>
          <a:r>
            <a:rPr lang="fr-FR" b="1" dirty="0" smtClean="0"/>
            <a:t>Sensibilisation aux risques et </a:t>
          </a:r>
          <a:r>
            <a:rPr lang="fr-FR" b="1" dirty="0" err="1" smtClean="0"/>
            <a:t>littératie</a:t>
          </a:r>
          <a:r>
            <a:rPr lang="fr-FR" b="1" dirty="0" smtClean="0"/>
            <a:t> en santé</a:t>
          </a:r>
          <a:endParaRPr lang="en-GB" b="1" dirty="0"/>
        </a:p>
      </dgm:t>
    </dgm:pt>
    <dgm:pt modelId="{02F15D95-A1E5-496C-94DA-7EB3FEB890B8}" type="parTrans" cxnId="{2971E6EF-9E5C-4E1C-909C-C6E62F01A9E5}">
      <dgm:prSet/>
      <dgm:spPr/>
      <dgm:t>
        <a:bodyPr/>
        <a:lstStyle/>
        <a:p>
          <a:endParaRPr lang="en-GB" b="1"/>
        </a:p>
      </dgm:t>
    </dgm:pt>
    <dgm:pt modelId="{63C88AED-0AD8-45D1-A9D2-C8EF72944DEF}" type="sibTrans" cxnId="{2971E6EF-9E5C-4E1C-909C-C6E62F01A9E5}">
      <dgm:prSet/>
      <dgm:spPr/>
      <dgm:t>
        <a:bodyPr/>
        <a:lstStyle/>
        <a:p>
          <a:endParaRPr lang="en-GB" b="1"/>
        </a:p>
      </dgm:t>
    </dgm:pt>
    <dgm:pt modelId="{446C2CA6-77C8-4B16-BF80-7A0BBF2B642E}">
      <dgm:prSet phldrT="[Text]"/>
      <dgm:spPr/>
      <dgm:t>
        <a:bodyPr/>
        <a:lstStyle/>
        <a:p>
          <a:r>
            <a:rPr lang="fr-FR" b="1" dirty="0" smtClean="0"/>
            <a:t>Raisonnement moral et auto-efficacité</a:t>
          </a:r>
          <a:endParaRPr lang="en-GB" b="1" dirty="0"/>
        </a:p>
      </dgm:t>
    </dgm:pt>
    <dgm:pt modelId="{57C8525E-6438-49A8-8ED1-A658F8F0BAB6}" type="parTrans" cxnId="{DADCB9F7-D9BD-4D34-BF65-B6BB5073417E}">
      <dgm:prSet/>
      <dgm:spPr/>
      <dgm:t>
        <a:bodyPr/>
        <a:lstStyle/>
        <a:p>
          <a:endParaRPr lang="en-GB" b="1"/>
        </a:p>
      </dgm:t>
    </dgm:pt>
    <dgm:pt modelId="{6605B7F9-A91B-442B-9B6A-629CE1091F5D}" type="sibTrans" cxnId="{DADCB9F7-D9BD-4D34-BF65-B6BB5073417E}">
      <dgm:prSet/>
      <dgm:spPr/>
      <dgm:t>
        <a:bodyPr/>
        <a:lstStyle/>
        <a:p>
          <a:endParaRPr lang="en-GB" b="1"/>
        </a:p>
      </dgm:t>
    </dgm:pt>
    <dgm:pt modelId="{869994EB-7E6F-4A44-A975-C7C2B251AFAB}">
      <dgm:prSet phldrT="[Text]"/>
      <dgm:spPr/>
      <dgm:t>
        <a:bodyPr/>
        <a:lstStyle/>
        <a:p>
          <a:r>
            <a:rPr lang="fr-FR" b="1" dirty="0" smtClean="0"/>
            <a:t>Communication des risques</a:t>
          </a:r>
          <a:endParaRPr lang="en-GB" b="1" dirty="0"/>
        </a:p>
      </dgm:t>
    </dgm:pt>
    <dgm:pt modelId="{0C9EA74D-C1B0-45D9-90E9-4AB72D50F0D8}" type="parTrans" cxnId="{09DBD0E6-B55F-4B13-B212-45AD9EA1DFC7}">
      <dgm:prSet/>
      <dgm:spPr/>
      <dgm:t>
        <a:bodyPr/>
        <a:lstStyle/>
        <a:p>
          <a:endParaRPr lang="en-GB" b="1"/>
        </a:p>
      </dgm:t>
    </dgm:pt>
    <dgm:pt modelId="{A0DD3208-A115-46CD-9BF7-D3408B6BAC51}" type="sibTrans" cxnId="{09DBD0E6-B55F-4B13-B212-45AD9EA1DFC7}">
      <dgm:prSet/>
      <dgm:spPr/>
      <dgm:t>
        <a:bodyPr/>
        <a:lstStyle/>
        <a:p>
          <a:endParaRPr lang="en-GB" b="1"/>
        </a:p>
      </dgm:t>
    </dgm:pt>
    <dgm:pt modelId="{50F9EB06-8CEE-4607-A342-177D73668BCE}">
      <dgm:prSet phldrT="[Text]"/>
      <dgm:spPr/>
      <dgm:t>
        <a:bodyPr/>
        <a:lstStyle/>
        <a:p>
          <a:r>
            <a:rPr lang="fr-FR" b="1" dirty="0" smtClean="0"/>
            <a:t>Intervention des témoins</a:t>
          </a:r>
          <a:endParaRPr lang="en-GB" b="1" dirty="0"/>
        </a:p>
      </dgm:t>
    </dgm:pt>
    <dgm:pt modelId="{6093B204-AC46-4ED6-BEA4-D8EB3556F99A}" type="parTrans" cxnId="{C46E28B2-1DDC-4308-ABB7-16E9B741167E}">
      <dgm:prSet/>
      <dgm:spPr/>
      <dgm:t>
        <a:bodyPr/>
        <a:lstStyle/>
        <a:p>
          <a:endParaRPr lang="en-GB" b="1"/>
        </a:p>
      </dgm:t>
    </dgm:pt>
    <dgm:pt modelId="{568CCB04-6100-42B7-B9FA-3E3F8570CF10}" type="sibTrans" cxnId="{C46E28B2-1DDC-4308-ABB7-16E9B741167E}">
      <dgm:prSet/>
      <dgm:spPr/>
      <dgm:t>
        <a:bodyPr/>
        <a:lstStyle/>
        <a:p>
          <a:endParaRPr lang="en-GB" b="1"/>
        </a:p>
      </dgm:t>
    </dgm:pt>
    <dgm:pt modelId="{9BC5CBFD-4A8C-4F5C-A10E-626F9B1B80D1}">
      <dgm:prSet/>
      <dgm:spPr/>
      <dgm:t>
        <a:bodyPr/>
        <a:lstStyle/>
        <a:p>
          <a:r>
            <a:rPr lang="fr-FR" b="1" dirty="0" smtClean="0"/>
            <a:t>Climat de motivation</a:t>
          </a:r>
          <a:endParaRPr lang="en-GB" b="1" dirty="0"/>
        </a:p>
      </dgm:t>
    </dgm:pt>
    <dgm:pt modelId="{10217AFC-DCFA-4E80-862D-DF14620A0B9A}" type="parTrans" cxnId="{48E07B8E-6FBA-4FBA-B767-4952B00037D8}">
      <dgm:prSet/>
      <dgm:spPr/>
      <dgm:t>
        <a:bodyPr/>
        <a:lstStyle/>
        <a:p>
          <a:endParaRPr lang="en-GB" b="1"/>
        </a:p>
      </dgm:t>
    </dgm:pt>
    <dgm:pt modelId="{8156D029-8D54-4C27-ACA8-82E5C0A91C7D}" type="sibTrans" cxnId="{48E07B8E-6FBA-4FBA-B767-4952B00037D8}">
      <dgm:prSet/>
      <dgm:spPr/>
      <dgm:t>
        <a:bodyPr/>
        <a:lstStyle/>
        <a:p>
          <a:endParaRPr lang="en-GB" b="1"/>
        </a:p>
      </dgm:t>
    </dgm:pt>
    <dgm:pt modelId="{5671ED18-9013-4ABD-A846-5441D7C222A9}" type="pres">
      <dgm:prSet presAssocID="{97E5513D-F5C7-4A75-99FE-1AE3EFF2834A}" presName="diagram" presStyleCnt="0">
        <dgm:presLayoutVars>
          <dgm:dir/>
          <dgm:resizeHandles val="exact"/>
        </dgm:presLayoutVars>
      </dgm:prSet>
      <dgm:spPr/>
      <dgm:t>
        <a:bodyPr/>
        <a:lstStyle/>
        <a:p>
          <a:endParaRPr lang="el-GR"/>
        </a:p>
      </dgm:t>
    </dgm:pt>
    <dgm:pt modelId="{B43AD793-D57C-48B0-ABB5-E503CE3E92D3}" type="pres">
      <dgm:prSet presAssocID="{80D13FA9-6528-4EDB-96AE-877B9C3862CD}" presName="node" presStyleLbl="node1" presStyleIdx="0" presStyleCnt="6">
        <dgm:presLayoutVars>
          <dgm:bulletEnabled val="1"/>
        </dgm:presLayoutVars>
      </dgm:prSet>
      <dgm:spPr/>
      <dgm:t>
        <a:bodyPr/>
        <a:lstStyle/>
        <a:p>
          <a:endParaRPr lang="el-GR"/>
        </a:p>
      </dgm:t>
    </dgm:pt>
    <dgm:pt modelId="{84DAE43C-03A9-45A8-AF62-3D701B63684A}" type="pres">
      <dgm:prSet presAssocID="{917F106B-F91A-4479-9E72-029440FD82BB}" presName="sibTrans" presStyleCnt="0"/>
      <dgm:spPr/>
    </dgm:pt>
    <dgm:pt modelId="{E4EE9F8C-4C2B-4B28-A9C6-63847542F2B6}" type="pres">
      <dgm:prSet presAssocID="{ABE3AB5B-E292-46B8-B73E-848EE356EADC}" presName="node" presStyleLbl="node1" presStyleIdx="1" presStyleCnt="6">
        <dgm:presLayoutVars>
          <dgm:bulletEnabled val="1"/>
        </dgm:presLayoutVars>
      </dgm:prSet>
      <dgm:spPr/>
      <dgm:t>
        <a:bodyPr/>
        <a:lstStyle/>
        <a:p>
          <a:endParaRPr lang="el-GR"/>
        </a:p>
      </dgm:t>
    </dgm:pt>
    <dgm:pt modelId="{24EB372C-82E2-4156-A6FE-D91D8C10C319}" type="pres">
      <dgm:prSet presAssocID="{63C88AED-0AD8-45D1-A9D2-C8EF72944DEF}" presName="sibTrans" presStyleCnt="0"/>
      <dgm:spPr/>
    </dgm:pt>
    <dgm:pt modelId="{79305FD8-E8F4-4131-B9C4-A546023E9D6B}" type="pres">
      <dgm:prSet presAssocID="{446C2CA6-77C8-4B16-BF80-7A0BBF2B642E}" presName="node" presStyleLbl="node1" presStyleIdx="2" presStyleCnt="6">
        <dgm:presLayoutVars>
          <dgm:bulletEnabled val="1"/>
        </dgm:presLayoutVars>
      </dgm:prSet>
      <dgm:spPr/>
      <dgm:t>
        <a:bodyPr/>
        <a:lstStyle/>
        <a:p>
          <a:endParaRPr lang="el-GR"/>
        </a:p>
      </dgm:t>
    </dgm:pt>
    <dgm:pt modelId="{D7061E9E-6122-41DD-A851-116645F4C143}" type="pres">
      <dgm:prSet presAssocID="{6605B7F9-A91B-442B-9B6A-629CE1091F5D}" presName="sibTrans" presStyleCnt="0"/>
      <dgm:spPr/>
    </dgm:pt>
    <dgm:pt modelId="{7295DE78-FF2F-4248-ACE9-506BCC9DAA7F}" type="pres">
      <dgm:prSet presAssocID="{869994EB-7E6F-4A44-A975-C7C2B251AFAB}" presName="node" presStyleLbl="node1" presStyleIdx="3" presStyleCnt="6">
        <dgm:presLayoutVars>
          <dgm:bulletEnabled val="1"/>
        </dgm:presLayoutVars>
      </dgm:prSet>
      <dgm:spPr/>
      <dgm:t>
        <a:bodyPr/>
        <a:lstStyle/>
        <a:p>
          <a:endParaRPr lang="el-GR"/>
        </a:p>
      </dgm:t>
    </dgm:pt>
    <dgm:pt modelId="{FC685B53-BBCA-4590-9CAE-8879E5041DDB}" type="pres">
      <dgm:prSet presAssocID="{A0DD3208-A115-46CD-9BF7-D3408B6BAC51}" presName="sibTrans" presStyleCnt="0"/>
      <dgm:spPr/>
    </dgm:pt>
    <dgm:pt modelId="{44E4DAE1-099B-4AB5-87B4-07D84D0A72E5}" type="pres">
      <dgm:prSet presAssocID="{50F9EB06-8CEE-4607-A342-177D73668BCE}" presName="node" presStyleLbl="node1" presStyleIdx="4" presStyleCnt="6">
        <dgm:presLayoutVars>
          <dgm:bulletEnabled val="1"/>
        </dgm:presLayoutVars>
      </dgm:prSet>
      <dgm:spPr/>
      <dgm:t>
        <a:bodyPr/>
        <a:lstStyle/>
        <a:p>
          <a:endParaRPr lang="el-GR"/>
        </a:p>
      </dgm:t>
    </dgm:pt>
    <dgm:pt modelId="{B2336876-3FA5-4A6B-A498-5FDAF1AF5F98}" type="pres">
      <dgm:prSet presAssocID="{568CCB04-6100-42B7-B9FA-3E3F8570CF10}" presName="sibTrans" presStyleCnt="0"/>
      <dgm:spPr/>
    </dgm:pt>
    <dgm:pt modelId="{FCEEAEDA-1042-42B6-95EF-EC2E27C51C16}" type="pres">
      <dgm:prSet presAssocID="{9BC5CBFD-4A8C-4F5C-A10E-626F9B1B80D1}" presName="node" presStyleLbl="node1" presStyleIdx="5" presStyleCnt="6">
        <dgm:presLayoutVars>
          <dgm:bulletEnabled val="1"/>
        </dgm:presLayoutVars>
      </dgm:prSet>
      <dgm:spPr/>
      <dgm:t>
        <a:bodyPr/>
        <a:lstStyle/>
        <a:p>
          <a:endParaRPr lang="el-GR"/>
        </a:p>
      </dgm:t>
    </dgm:pt>
  </dgm:ptLst>
  <dgm:cxnLst>
    <dgm:cxn modelId="{2BB3F1FE-21B5-45F1-941C-26FA8B29FBA7}" type="presOf" srcId="{97E5513D-F5C7-4A75-99FE-1AE3EFF2834A}" destId="{5671ED18-9013-4ABD-A846-5441D7C222A9}" srcOrd="0" destOrd="0" presId="urn:microsoft.com/office/officeart/2005/8/layout/default#2"/>
    <dgm:cxn modelId="{C3727DA6-5C01-405D-92DC-9745E85A23FA}" type="presOf" srcId="{80D13FA9-6528-4EDB-96AE-877B9C3862CD}" destId="{B43AD793-D57C-48B0-ABB5-E503CE3E92D3}" srcOrd="0" destOrd="0" presId="urn:microsoft.com/office/officeart/2005/8/layout/default#2"/>
    <dgm:cxn modelId="{A88E9E54-8B5A-4CC1-AE32-6226F5AFE0E3}" type="presOf" srcId="{9BC5CBFD-4A8C-4F5C-A10E-626F9B1B80D1}" destId="{FCEEAEDA-1042-42B6-95EF-EC2E27C51C16}" srcOrd="0" destOrd="0" presId="urn:microsoft.com/office/officeart/2005/8/layout/default#2"/>
    <dgm:cxn modelId="{C46E28B2-1DDC-4308-ABB7-16E9B741167E}" srcId="{97E5513D-F5C7-4A75-99FE-1AE3EFF2834A}" destId="{50F9EB06-8CEE-4607-A342-177D73668BCE}" srcOrd="4" destOrd="0" parTransId="{6093B204-AC46-4ED6-BEA4-D8EB3556F99A}" sibTransId="{568CCB04-6100-42B7-B9FA-3E3F8570CF10}"/>
    <dgm:cxn modelId="{7D0152D8-561F-4B80-82A5-42EB43A6BECB}" type="presOf" srcId="{869994EB-7E6F-4A44-A975-C7C2B251AFAB}" destId="{7295DE78-FF2F-4248-ACE9-506BCC9DAA7F}" srcOrd="0" destOrd="0" presId="urn:microsoft.com/office/officeart/2005/8/layout/default#2"/>
    <dgm:cxn modelId="{09DBD0E6-B55F-4B13-B212-45AD9EA1DFC7}" srcId="{97E5513D-F5C7-4A75-99FE-1AE3EFF2834A}" destId="{869994EB-7E6F-4A44-A975-C7C2B251AFAB}" srcOrd="3" destOrd="0" parTransId="{0C9EA74D-C1B0-45D9-90E9-4AB72D50F0D8}" sibTransId="{A0DD3208-A115-46CD-9BF7-D3408B6BAC51}"/>
    <dgm:cxn modelId="{48E07B8E-6FBA-4FBA-B767-4952B00037D8}" srcId="{97E5513D-F5C7-4A75-99FE-1AE3EFF2834A}" destId="{9BC5CBFD-4A8C-4F5C-A10E-626F9B1B80D1}" srcOrd="5" destOrd="0" parTransId="{10217AFC-DCFA-4E80-862D-DF14620A0B9A}" sibTransId="{8156D029-8D54-4C27-ACA8-82E5C0A91C7D}"/>
    <dgm:cxn modelId="{2DC9A40E-F6CC-4037-B020-443FBC484DA6}" type="presOf" srcId="{ABE3AB5B-E292-46B8-B73E-848EE356EADC}" destId="{E4EE9F8C-4C2B-4B28-A9C6-63847542F2B6}" srcOrd="0" destOrd="0" presId="urn:microsoft.com/office/officeart/2005/8/layout/default#2"/>
    <dgm:cxn modelId="{2AC382E5-5B95-4A1C-9C82-544726498D76}" srcId="{97E5513D-F5C7-4A75-99FE-1AE3EFF2834A}" destId="{80D13FA9-6528-4EDB-96AE-877B9C3862CD}" srcOrd="0" destOrd="0" parTransId="{C688F001-2834-4685-AC23-A85BDF04EEDA}" sibTransId="{917F106B-F91A-4479-9E72-029440FD82BB}"/>
    <dgm:cxn modelId="{AB4F7E97-EAAC-42A1-BE81-641BCE0DF8F9}" type="presOf" srcId="{446C2CA6-77C8-4B16-BF80-7A0BBF2B642E}" destId="{79305FD8-E8F4-4131-B9C4-A546023E9D6B}" srcOrd="0" destOrd="0" presId="urn:microsoft.com/office/officeart/2005/8/layout/default#2"/>
    <dgm:cxn modelId="{2971E6EF-9E5C-4E1C-909C-C6E62F01A9E5}" srcId="{97E5513D-F5C7-4A75-99FE-1AE3EFF2834A}" destId="{ABE3AB5B-E292-46B8-B73E-848EE356EADC}" srcOrd="1" destOrd="0" parTransId="{02F15D95-A1E5-496C-94DA-7EB3FEB890B8}" sibTransId="{63C88AED-0AD8-45D1-A9D2-C8EF72944DEF}"/>
    <dgm:cxn modelId="{DADCB9F7-D9BD-4D34-BF65-B6BB5073417E}" srcId="{97E5513D-F5C7-4A75-99FE-1AE3EFF2834A}" destId="{446C2CA6-77C8-4B16-BF80-7A0BBF2B642E}" srcOrd="2" destOrd="0" parTransId="{57C8525E-6438-49A8-8ED1-A658F8F0BAB6}" sibTransId="{6605B7F9-A91B-442B-9B6A-629CE1091F5D}"/>
    <dgm:cxn modelId="{D19648DB-66BC-4138-9725-B0E0A53CC59E}" type="presOf" srcId="{50F9EB06-8CEE-4607-A342-177D73668BCE}" destId="{44E4DAE1-099B-4AB5-87B4-07D84D0A72E5}" srcOrd="0" destOrd="0" presId="urn:microsoft.com/office/officeart/2005/8/layout/default#2"/>
    <dgm:cxn modelId="{B74FCA14-40C9-4CF0-A3C0-320A7F5B50D3}" type="presParOf" srcId="{5671ED18-9013-4ABD-A846-5441D7C222A9}" destId="{B43AD793-D57C-48B0-ABB5-E503CE3E92D3}" srcOrd="0" destOrd="0" presId="urn:microsoft.com/office/officeart/2005/8/layout/default#2"/>
    <dgm:cxn modelId="{A4079F96-0AF2-429D-9530-AB3D57202018}" type="presParOf" srcId="{5671ED18-9013-4ABD-A846-5441D7C222A9}" destId="{84DAE43C-03A9-45A8-AF62-3D701B63684A}" srcOrd="1" destOrd="0" presId="urn:microsoft.com/office/officeart/2005/8/layout/default#2"/>
    <dgm:cxn modelId="{9CC1B349-2C2E-4A0A-A3F8-62F3B82759B7}" type="presParOf" srcId="{5671ED18-9013-4ABD-A846-5441D7C222A9}" destId="{E4EE9F8C-4C2B-4B28-A9C6-63847542F2B6}" srcOrd="2" destOrd="0" presId="urn:microsoft.com/office/officeart/2005/8/layout/default#2"/>
    <dgm:cxn modelId="{26A9CF9E-F3F0-43C3-9BCD-160C159DC360}" type="presParOf" srcId="{5671ED18-9013-4ABD-A846-5441D7C222A9}" destId="{24EB372C-82E2-4156-A6FE-D91D8C10C319}" srcOrd="3" destOrd="0" presId="urn:microsoft.com/office/officeart/2005/8/layout/default#2"/>
    <dgm:cxn modelId="{DD6D1903-EFAD-4FBE-82B7-C1FBDB9ED43E}" type="presParOf" srcId="{5671ED18-9013-4ABD-A846-5441D7C222A9}" destId="{79305FD8-E8F4-4131-B9C4-A546023E9D6B}" srcOrd="4" destOrd="0" presId="urn:microsoft.com/office/officeart/2005/8/layout/default#2"/>
    <dgm:cxn modelId="{C73ABF27-62E6-48BE-9C25-39EF8A437C3E}" type="presParOf" srcId="{5671ED18-9013-4ABD-A846-5441D7C222A9}" destId="{D7061E9E-6122-41DD-A851-116645F4C143}" srcOrd="5" destOrd="0" presId="urn:microsoft.com/office/officeart/2005/8/layout/default#2"/>
    <dgm:cxn modelId="{3A7C47AB-7D26-4E87-9E9D-5555163040D5}" type="presParOf" srcId="{5671ED18-9013-4ABD-A846-5441D7C222A9}" destId="{7295DE78-FF2F-4248-ACE9-506BCC9DAA7F}" srcOrd="6" destOrd="0" presId="urn:microsoft.com/office/officeart/2005/8/layout/default#2"/>
    <dgm:cxn modelId="{1B1274BE-A886-4C17-9EAD-70772DCACEA9}" type="presParOf" srcId="{5671ED18-9013-4ABD-A846-5441D7C222A9}" destId="{FC685B53-BBCA-4590-9CAE-8879E5041DDB}" srcOrd="7" destOrd="0" presId="urn:microsoft.com/office/officeart/2005/8/layout/default#2"/>
    <dgm:cxn modelId="{2E4D6F3D-1FC8-4C83-986D-6B1E346193E7}" type="presParOf" srcId="{5671ED18-9013-4ABD-A846-5441D7C222A9}" destId="{44E4DAE1-099B-4AB5-87B4-07D84D0A72E5}" srcOrd="8" destOrd="0" presId="urn:microsoft.com/office/officeart/2005/8/layout/default#2"/>
    <dgm:cxn modelId="{BAC3E47C-B685-47B3-93CA-DE902C9A83E3}" type="presParOf" srcId="{5671ED18-9013-4ABD-A846-5441D7C222A9}" destId="{B2336876-3FA5-4A6B-A498-5FDAF1AF5F98}" srcOrd="9" destOrd="0" presId="urn:microsoft.com/office/officeart/2005/8/layout/default#2"/>
    <dgm:cxn modelId="{81C51E85-92C9-4810-9D62-0CE507D062D3}" type="presParOf" srcId="{5671ED18-9013-4ABD-A846-5441D7C222A9}" destId="{FCEEAEDA-1042-42B6-95EF-EC2E27C51C16}"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ABB028-89C5-4E7C-922C-52FF964E28BA}">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latin typeface="Calibri"/>
            </a:rPr>
            <a:t>É</a:t>
          </a:r>
          <a:r>
            <a:rPr lang="fr-FR" sz="2300" kern="1200" dirty="0" smtClean="0"/>
            <a:t>thique, franc-jeu, honnêteté, santé, respect d'autrui, respect des règles et des lois</a:t>
          </a:r>
          <a:endParaRPr lang="el-GR" sz="2300" kern="1200" dirty="0"/>
        </a:p>
      </dsp:txBody>
      <dsp:txXfrm rot="16200000">
        <a:off x="702" y="261838"/>
        <a:ext cx="4002285" cy="4002285"/>
      </dsp:txXfrm>
    </dsp:sp>
    <dsp:sp modelId="{FA6B713C-6ED4-4E50-B617-60D36CCC2CC7}">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Dopage</a:t>
          </a:r>
          <a:endParaRPr lang="el-GR" sz="2800" kern="1200" dirty="0"/>
        </a:p>
      </dsp:txBody>
      <dsp:txXfrm rot="5400000">
        <a:off x="4226611" y="261838"/>
        <a:ext cx="4002285" cy="40022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0A1301-2572-4B77-BE5A-E4284E84C2D0}">
      <dsp:nvSpPr>
        <dsp:cNvPr id="0" name=""/>
        <dsp:cNvSpPr/>
      </dsp:nvSpPr>
      <dsp:spPr>
        <a:xfrm>
          <a:off x="0" y="543435"/>
          <a:ext cx="2542782" cy="152566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Comportement planifié</a:t>
          </a:r>
          <a:endParaRPr lang="el-GR" sz="2300" kern="1200" dirty="0"/>
        </a:p>
      </dsp:txBody>
      <dsp:txXfrm>
        <a:off x="0" y="543435"/>
        <a:ext cx="2542782" cy="1525669"/>
      </dsp:txXfrm>
    </dsp:sp>
    <dsp:sp modelId="{35A9A28D-4C51-4279-BA28-797EF794D04B}">
      <dsp:nvSpPr>
        <dsp:cNvPr id="0" name=""/>
        <dsp:cNvSpPr/>
      </dsp:nvSpPr>
      <dsp:spPr>
        <a:xfrm>
          <a:off x="2797060" y="543435"/>
          <a:ext cx="2542782" cy="152566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Buts d'accomplissement et</a:t>
          </a:r>
          <a:r>
            <a:rPr lang="el-GR" sz="2300" b="0" kern="1200" dirty="0" smtClean="0"/>
            <a:t> </a:t>
          </a:r>
          <a:r>
            <a:rPr lang="en-GB" sz="2300" b="0" kern="1200" dirty="0" smtClean="0"/>
            <a:t>motivation</a:t>
          </a:r>
          <a:endParaRPr lang="el-GR" sz="2300" b="0" kern="1200" dirty="0"/>
        </a:p>
      </dsp:txBody>
      <dsp:txXfrm>
        <a:off x="2797060" y="543435"/>
        <a:ext cx="2542782" cy="1525669"/>
      </dsp:txXfrm>
    </dsp:sp>
    <dsp:sp modelId="{6CD09205-BA10-4946-9608-C1932FC716BE}">
      <dsp:nvSpPr>
        <dsp:cNvPr id="0" name=""/>
        <dsp:cNvSpPr/>
      </dsp:nvSpPr>
      <dsp:spPr>
        <a:xfrm>
          <a:off x="5594121" y="543435"/>
          <a:ext cx="2542782" cy="152566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Normes sociales</a:t>
          </a:r>
          <a:endParaRPr lang="el-GR" sz="2300" b="0" kern="1200" dirty="0"/>
        </a:p>
      </dsp:txBody>
      <dsp:txXfrm>
        <a:off x="5594121" y="543435"/>
        <a:ext cx="2542782" cy="1525669"/>
      </dsp:txXfrm>
    </dsp:sp>
    <dsp:sp modelId="{44AC7716-D095-4332-8F08-D05432743250}">
      <dsp:nvSpPr>
        <dsp:cNvPr id="0" name=""/>
        <dsp:cNvSpPr/>
      </dsp:nvSpPr>
      <dsp:spPr>
        <a:xfrm>
          <a:off x="1398530" y="2323383"/>
          <a:ext cx="2542782" cy="152566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Raisonnement moral</a:t>
          </a:r>
          <a:endParaRPr lang="el-GR" sz="2300" b="0" kern="1200" dirty="0"/>
        </a:p>
      </dsp:txBody>
      <dsp:txXfrm>
        <a:off x="1398530" y="2323383"/>
        <a:ext cx="2542782" cy="1525669"/>
      </dsp:txXfrm>
    </dsp:sp>
    <dsp:sp modelId="{31938C37-E6EF-49F1-87FC-21511BD840B0}">
      <dsp:nvSpPr>
        <dsp:cNvPr id="0" name=""/>
        <dsp:cNvSpPr/>
      </dsp:nvSpPr>
      <dsp:spPr>
        <a:xfrm>
          <a:off x="4195591" y="2323383"/>
          <a:ext cx="2542782" cy="1525669"/>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err="1" smtClean="0"/>
            <a:t>Personalité</a:t>
          </a:r>
          <a:endParaRPr lang="el-GR" sz="2300" kern="1200" dirty="0"/>
        </a:p>
      </dsp:txBody>
      <dsp:txXfrm>
        <a:off x="4195591" y="2323383"/>
        <a:ext cx="2542782" cy="15256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3AD793-D57C-48B0-ABB5-E503CE3E92D3}">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Connaissance pour les tests de dépistage de drogues</a:t>
          </a:r>
          <a:endParaRPr lang="en-GB" sz="2400" b="1" kern="1200" dirty="0"/>
        </a:p>
      </dsp:txBody>
      <dsp:txXfrm>
        <a:off x="0" y="591343"/>
        <a:ext cx="2571749" cy="1543050"/>
      </dsp:txXfrm>
    </dsp:sp>
    <dsp:sp modelId="{E4EE9F8C-4C2B-4B28-A9C6-63847542F2B6}">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Sensibilisation aux risques et </a:t>
          </a:r>
          <a:r>
            <a:rPr lang="fr-FR" sz="2400" b="1" kern="1200" dirty="0" err="1" smtClean="0"/>
            <a:t>littératie</a:t>
          </a:r>
          <a:r>
            <a:rPr lang="fr-FR" sz="2400" b="1" kern="1200" dirty="0" smtClean="0"/>
            <a:t> en santé</a:t>
          </a:r>
          <a:endParaRPr lang="en-GB" sz="2400" b="1" kern="1200" dirty="0"/>
        </a:p>
      </dsp:txBody>
      <dsp:txXfrm>
        <a:off x="2828925" y="591343"/>
        <a:ext cx="2571749" cy="1543050"/>
      </dsp:txXfrm>
    </dsp:sp>
    <dsp:sp modelId="{79305FD8-E8F4-4131-B9C4-A546023E9D6B}">
      <dsp:nvSpPr>
        <dsp:cNvPr id="0" name=""/>
        <dsp:cNvSpPr/>
      </dsp:nvSpPr>
      <dsp:spPr>
        <a:xfrm>
          <a:off x="5657849"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Raisonnement moral et auto-efficacité</a:t>
          </a:r>
          <a:endParaRPr lang="en-GB" sz="2400" b="1" kern="1200" dirty="0"/>
        </a:p>
      </dsp:txBody>
      <dsp:txXfrm>
        <a:off x="5657849" y="591343"/>
        <a:ext cx="2571749" cy="1543050"/>
      </dsp:txXfrm>
    </dsp:sp>
    <dsp:sp modelId="{7295DE78-FF2F-4248-ACE9-506BCC9DAA7F}">
      <dsp:nvSpPr>
        <dsp:cNvPr id="0" name=""/>
        <dsp:cNvSpPr/>
      </dsp:nvSpPr>
      <dsp:spPr>
        <a:xfrm>
          <a:off x="0" y="2391569"/>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Communication des risques</a:t>
          </a:r>
          <a:endParaRPr lang="en-GB" sz="2400" b="1" kern="1200" dirty="0"/>
        </a:p>
      </dsp:txBody>
      <dsp:txXfrm>
        <a:off x="0" y="2391569"/>
        <a:ext cx="2571749" cy="1543050"/>
      </dsp:txXfrm>
    </dsp:sp>
    <dsp:sp modelId="{44E4DAE1-099B-4AB5-87B4-07D84D0A72E5}">
      <dsp:nvSpPr>
        <dsp:cNvPr id="0" name=""/>
        <dsp:cNvSpPr/>
      </dsp:nvSpPr>
      <dsp:spPr>
        <a:xfrm>
          <a:off x="2828925" y="2391569"/>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Intervention des témoins</a:t>
          </a:r>
          <a:endParaRPr lang="en-GB" sz="2400" b="1" kern="1200" dirty="0"/>
        </a:p>
      </dsp:txBody>
      <dsp:txXfrm>
        <a:off x="2828925" y="2391569"/>
        <a:ext cx="2571749" cy="1543050"/>
      </dsp:txXfrm>
    </dsp:sp>
    <dsp:sp modelId="{FCEEAEDA-1042-42B6-95EF-EC2E27C51C16}">
      <dsp:nvSpPr>
        <dsp:cNvPr id="0" name=""/>
        <dsp:cNvSpPr/>
      </dsp:nvSpPr>
      <dsp:spPr>
        <a:xfrm>
          <a:off x="5657849" y="23915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t>Climat de motivation</a:t>
          </a:r>
          <a:endParaRPr lang="en-GB" sz="2400" b="1" kern="1200" dirty="0"/>
        </a:p>
      </dsp:txBody>
      <dsp:txXfrm>
        <a:off x="5657849"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 xmlns:a16="http://schemas.microsoft.com/office/drawing/2014/main" id="{3FACADE2-D29A-F74C-914F-4A062B051D9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2 - Θέση ημερομηνίας">
            <a:extLst>
              <a:ext uri="{FF2B5EF4-FFF2-40B4-BE49-F238E27FC236}">
                <a16:creationId xmlns="" xmlns:a16="http://schemas.microsoft.com/office/drawing/2014/main" id="{2374EEAB-5292-D245-AAF0-4EE28A13B7C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72BA3DE-9BBA-40C7-AB0F-CCCD1DD7C119}" type="datetimeFigureOut">
              <a:rPr lang="el-GR"/>
              <a:pPr>
                <a:defRPr/>
              </a:pPr>
              <a:t>17/1/2020</a:t>
            </a:fld>
            <a:endParaRPr lang="el-GR"/>
          </a:p>
        </p:txBody>
      </p:sp>
      <p:sp>
        <p:nvSpPr>
          <p:cNvPr id="4" name="3 - Θέση εικόνας διαφάνειας">
            <a:extLst>
              <a:ext uri="{FF2B5EF4-FFF2-40B4-BE49-F238E27FC236}">
                <a16:creationId xmlns="" xmlns:a16="http://schemas.microsoft.com/office/drawing/2014/main" id="{AB6D8FF5-1A64-9044-A856-CB706179049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 xmlns:a16="http://schemas.microsoft.com/office/drawing/2014/main" id="{0D916B8B-2339-BA47-A0DF-C5DC31AA2B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 xmlns:a16="http://schemas.microsoft.com/office/drawing/2014/main" id="{C720A7EE-BAEC-F54E-BDDE-81522AE883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6 - Θέση αριθμού διαφάνειας">
            <a:extLst>
              <a:ext uri="{FF2B5EF4-FFF2-40B4-BE49-F238E27FC236}">
                <a16:creationId xmlns="" xmlns:a16="http://schemas.microsoft.com/office/drawing/2014/main" id="{18855F15-E6BD-814C-92F5-AC6F0BF640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B3497BC-9628-407C-B2B3-04664DEC40BE}" type="slidenum">
              <a:rPr lang="el-GR" altLang="el-G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brièvement de la nécessité de comprendre pourquoi les athlètes de compétition se dopent. Explorez l'utilité de ces connaissances sur le développement de l'éducation antidopage et la prévention du dopage.</a:t>
            </a:r>
          </a:p>
          <a:p>
            <a:pPr eaLnBrk="1" hangingPunct="1">
              <a:spcBef>
                <a:spcPct val="0"/>
              </a:spcBef>
            </a:pPr>
            <a:endParaRPr lang="el-GR" altLang="en-US" dirty="0" smtClean="0"/>
          </a:p>
          <a:p>
            <a:pPr eaLnBrk="1" hangingPunct="1">
              <a:spcBef>
                <a:spcPct val="0"/>
              </a:spcBef>
            </a:pPr>
            <a:r>
              <a:rPr lang="en-US" altLang="en-US" dirty="0" smtClean="0"/>
              <a:t>Temps </a:t>
            </a:r>
            <a:r>
              <a:rPr lang="fr-FR" altLang="en-US" dirty="0" smtClean="0"/>
              <a:t>estimé</a:t>
            </a:r>
            <a:r>
              <a:rPr lang="en-US" altLang="en-US" dirty="0" smtClean="0"/>
              <a:t>: 3 min</a:t>
            </a:r>
            <a:endParaRPr lang="el-GR" altLang="en-US" dirty="0" smtClean="0"/>
          </a:p>
        </p:txBody>
      </p:sp>
      <p:sp>
        <p:nvSpPr>
          <p:cNvPr id="15363" name="3 - Θέση αριθμού διαφάνειας"/>
          <p:cNvSpPr>
            <a:spLocks noGrp="1"/>
          </p:cNvSpPr>
          <p:nvPr>
            <p:ph type="sldNum" sz="quarter" idx="5"/>
          </p:nvPr>
        </p:nvSpPr>
        <p:spPr bwMode="auto">
          <a:noFill/>
          <a:ln>
            <a:miter lim="800000"/>
            <a:headEnd/>
            <a:tailEnd/>
          </a:ln>
        </p:spPr>
        <p:txBody>
          <a:bodyPr/>
          <a:lstStyle/>
          <a:p>
            <a:fld id="{2A36FA5A-4542-4CBE-8201-B2C14F11C6AA}" type="slidenum">
              <a:rPr lang="el-GR" altLang="en-US"/>
              <a:pPr/>
              <a:t>1</a:t>
            </a:fld>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25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Présentez SATURN comme exemple de détection et de punition. Décrivez le contenu de l'intervention et les résultats. Soulignez les résultats positifs obtenus, mais également les résultats négatifs et leur impact sur leur implication future dans le sport (c'est-à-dire, plus susceptibles de se doper lorsque la menace d'un contrôle antidopage n'est pas apparente).</a:t>
            </a:r>
          </a:p>
          <a:p>
            <a:endParaRPr lang="en-US" altLang="en-US" dirty="0" smtClean="0"/>
          </a:p>
          <a:p>
            <a:r>
              <a:rPr lang="en-US" altLang="en-US" dirty="0" smtClean="0"/>
              <a:t>Temps </a:t>
            </a:r>
            <a:r>
              <a:rPr lang="en-US" altLang="en-US" dirty="0" err="1" smtClean="0"/>
              <a:t>estimé</a:t>
            </a:r>
            <a:r>
              <a:rPr lang="en-US" altLang="en-US" dirty="0" smtClean="0"/>
              <a:t>: 5 min</a:t>
            </a:r>
            <a:endParaRPr lang="el-GR" altLang="en-US" dirty="0" smtClean="0"/>
          </a:p>
          <a:p>
            <a:endParaRPr lang="el-GR" altLang="en-US" dirty="0" smtClean="0"/>
          </a:p>
        </p:txBody>
      </p:sp>
      <p:sp>
        <p:nvSpPr>
          <p:cNvPr id="22531" name="3 - Θέση αριθμού διαφάνειας"/>
          <p:cNvSpPr>
            <a:spLocks noGrp="1"/>
          </p:cNvSpPr>
          <p:nvPr>
            <p:ph type="sldNum" sz="quarter" idx="5"/>
          </p:nvPr>
        </p:nvSpPr>
        <p:spPr bwMode="auto">
          <a:noFill/>
          <a:ln>
            <a:miter lim="800000"/>
            <a:headEnd/>
            <a:tailEnd/>
          </a:ln>
        </p:spPr>
        <p:txBody>
          <a:bodyPr/>
          <a:lstStyle/>
          <a:p>
            <a:fld id="{96B431B6-B39E-417D-B582-3AE2D18620DC}" type="slidenum">
              <a:rPr lang="el-GR" altLang="en-US"/>
              <a:pPr/>
              <a:t>11</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Décrivez ALPHA comme un exemple de campagne de sensibilisation croissante. Insistez sur la nécessité d'éduquer</a:t>
            </a:r>
            <a:r>
              <a:rPr lang="fr-FR" baseline="0" dirty="0" smtClean="0"/>
              <a:t> </a:t>
            </a:r>
            <a:r>
              <a:rPr lang="fr-FR" dirty="0" smtClean="0"/>
              <a:t>les athlètes sur les procédures de contrôle du dopage plutôt que de les</a:t>
            </a:r>
            <a:r>
              <a:rPr lang="fr-FR" baseline="0" dirty="0" smtClean="0"/>
              <a:t> </a:t>
            </a:r>
            <a:r>
              <a:rPr lang="fr-FR" dirty="0" smtClean="0"/>
              <a:t>éduquer à ne pas se doper (2 modules sur 6)</a:t>
            </a:r>
          </a:p>
          <a:p>
            <a:endParaRPr lang="en-US" altLang="en-US" dirty="0" smtClean="0"/>
          </a:p>
          <a:p>
            <a:r>
              <a:rPr lang="en-US" altLang="en-US" dirty="0" smtClean="0"/>
              <a:t>Temps </a:t>
            </a:r>
            <a:r>
              <a:rPr lang="en-US" altLang="en-US" dirty="0" err="1" smtClean="0"/>
              <a:t>estimé</a:t>
            </a:r>
            <a:r>
              <a:rPr lang="en-US" altLang="en-US" dirty="0" smtClean="0"/>
              <a:t>: 3 min</a:t>
            </a:r>
            <a:endParaRPr lang="el-GR" altLang="en-US" dirty="0" smtClean="0"/>
          </a:p>
        </p:txBody>
      </p:sp>
      <p:sp>
        <p:nvSpPr>
          <p:cNvPr id="24579" name="3 - Θέση αριθμού διαφάνειας"/>
          <p:cNvSpPr>
            <a:spLocks noGrp="1"/>
          </p:cNvSpPr>
          <p:nvPr>
            <p:ph type="sldNum" sz="quarter" idx="5"/>
          </p:nvPr>
        </p:nvSpPr>
        <p:spPr bwMode="auto">
          <a:noFill/>
          <a:ln>
            <a:miter lim="800000"/>
            <a:headEnd/>
            <a:tailEnd/>
          </a:ln>
        </p:spPr>
        <p:txBody>
          <a:bodyPr/>
          <a:lstStyle/>
          <a:p>
            <a:fld id="{8D12F690-914D-4D9B-A2B2-1E9203961FF7}" type="slidenum">
              <a:rPr lang="el-GR" altLang="en-US"/>
              <a:pPr/>
              <a:t>12</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smtClean="0"/>
              <a:t>Décrivez la nouvelle plateforme développée par l'AMA pour l'éducation antidopage. Décrivez l'outil pour les entraîneurs; mettez l'accent sur les procédures de contrôle du dopage. Décrivez l'outil pour les parents; discutez de la nécessité d'impliquer les parents dans l'éducation antidopage. Décrivez l'outil pour les médecins du sport; discutez du rôle des médecins du sport dans la décision de se doper.</a:t>
            </a:r>
          </a:p>
          <a:p>
            <a:endParaRPr lang="en-US" altLang="en-US" dirty="0" smtClean="0"/>
          </a:p>
          <a:p>
            <a:r>
              <a:rPr lang="en-US" altLang="en-US" dirty="0" smtClean="0"/>
              <a:t>Temps </a:t>
            </a:r>
            <a:r>
              <a:rPr lang="en-US" altLang="en-US" dirty="0" err="1" smtClean="0"/>
              <a:t>estimé</a:t>
            </a:r>
            <a:r>
              <a:rPr lang="en-US" altLang="en-US" dirty="0" smtClean="0"/>
              <a:t>: 5 min.</a:t>
            </a:r>
            <a:endParaRPr lang="el-GR" altLang="en-US" dirty="0" smtClean="0"/>
          </a:p>
          <a:p>
            <a:endParaRPr lang="el-GR" dirty="0"/>
          </a:p>
        </p:txBody>
      </p:sp>
      <p:sp>
        <p:nvSpPr>
          <p:cNvPr id="4" name="3 - Θέση αριθμού διαφάνειας"/>
          <p:cNvSpPr>
            <a:spLocks noGrp="1"/>
          </p:cNvSpPr>
          <p:nvPr>
            <p:ph type="sldNum" sz="quarter" idx="10"/>
          </p:nvPr>
        </p:nvSpPr>
        <p:spPr/>
        <p:txBody>
          <a:bodyPr/>
          <a:lstStyle/>
          <a:p>
            <a:fld id="{4B3497BC-9628-407C-B2B3-04664DEC40BE}" type="slidenum">
              <a:rPr lang="el-GR" altLang="el-GR" smtClean="0"/>
              <a:pPr/>
              <a:t>13</a:t>
            </a:fld>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ATLAS et ATHENA. Présentez comment ils ont été développés et leur contexte théorique, comme décrit dans la diapositive suivante.</a:t>
            </a:r>
            <a:endParaRPr lang="en-US" altLang="en-US" dirty="0" smtClean="0"/>
          </a:p>
          <a:p>
            <a:endParaRPr lang="en-US" altLang="en-US" dirty="0" smtClean="0"/>
          </a:p>
          <a:p>
            <a:r>
              <a:rPr lang="en-US" altLang="en-US" dirty="0" smtClean="0"/>
              <a:t>Temps </a:t>
            </a:r>
            <a:r>
              <a:rPr lang="en-US" altLang="en-US" dirty="0" err="1" smtClean="0"/>
              <a:t>estimé</a:t>
            </a:r>
            <a:r>
              <a:rPr lang="en-US" altLang="en-US" dirty="0" smtClean="0"/>
              <a:t>: 3 min</a:t>
            </a:r>
            <a:endParaRPr lang="el-GR" altLang="en-US" dirty="0" smtClean="0"/>
          </a:p>
        </p:txBody>
      </p:sp>
      <p:sp>
        <p:nvSpPr>
          <p:cNvPr id="30723" name="3 - Θέση αριθμού διαφάνειας"/>
          <p:cNvSpPr>
            <a:spLocks noGrp="1"/>
          </p:cNvSpPr>
          <p:nvPr>
            <p:ph type="sldNum" sz="quarter" idx="5"/>
          </p:nvPr>
        </p:nvSpPr>
        <p:spPr bwMode="auto">
          <a:noFill/>
          <a:ln>
            <a:miter lim="800000"/>
            <a:headEnd/>
            <a:tailEnd/>
          </a:ln>
        </p:spPr>
        <p:txBody>
          <a:bodyPr/>
          <a:lstStyle/>
          <a:p>
            <a:fld id="{C7DA9566-8200-4E1A-A9BD-2C2447EEB34D}" type="slidenum">
              <a:rPr lang="el-GR" altLang="en-US"/>
              <a:pPr/>
              <a:t>14</a:t>
            </a:fld>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Décrivez le mode de présentation et le contenu de ATLAS et ATHENA. Discutez de son application dans les sports, du contenu des interventions, des points</a:t>
            </a:r>
            <a:r>
              <a:rPr lang="fr-FR" baseline="0" dirty="0" smtClean="0"/>
              <a:t> </a:t>
            </a:r>
            <a:r>
              <a:rPr lang="fr-FR" dirty="0" smtClean="0"/>
              <a:t>forts et des points faibles de ces interventions.</a:t>
            </a:r>
          </a:p>
          <a:p>
            <a:endParaRPr lang="en-US" altLang="en-US" dirty="0" smtClean="0"/>
          </a:p>
          <a:p>
            <a:r>
              <a:rPr lang="en-US" altLang="en-US" dirty="0" smtClean="0"/>
              <a:t>Temps </a:t>
            </a:r>
            <a:r>
              <a:rPr lang="en-US" altLang="en-US" dirty="0" err="1" smtClean="0"/>
              <a:t>estimé</a:t>
            </a:r>
            <a:r>
              <a:rPr lang="en-US" altLang="en-US" dirty="0" smtClean="0"/>
              <a:t>: 5 min</a:t>
            </a:r>
            <a:endParaRPr lang="el-GR" altLang="en-US" dirty="0" smtClean="0"/>
          </a:p>
        </p:txBody>
      </p:sp>
      <p:sp>
        <p:nvSpPr>
          <p:cNvPr id="32771" name="3 - Θέση αριθμού διαφάνειας"/>
          <p:cNvSpPr>
            <a:spLocks noGrp="1"/>
          </p:cNvSpPr>
          <p:nvPr>
            <p:ph type="sldNum" sz="quarter" idx="5"/>
          </p:nvPr>
        </p:nvSpPr>
        <p:spPr bwMode="auto">
          <a:noFill/>
          <a:ln>
            <a:miter lim="800000"/>
            <a:headEnd/>
            <a:tailEnd/>
          </a:ln>
        </p:spPr>
        <p:txBody>
          <a:bodyPr/>
          <a:lstStyle/>
          <a:p>
            <a:fld id="{5A6F24B1-30CB-4BC6-8707-F8A5E13C0762}" type="slidenum">
              <a:rPr lang="el-GR" altLang="en-US"/>
              <a:pPr/>
              <a:t>15</a:t>
            </a:fld>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Ce programme de formation intéressant peut être consulté ici</a:t>
            </a:r>
            <a:r>
              <a:rPr lang="en-GB" altLang="en-US" dirty="0" smtClean="0"/>
              <a:t>: https://www.wada-ama.org/sites/default/files/resources/files/elbe_-_2008_final_report.pdf </a:t>
            </a:r>
          </a:p>
          <a:p>
            <a:endParaRPr lang="en-GB" altLang="en-US" dirty="0" smtClean="0"/>
          </a:p>
          <a:p>
            <a:r>
              <a:rPr lang="fr-FR" dirty="0" smtClean="0"/>
              <a:t>Vous pouvez utiliser cette ressource pour que les étudiants/stagiaires réfléchissent à l’utilité pratique de cette formation pour améliorer l’attitude morale, le raisonnement moral et la prise de décisions des athlètes et des autres parties prenantes du sport dans différents domaines (par exemple, le trucage de matches).</a:t>
            </a:r>
          </a:p>
          <a:p>
            <a:endParaRPr lang="en-GB" altLang="en-US"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A67E9B25-FBD0-4769-A0AD-46D58DCBDA5C}" type="slidenum">
              <a:rPr lang="el-GR" altLang="en-US"/>
              <a:pPr/>
              <a:t>16</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Discutez avec les étudiants de l’esprit du sport qui comprend un large éventail de valeurs qui reflètent la sportivité. Le dopage est contre beaucoup</a:t>
            </a:r>
            <a:r>
              <a:rPr lang="fr-FR" baseline="0" dirty="0" smtClean="0"/>
              <a:t> </a:t>
            </a:r>
            <a:r>
              <a:rPr lang="fr-FR" dirty="0" smtClean="0"/>
              <a:t>d'entre eux, notamment: l'éthique, le franc-jeu, l'honnêteté, la santé, le respect d'autrui, le respect des règles et des lois.</a:t>
            </a:r>
          </a:p>
          <a:p>
            <a:endParaRPr lang="en-GB" altLang="en-US" dirty="0" smtClean="0"/>
          </a:p>
          <a:p>
            <a:r>
              <a:rPr lang="en-US" altLang="en-US" dirty="0" smtClean="0"/>
              <a:t>Temps </a:t>
            </a:r>
            <a:r>
              <a:rPr lang="fr-FR" altLang="en-US" dirty="0" smtClean="0"/>
              <a:t>estimé</a:t>
            </a:r>
            <a:r>
              <a:rPr lang="en-GB" altLang="en-US" dirty="0" smtClean="0"/>
              <a:t>: 5 min</a:t>
            </a:r>
          </a:p>
        </p:txBody>
      </p:sp>
      <p:sp>
        <p:nvSpPr>
          <p:cNvPr id="18435" name="Slide Number Placeholder 3"/>
          <p:cNvSpPr>
            <a:spLocks noGrp="1"/>
          </p:cNvSpPr>
          <p:nvPr>
            <p:ph type="sldNum" sz="quarter" idx="5"/>
          </p:nvPr>
        </p:nvSpPr>
        <p:spPr bwMode="auto">
          <a:noFill/>
          <a:ln>
            <a:miter lim="800000"/>
            <a:headEnd/>
            <a:tailEnd/>
          </a:ln>
        </p:spPr>
        <p:txBody>
          <a:bodyPr/>
          <a:lstStyle/>
          <a:p>
            <a:fld id="{6CD5D8CB-ACB2-4465-8724-046EF0443BA0}" type="slidenum">
              <a:rPr lang="el-GR" altLang="en-US"/>
              <a:pPr/>
              <a:t>2</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brièvement aux étudiants les domaines d’investigation psychologique abordés en matière de dopage. Jusqu'à présent, l'étude psychologique de l'usage de substances dopantes a identifié les domaines clés suivants: l'usage de substances dopantes en tant que comportement intentionnel et planifié; le rôle de la motivation et de réussite chez les sportifs (par exemple, pourquoi s’engagent-ils dans le sport? Comment comprennent-ils, interprètent-ils et assurent-ils le succès dans le sport)? les normes dans l'équipe, la famille et l'environnement social proche; raisonnement moral et prise de décision; le rôle de la personnalité et les différences individuelles dans les attitudes, les intentions et le comportement face au dopage.</a:t>
            </a:r>
            <a:endParaRPr lang="en-GB" altLang="en-US" dirty="0" smtClean="0"/>
          </a:p>
          <a:p>
            <a:endParaRPr lang="en-GB" altLang="en-US" dirty="0" smtClean="0"/>
          </a:p>
          <a:p>
            <a:r>
              <a:rPr lang="en-US" altLang="en-US" dirty="0" smtClean="0"/>
              <a:t>Temps </a:t>
            </a:r>
            <a:r>
              <a:rPr lang="fr-FR" altLang="en-US" dirty="0" smtClean="0"/>
              <a:t>estimé</a:t>
            </a:r>
            <a:r>
              <a:rPr lang="en-GB" altLang="en-US" dirty="0" smtClean="0"/>
              <a:t>: 3 min </a:t>
            </a:r>
          </a:p>
          <a:p>
            <a:endParaRPr lang="en-GB" altLang="en-US" dirty="0" smtClean="0"/>
          </a:p>
          <a:p>
            <a:endParaRPr lang="en-GB" altLang="en-US" dirty="0" smtClean="0"/>
          </a:p>
        </p:txBody>
      </p:sp>
      <p:sp>
        <p:nvSpPr>
          <p:cNvPr id="24579" name="Slide Number Placeholder 3"/>
          <p:cNvSpPr>
            <a:spLocks noGrp="1"/>
          </p:cNvSpPr>
          <p:nvPr>
            <p:ph type="sldNum" sz="quarter" idx="5"/>
          </p:nvPr>
        </p:nvSpPr>
        <p:spPr bwMode="auto">
          <a:noFill/>
          <a:ln>
            <a:miter lim="800000"/>
            <a:headEnd/>
            <a:tailEnd/>
          </a:ln>
        </p:spPr>
        <p:txBody>
          <a:bodyPr/>
          <a:lstStyle/>
          <a:p>
            <a:fld id="{217402EE-037E-4858-BE82-3B4A3742A4F1}" type="slidenum">
              <a:rPr lang="el-GR" altLang="en-US"/>
              <a:pPr/>
              <a:t>3</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que le dopage est un comportement intentionnel. En tant que tel, des théories cognitives sociales ont été utilisées pour comprendre le processus de prise de décision. La théorie du comportement planifié (introduite par </a:t>
            </a:r>
            <a:r>
              <a:rPr lang="fr-FR" dirty="0" err="1" smtClean="0"/>
              <a:t>Ajzen</a:t>
            </a:r>
            <a:r>
              <a:rPr lang="fr-FR" dirty="0" smtClean="0"/>
              <a:t> en 1991) a dominé la plupart des recherches sur l'usage de</a:t>
            </a:r>
            <a:r>
              <a:rPr lang="fr-FR" baseline="0" dirty="0" smtClean="0"/>
              <a:t> s</a:t>
            </a:r>
            <a:r>
              <a:rPr lang="fr-FR" dirty="0" smtClean="0"/>
              <a:t>ubstances due "à causes psychologiques". Selon cette perspective, le dopage est considéré comme un choix conscient et rationnel, déterminé par l'intention d'utiliser des substances (et/ou des méthodes) dopantes. À leur tour, les intentions sont influencées par les attitudes (avantages/inconvénients du dopage), les normes sociales (que le dopage soit considéré comme socialement approuvé et/ou répandu parmi les autres référents) et par le contrôle comportemental perçu (si le sportif a accès aux substances dopantes et peut les utiliser effectivement).</a:t>
            </a:r>
          </a:p>
          <a:p>
            <a:endParaRPr lang="en-GB" altLang="en-US" dirty="0" smtClean="0"/>
          </a:p>
          <a:p>
            <a:r>
              <a:rPr lang="en-US" altLang="en-US" dirty="0" smtClean="0"/>
              <a:t>Temps </a:t>
            </a:r>
            <a:r>
              <a:rPr lang="fr-FR" altLang="en-US" dirty="0" smtClean="0"/>
              <a:t>estimé</a:t>
            </a:r>
            <a:r>
              <a:rPr lang="en-GB" altLang="en-US" dirty="0" smtClean="0"/>
              <a:t>: 3 min</a:t>
            </a:r>
          </a:p>
        </p:txBody>
      </p:sp>
      <p:sp>
        <p:nvSpPr>
          <p:cNvPr id="26627" name="Slide Number Placeholder 3"/>
          <p:cNvSpPr>
            <a:spLocks noGrp="1"/>
          </p:cNvSpPr>
          <p:nvPr>
            <p:ph type="sldNum" sz="quarter" idx="5"/>
          </p:nvPr>
        </p:nvSpPr>
        <p:spPr bwMode="auto">
          <a:noFill/>
          <a:ln>
            <a:miter lim="800000"/>
            <a:headEnd/>
            <a:tailEnd/>
          </a:ln>
        </p:spPr>
        <p:txBody>
          <a:bodyPr/>
          <a:lstStyle/>
          <a:p>
            <a:fld id="{C4D785EF-EE3C-4EFD-BE1B-B3C20FD13504}" type="slidenum">
              <a:rPr lang="el-GR" altLang="en-US"/>
              <a:pPr/>
              <a:t>4</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Fournissez aux étudiants des informations sur la bibliographie consacrée à l’effet des buts d’accomplissement sur les intentions de se doper et le comportement de dopage. Plusieurs études ont montré que les athlètes ayant des buts d’accomplissement « inadaptés » (par exemple, les athlètes qui s'efforcent à faire mieux que</a:t>
            </a:r>
            <a:r>
              <a:rPr lang="fr-FR" baseline="0" dirty="0" smtClean="0"/>
              <a:t> </a:t>
            </a:r>
            <a:r>
              <a:rPr lang="fr-FR" dirty="0" smtClean="0"/>
              <a:t>les autres, évitent de montrer moins compétents que les autres) ont tendance à manifester des attitudes et des intentions de se doper plus positives et sont plus susceptibles d'avoir consommé de produits dopants dans le passé.</a:t>
            </a:r>
          </a:p>
          <a:p>
            <a:endParaRPr lang="en-GB" altLang="en-US" dirty="0" smtClean="0"/>
          </a:p>
          <a:p>
            <a:r>
              <a:rPr lang="en-US" altLang="en-US" dirty="0" smtClean="0"/>
              <a:t>Temps </a:t>
            </a:r>
            <a:r>
              <a:rPr lang="fr-FR" altLang="en-US" dirty="0" smtClean="0"/>
              <a:t>estimé</a:t>
            </a:r>
            <a:r>
              <a:rPr lang="en-GB" altLang="en-US" dirty="0" smtClean="0"/>
              <a:t>: 3 min </a:t>
            </a:r>
          </a:p>
        </p:txBody>
      </p:sp>
      <p:sp>
        <p:nvSpPr>
          <p:cNvPr id="30723" name="Slide Number Placeholder 3"/>
          <p:cNvSpPr>
            <a:spLocks noGrp="1"/>
          </p:cNvSpPr>
          <p:nvPr>
            <p:ph type="sldNum" sz="quarter" idx="5"/>
          </p:nvPr>
        </p:nvSpPr>
        <p:spPr bwMode="auto">
          <a:noFill/>
          <a:ln>
            <a:miter lim="800000"/>
            <a:headEnd/>
            <a:tailEnd/>
          </a:ln>
        </p:spPr>
        <p:txBody>
          <a:bodyPr/>
          <a:lstStyle/>
          <a:p>
            <a:fld id="{56B196A0-E9E7-4C73-94C5-F0961F869145}" type="slidenum">
              <a:rPr lang="el-GR" altLang="en-US"/>
              <a:pPr/>
              <a:t>5</a:t>
            </a:fld>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7586"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Fournissez aux étudiants des informations sur la bibliographie</a:t>
            </a:r>
            <a:r>
              <a:rPr lang="fr-FR" baseline="0" dirty="0" smtClean="0"/>
              <a:t> </a:t>
            </a:r>
            <a:r>
              <a:rPr lang="fr-FR" dirty="0" smtClean="0"/>
              <a:t>consacrée à l’effet des buts d’accomplissement sur les intentions de se doper et le comportement de dopage. Plusieurs études ont montré que les athlètes ayant des croyances</a:t>
            </a:r>
            <a:r>
              <a:rPr lang="fr-FR" baseline="0" dirty="0" smtClean="0"/>
              <a:t> </a:t>
            </a:r>
            <a:r>
              <a:rPr lang="fr-FR" dirty="0" smtClean="0"/>
              <a:t>normatives « inadaptées » ont tendance à manifester des attitudes et des intentions de dopage plus positives et sont plus susceptibles d'avoir déjà utilisé des substances dopantes dans le passé.</a:t>
            </a:r>
          </a:p>
          <a:p>
            <a:endParaRPr lang="en-GB" altLang="en-US" dirty="0" smtClean="0"/>
          </a:p>
          <a:p>
            <a:r>
              <a:rPr lang="en-US" altLang="en-US" dirty="0" smtClean="0"/>
              <a:t>Temps </a:t>
            </a:r>
            <a:r>
              <a:rPr lang="fr-FR" altLang="en-US" dirty="0" smtClean="0"/>
              <a:t>estimé</a:t>
            </a:r>
            <a:r>
              <a:rPr lang="en-GB" altLang="en-US" dirty="0" smtClean="0"/>
              <a:t>: 3 min </a:t>
            </a:r>
          </a:p>
          <a:p>
            <a:endParaRPr lang="el-GR" dirty="0" smtClean="0"/>
          </a:p>
        </p:txBody>
      </p:sp>
      <p:sp>
        <p:nvSpPr>
          <p:cNvPr id="67587" name="Θέση αριθμού διαφάνειας 3"/>
          <p:cNvSpPr>
            <a:spLocks noGrp="1" noChangeArrowheads="1"/>
          </p:cNvSpPr>
          <p:nvPr>
            <p:ph type="sldNum" sz="quarter" idx="5"/>
          </p:nvPr>
        </p:nvSpPr>
        <p:spPr bwMode="auto">
          <a:noFill/>
          <a:ln>
            <a:miter lim="800000"/>
            <a:headEnd/>
            <a:tailEnd/>
          </a:ln>
        </p:spPr>
        <p:txBody>
          <a:bodyPr/>
          <a:lstStyle/>
          <a:p>
            <a:fld id="{ABE182FB-EBC4-4D25-838D-73910C9A8035}" type="slidenum">
              <a:rPr lang="el-GR" altLang="el-GR"/>
              <a:pPr/>
              <a:t>6</a:t>
            </a:fld>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0658"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Fournissez aux étudiants des informations sur la bibliographie consacrée aux effets du désengagement moral sur les intentions et le comportement de dopage. Plusieurs études ont montré que les athlètes qui se désengageaient moralement manifestaient davantage de croyances « inadaptées » envers</a:t>
            </a:r>
            <a:r>
              <a:rPr lang="fr-FR" baseline="0" dirty="0" smtClean="0"/>
              <a:t> le</a:t>
            </a:r>
            <a:r>
              <a:rPr lang="fr-FR" dirty="0" smtClean="0"/>
              <a:t> dopage.</a:t>
            </a:r>
          </a:p>
          <a:p>
            <a:endParaRPr lang="en-GB" altLang="en-US" dirty="0" smtClean="0"/>
          </a:p>
          <a:p>
            <a:r>
              <a:rPr lang="en-US" altLang="en-US" dirty="0" smtClean="0"/>
              <a:t>Temps </a:t>
            </a:r>
            <a:r>
              <a:rPr lang="fr-FR" altLang="en-US" dirty="0" smtClean="0"/>
              <a:t>estimé</a:t>
            </a:r>
            <a:r>
              <a:rPr lang="en-GB" altLang="en-US" dirty="0" smtClean="0"/>
              <a:t>: 3 min </a:t>
            </a:r>
          </a:p>
          <a:p>
            <a:endParaRPr lang="el-GR" dirty="0" smtClean="0"/>
          </a:p>
        </p:txBody>
      </p:sp>
      <p:sp>
        <p:nvSpPr>
          <p:cNvPr id="70659" name="Θέση αριθμού διαφάνειας 3"/>
          <p:cNvSpPr>
            <a:spLocks noGrp="1" noChangeArrowheads="1"/>
          </p:cNvSpPr>
          <p:nvPr>
            <p:ph type="sldNum" sz="quarter" idx="5"/>
          </p:nvPr>
        </p:nvSpPr>
        <p:spPr bwMode="auto">
          <a:noFill/>
          <a:ln>
            <a:miter lim="800000"/>
            <a:headEnd/>
            <a:tailEnd/>
          </a:ln>
        </p:spPr>
        <p:txBody>
          <a:bodyPr/>
          <a:lstStyle/>
          <a:p>
            <a:fld id="{E11BD776-8247-4043-8686-0BA89274B300}" type="slidenum">
              <a:rPr lang="el-GR" altLang="el-GR"/>
              <a:pPr/>
              <a:t>7</a:t>
            </a:fld>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fr-FR" dirty="0" smtClean="0"/>
              <a:t>Des recherches récentes sur le dopage ont démontré que des caractéristiques de personnalité stables sont associées au dopage. Le concept de la « triade noire » est particulièrement utile pour comprendre comment la personnalité de l’athlète peut influencer la décision de se doper. Décrivez brièvement aux étudiants les concepts de base de la « triade noire ».</a:t>
            </a:r>
            <a:endParaRPr lang="en-US" dirty="0" smtClean="0"/>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4B3497BC-9628-407C-B2B3-04664DEC40BE}" type="slidenum">
              <a:rPr lang="el-GR" altLang="el-GR" smtClean="0"/>
              <a:pPr/>
              <a:t>8</a:t>
            </a:fld>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que l’</a:t>
            </a:r>
            <a:r>
              <a:rPr lang="fr-FR" i="0" dirty="0" smtClean="0"/>
              <a:t>éducation</a:t>
            </a:r>
            <a:r>
              <a:rPr lang="fr-FR" dirty="0" smtClean="0"/>
              <a:t> pour un </a:t>
            </a:r>
            <a:r>
              <a:rPr lang="fr-FR" i="0" dirty="0" smtClean="0"/>
              <a:t>sport propre </a:t>
            </a:r>
            <a:r>
              <a:rPr lang="fr-FR" dirty="0" smtClean="0"/>
              <a:t>est très importante dès le plus jeune âge, car elle peut informer les jeunes générations d'athlètes et de sportifs des risques et des dangers de l'utilisation de dopants, ainsi que des moyens efficaces de l'éviter. Il est essentiel que cette éducation soit basée sur des preuves récentes issues des sciences du comportement et des sciences sociales expliquant les raisons pour lesquelles des personnes (athlètes et sportifs) se dopent.</a:t>
            </a:r>
          </a:p>
          <a:p>
            <a:endParaRPr lang="en-GB" altLang="en-US" dirty="0" smtClean="0"/>
          </a:p>
          <a:p>
            <a:r>
              <a:rPr lang="en-GB" altLang="en-US" dirty="0" smtClean="0"/>
              <a:t>Temps </a:t>
            </a:r>
            <a:r>
              <a:rPr lang="en-GB" altLang="en-US" dirty="0" err="1" smtClean="0"/>
              <a:t>estimé</a:t>
            </a:r>
            <a:r>
              <a:rPr lang="en-GB" altLang="en-US" dirty="0" smtClean="0"/>
              <a:t>: 3 min</a:t>
            </a:r>
          </a:p>
        </p:txBody>
      </p:sp>
      <p:sp>
        <p:nvSpPr>
          <p:cNvPr id="17411" name="Slide Number Placeholder 3"/>
          <p:cNvSpPr>
            <a:spLocks noGrp="1"/>
          </p:cNvSpPr>
          <p:nvPr>
            <p:ph type="sldNum" sz="quarter" idx="5"/>
          </p:nvPr>
        </p:nvSpPr>
        <p:spPr bwMode="auto">
          <a:noFill/>
          <a:ln>
            <a:miter lim="800000"/>
            <a:headEnd/>
            <a:tailEnd/>
          </a:ln>
        </p:spPr>
        <p:txBody>
          <a:bodyPr/>
          <a:lstStyle/>
          <a:p>
            <a:fld id="{FCDC7515-2836-4912-B702-C1DBE9D7D029}" type="slidenum">
              <a:rPr lang="el-GR" altLang="en-US"/>
              <a:pPr/>
              <a:t>9</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 xmlns:a16="http://schemas.microsoft.com/office/drawing/2014/main" id="{F4C6058E-E62E-A143-8F89-8EDDD0FD29D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231A5B7-5E4D-430E-9657-FD86145F99DB}" type="datetimeFigureOut">
              <a:rPr lang="el-GR"/>
              <a:pPr>
                <a:defRPr/>
              </a:pPr>
              <a:t>17/1/2020</a:t>
            </a:fld>
            <a:endParaRPr lang="el-GR"/>
          </a:p>
        </p:txBody>
      </p:sp>
      <p:sp>
        <p:nvSpPr>
          <p:cNvPr id="5" name="4 - Θέση υποσέλιδου">
            <a:extLst>
              <a:ext uri="{FF2B5EF4-FFF2-40B4-BE49-F238E27FC236}">
                <a16:creationId xmlns="" xmlns:a16="http://schemas.microsoft.com/office/drawing/2014/main" id="{A8F04AC5-CE25-DB41-9C2C-A6E4F63C45C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D9E05728-ABDB-304F-9B23-95C08856446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92E9524-01A0-48CC-BC38-824725B8A7C3}" type="slidenum">
              <a:rPr lang="el-GR" altLang="el-G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6E16F496-7BEE-C940-8190-B321A15BC15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62B3559-A2F2-49FF-B31C-047A806F7064}" type="datetimeFigureOut">
              <a:rPr lang="el-GR"/>
              <a:pPr>
                <a:defRPr/>
              </a:pPr>
              <a:t>17/1/2020</a:t>
            </a:fld>
            <a:endParaRPr lang="el-GR"/>
          </a:p>
        </p:txBody>
      </p:sp>
      <p:sp>
        <p:nvSpPr>
          <p:cNvPr id="5" name="4 - Θέση υποσέλιδου">
            <a:extLst>
              <a:ext uri="{FF2B5EF4-FFF2-40B4-BE49-F238E27FC236}">
                <a16:creationId xmlns="" xmlns:a16="http://schemas.microsoft.com/office/drawing/2014/main" id="{AD7411EE-0378-2541-B0BD-AC4E87E9743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7CC28A54-629F-1441-A913-3A25DA5E83A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CF02155-85AC-464B-81EF-EBF1D6AE260F}" type="slidenum">
              <a:rPr lang="el-GR" altLang="el-G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8E90CD7D-5628-8E46-A30F-B3A0623B9C8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88DC1056-C458-4DB3-A7EF-7A5063F2AA10}" type="datetimeFigureOut">
              <a:rPr lang="el-GR"/>
              <a:pPr>
                <a:defRPr/>
              </a:pPr>
              <a:t>17/1/2020</a:t>
            </a:fld>
            <a:endParaRPr lang="el-GR"/>
          </a:p>
        </p:txBody>
      </p:sp>
      <p:sp>
        <p:nvSpPr>
          <p:cNvPr id="5" name="4 - Θέση υποσέλιδου">
            <a:extLst>
              <a:ext uri="{FF2B5EF4-FFF2-40B4-BE49-F238E27FC236}">
                <a16:creationId xmlns="" xmlns:a16="http://schemas.microsoft.com/office/drawing/2014/main" id="{93C56D7B-B031-3E49-BF19-97D9959B14A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7D7031D1-7C60-A94D-9365-D8F9C8C2D86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1AA740E-9B47-4904-9CC5-C042497BEA52}" type="slidenum">
              <a:rPr lang="el-GR" altLang="el-G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6DA7D15C-5275-974A-90EA-A8999B03842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51A1D99-76CF-4694-8627-0A607B3509C6}" type="datetimeFigureOut">
              <a:rPr lang="el-GR"/>
              <a:pPr>
                <a:defRPr/>
              </a:pPr>
              <a:t>17/1/2020</a:t>
            </a:fld>
            <a:endParaRPr lang="el-GR"/>
          </a:p>
        </p:txBody>
      </p:sp>
      <p:sp>
        <p:nvSpPr>
          <p:cNvPr id="5" name="4 - Θέση υποσέλιδου">
            <a:extLst>
              <a:ext uri="{FF2B5EF4-FFF2-40B4-BE49-F238E27FC236}">
                <a16:creationId xmlns="" xmlns:a16="http://schemas.microsoft.com/office/drawing/2014/main" id="{5B1EF89E-50AD-2345-A6D9-BFB29A82B85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56986ABF-2C7B-0441-91A9-A19BC54A53D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DB8D09-0FA9-4884-B589-F20BE2163F49}" type="slidenum">
              <a:rPr lang="el-GR" altLang="el-GR"/>
              <a:pPr/>
              <a:t>‹#›</a:t>
            </a:fld>
            <a:endParaRPr lang="el-GR"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 xmlns:a16="http://schemas.microsoft.com/office/drawing/2014/main" id="{E7325485-3285-274A-B083-9D869D8D27E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F2ACAA8B-A6B9-473D-ABBD-3F3CFFA4868F}" type="datetimeFigureOut">
              <a:rPr lang="el-GR"/>
              <a:pPr>
                <a:defRPr/>
              </a:pPr>
              <a:t>17/1/2020</a:t>
            </a:fld>
            <a:endParaRPr lang="el-GR"/>
          </a:p>
        </p:txBody>
      </p:sp>
      <p:sp>
        <p:nvSpPr>
          <p:cNvPr id="5" name="4 - Θέση υποσέλιδου">
            <a:extLst>
              <a:ext uri="{FF2B5EF4-FFF2-40B4-BE49-F238E27FC236}">
                <a16:creationId xmlns="" xmlns:a16="http://schemas.microsoft.com/office/drawing/2014/main" id="{2F2E5E5D-7826-6640-9902-2D042263E39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DE802935-D52F-224F-91FA-939713FA52E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E656BE-4C4F-4CC6-A761-F557D5F6CD95}" type="slidenum">
              <a:rPr lang="el-GR" altLang="el-GR"/>
              <a:pPr/>
              <a:t>‹#›</a:t>
            </a:fld>
            <a:endParaRPr lang="el-GR" alt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34895CC7-4DCE-AD4B-9AE0-FBCCC25FF0C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74CCF278-95A2-4135-8896-9393EC520DC3}" type="datetimeFigureOut">
              <a:rPr lang="el-GR"/>
              <a:pPr>
                <a:defRPr/>
              </a:pPr>
              <a:t>17/1/2020</a:t>
            </a:fld>
            <a:endParaRPr lang="el-GR"/>
          </a:p>
        </p:txBody>
      </p:sp>
      <p:sp>
        <p:nvSpPr>
          <p:cNvPr id="6" name="4 - Θέση υποσέλιδου">
            <a:extLst>
              <a:ext uri="{FF2B5EF4-FFF2-40B4-BE49-F238E27FC236}">
                <a16:creationId xmlns="" xmlns:a16="http://schemas.microsoft.com/office/drawing/2014/main" id="{9508FE62-B670-0C48-AAC3-C9562163943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7" name="5 - Θέση αριθμού διαφάνειας">
            <a:extLst>
              <a:ext uri="{FF2B5EF4-FFF2-40B4-BE49-F238E27FC236}">
                <a16:creationId xmlns="" xmlns:a16="http://schemas.microsoft.com/office/drawing/2014/main" id="{23BEDB84-1066-E343-92F8-1797DB5F52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3670DF8-B997-40D1-A5E3-30679ABA77E3}" type="slidenum">
              <a:rPr lang="el-GR" altLang="el-GR"/>
              <a:pPr/>
              <a:t>‹#›</a:t>
            </a:fld>
            <a:endParaRPr lang="el-GR" alt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 xmlns:a16="http://schemas.microsoft.com/office/drawing/2014/main" id="{B54B28D5-A33F-DD45-8957-914FA810D8E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E40365D3-B862-46D3-B251-E7637368E6BB}" type="datetimeFigureOut">
              <a:rPr lang="el-GR"/>
              <a:pPr>
                <a:defRPr/>
              </a:pPr>
              <a:t>17/1/2020</a:t>
            </a:fld>
            <a:endParaRPr lang="el-GR"/>
          </a:p>
        </p:txBody>
      </p:sp>
      <p:sp>
        <p:nvSpPr>
          <p:cNvPr id="8" name="4 - Θέση υποσέλιδου">
            <a:extLst>
              <a:ext uri="{FF2B5EF4-FFF2-40B4-BE49-F238E27FC236}">
                <a16:creationId xmlns="" xmlns:a16="http://schemas.microsoft.com/office/drawing/2014/main" id="{94832B22-D4F4-B446-895C-DA24E023FFA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9" name="5 - Θέση αριθμού διαφάνειας">
            <a:extLst>
              <a:ext uri="{FF2B5EF4-FFF2-40B4-BE49-F238E27FC236}">
                <a16:creationId xmlns="" xmlns:a16="http://schemas.microsoft.com/office/drawing/2014/main" id="{DA85E08B-D307-6C42-B257-57C5927A8E6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A6B784B-E6D8-49E7-8C22-B053EE4905AE}" type="slidenum">
              <a:rPr lang="el-GR" altLang="el-GR"/>
              <a:pPr/>
              <a:t>‹#›</a:t>
            </a:fld>
            <a:endParaRPr lang="el-GR" alt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 xmlns:a16="http://schemas.microsoft.com/office/drawing/2014/main" id="{675F13CB-F9FA-1640-8FC8-501401DC32B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EA953EBB-1C74-49D3-BA1D-BB629C61C324}" type="datetimeFigureOut">
              <a:rPr lang="el-GR"/>
              <a:pPr>
                <a:defRPr/>
              </a:pPr>
              <a:t>17/1/2020</a:t>
            </a:fld>
            <a:endParaRPr lang="el-GR"/>
          </a:p>
        </p:txBody>
      </p:sp>
      <p:sp>
        <p:nvSpPr>
          <p:cNvPr id="4" name="4 - Θέση υποσέλιδου">
            <a:extLst>
              <a:ext uri="{FF2B5EF4-FFF2-40B4-BE49-F238E27FC236}">
                <a16:creationId xmlns="" xmlns:a16="http://schemas.microsoft.com/office/drawing/2014/main" id="{1755479E-89B5-4E43-A67E-6D81FEB0866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5" name="5 - Θέση αριθμού διαφάνειας">
            <a:extLst>
              <a:ext uri="{FF2B5EF4-FFF2-40B4-BE49-F238E27FC236}">
                <a16:creationId xmlns="" xmlns:a16="http://schemas.microsoft.com/office/drawing/2014/main" id="{4B65B835-B0B7-8C4F-8E1A-34C4806A77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8929A3C-492C-4DD7-BBB7-6A0159795465}" type="slidenum">
              <a:rPr lang="el-GR" altLang="el-G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 xmlns:a16="http://schemas.microsoft.com/office/drawing/2014/main" id="{1A15F5FF-7202-C248-BDC7-81D04363670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1161E9D7-F076-47F1-8CC8-B62383A9FB17}" type="datetimeFigureOut">
              <a:rPr lang="el-GR"/>
              <a:pPr>
                <a:defRPr/>
              </a:pPr>
              <a:t>17/1/2020</a:t>
            </a:fld>
            <a:endParaRPr lang="el-GR"/>
          </a:p>
        </p:txBody>
      </p:sp>
      <p:sp>
        <p:nvSpPr>
          <p:cNvPr id="3" name="4 - Θέση υποσέλιδου">
            <a:extLst>
              <a:ext uri="{FF2B5EF4-FFF2-40B4-BE49-F238E27FC236}">
                <a16:creationId xmlns="" xmlns:a16="http://schemas.microsoft.com/office/drawing/2014/main" id="{047E560A-1FAC-5F49-A36C-4E61F9B1293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4" name="5 - Θέση αριθμού διαφάνειας">
            <a:extLst>
              <a:ext uri="{FF2B5EF4-FFF2-40B4-BE49-F238E27FC236}">
                <a16:creationId xmlns="" xmlns:a16="http://schemas.microsoft.com/office/drawing/2014/main" id="{07BAEEA7-06E5-5C4F-9686-8100A7DEB0C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9BDC571-D231-4080-A8AB-11E57254CFB0}" type="slidenum">
              <a:rPr lang="el-GR" altLang="el-G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 xmlns:a16="http://schemas.microsoft.com/office/drawing/2014/main" id="{1B68AEF1-9D83-B748-96CC-5DC061B3F78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65F1A45-B8C0-4CD3-9D1F-2D89358E2FF1}" type="datetimeFigureOut">
              <a:rPr lang="el-GR"/>
              <a:pPr>
                <a:defRPr/>
              </a:pPr>
              <a:t>17/1/2020</a:t>
            </a:fld>
            <a:endParaRPr lang="el-GR"/>
          </a:p>
        </p:txBody>
      </p:sp>
      <p:sp>
        <p:nvSpPr>
          <p:cNvPr id="6" name="4 - Θέση υποσέλιδου">
            <a:extLst>
              <a:ext uri="{FF2B5EF4-FFF2-40B4-BE49-F238E27FC236}">
                <a16:creationId xmlns="" xmlns:a16="http://schemas.microsoft.com/office/drawing/2014/main" id="{746F7EF3-5AEF-CC47-BC9E-B0698EBA81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7" name="5 - Θέση αριθμού διαφάνειας">
            <a:extLst>
              <a:ext uri="{FF2B5EF4-FFF2-40B4-BE49-F238E27FC236}">
                <a16:creationId xmlns="" xmlns:a16="http://schemas.microsoft.com/office/drawing/2014/main" id="{69A0D7F3-99AF-384A-9B45-A400F51CDD8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0A2F02-412B-4D09-A9C1-FD2C13295090}" type="slidenum">
              <a:rPr lang="el-GR" altLang="el-G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 xmlns:a16="http://schemas.microsoft.com/office/drawing/2014/main" id="{52A6EC75-8CBF-344A-B9AA-2100DD4B1F3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37B17BB-97E7-4494-9686-8DF757F85879}" type="datetimeFigureOut">
              <a:rPr lang="el-GR"/>
              <a:pPr>
                <a:defRPr/>
              </a:pPr>
              <a:t>17/1/2020</a:t>
            </a:fld>
            <a:endParaRPr lang="el-GR"/>
          </a:p>
        </p:txBody>
      </p:sp>
      <p:sp>
        <p:nvSpPr>
          <p:cNvPr id="6" name="4 - Θέση υποσέλιδου">
            <a:extLst>
              <a:ext uri="{FF2B5EF4-FFF2-40B4-BE49-F238E27FC236}">
                <a16:creationId xmlns="" xmlns:a16="http://schemas.microsoft.com/office/drawing/2014/main" id="{9F51B5D0-8E69-6B46-B57E-990D03F77B6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a:p>
        </p:txBody>
      </p:sp>
      <p:sp>
        <p:nvSpPr>
          <p:cNvPr id="7" name="5 - Θέση αριθμού διαφάνειας">
            <a:extLst>
              <a:ext uri="{FF2B5EF4-FFF2-40B4-BE49-F238E27FC236}">
                <a16:creationId xmlns="" xmlns:a16="http://schemas.microsoft.com/office/drawing/2014/main" id="{3FA7F644-DAA7-EC4A-9E58-37A19B2CCF3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09B8C3D-39E0-4288-9C47-B7D5D5412DAD}" type="slidenum">
              <a:rPr lang="el-GR" altLang="el-G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1029" name="Picture 3" descr="http://csi.phed.auth.gr/attachments/Logo/LOGO-JAN-Final.jpg"/>
          <p:cNvPicPr>
            <a:picLocks noChangeAspect="1" noChangeArrowheads="1"/>
          </p:cNvPicPr>
          <p:nvPr/>
        </p:nvPicPr>
        <p:blipFill>
          <a:blip r:embed="rId13" cstate="print"/>
          <a:srcRect/>
          <a:stretch>
            <a:fillRect/>
          </a:stretch>
        </p:blipFill>
        <p:spPr bwMode="auto">
          <a:xfrm>
            <a:off x="6588125" y="6249988"/>
            <a:ext cx="2432050" cy="511175"/>
          </a:xfrm>
          <a:prstGeom prst="rect">
            <a:avLst/>
          </a:prstGeom>
          <a:noFill/>
          <a:ln w="9525">
            <a:noFill/>
            <a:miter lim="800000"/>
            <a:headEnd/>
            <a:tailEnd/>
          </a:ln>
        </p:spPr>
      </p:pic>
      <p:pic>
        <p:nvPicPr>
          <p:cNvPr id="7" name="Picture 4"/>
          <p:cNvPicPr>
            <a:picLocks noChangeAspect="1" noChangeArrowheads="1"/>
          </p:cNvPicPr>
          <p:nvPr userDrawn="1"/>
        </p:nvPicPr>
        <p:blipFill>
          <a:blip r:embed="rId14" cstate="print"/>
          <a:srcRect/>
          <a:stretch>
            <a:fillRect/>
          </a:stretch>
        </p:blipFill>
        <p:spPr bwMode="auto">
          <a:xfrm>
            <a:off x="323528" y="6165304"/>
            <a:ext cx="2520280" cy="5774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da-ama.org/sites/default/files/resources/files/elbe_-_2008_final_report.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p:txBody>
          <a:bodyPr/>
          <a:lstStyle/>
          <a:p>
            <a:pPr eaLnBrk="1" hangingPunct="1"/>
            <a:r>
              <a:rPr lang="en-GB" altLang="en-US" dirty="0" smtClean="0"/>
              <a:t>Le </a:t>
            </a:r>
            <a:r>
              <a:rPr lang="en-GB" altLang="en-US" dirty="0" err="1" smtClean="0"/>
              <a:t>dopage</a:t>
            </a:r>
            <a:r>
              <a:rPr lang="en-GB" altLang="en-US" dirty="0" smtClean="0"/>
              <a:t> </a:t>
            </a:r>
            <a:r>
              <a:rPr lang="en-GB" altLang="en-US" dirty="0" err="1" smtClean="0"/>
              <a:t>dans</a:t>
            </a:r>
            <a:r>
              <a:rPr lang="en-GB" altLang="en-US" dirty="0" smtClean="0"/>
              <a:t> le Sport III</a:t>
            </a:r>
            <a:endParaRPr lang="el-GR" altLang="en-US" dirty="0" smtClean="0"/>
          </a:p>
        </p:txBody>
      </p:sp>
      <p:sp>
        <p:nvSpPr>
          <p:cNvPr id="3" name="2 - Υπότιτλος">
            <a:extLst>
              <a:ext uri="{FF2B5EF4-FFF2-40B4-BE49-F238E27FC236}">
                <a16:creationId xmlns="" xmlns:a16="http://schemas.microsoft.com/office/drawing/2014/main" id="{42015FBB-A481-6446-BDB9-7BDF2C0D3AC5}"/>
              </a:ext>
            </a:extLst>
          </p:cNvPr>
          <p:cNvSpPr>
            <a:spLocks noGrp="1"/>
          </p:cNvSpPr>
          <p:nvPr>
            <p:ph type="subTitle" idx="1"/>
          </p:nvPr>
        </p:nvSpPr>
        <p:spPr/>
        <p:txBody>
          <a:bodyPr rtlCol="0">
            <a:normAutofit/>
          </a:bodyPr>
          <a:lstStyle/>
          <a:p>
            <a:pPr eaLnBrk="1" fontAlgn="auto" hangingPunct="1">
              <a:spcAft>
                <a:spcPts val="0"/>
              </a:spcAft>
              <a:defRPr/>
            </a:pPr>
            <a:r>
              <a:rPr lang="fr-FR" dirty="0" smtClean="0"/>
              <a:t>Base psychologique de l‘usage de substances dopantes dans les sports de compétition</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r-FR" b="1" dirty="0" smtClean="0"/>
              <a:t>Objectifs des interventions (existantes)</a:t>
            </a:r>
            <a:endParaRPr lang="fr-FR" b="1" dirty="0"/>
          </a:p>
        </p:txBody>
      </p:sp>
      <p:graphicFrame>
        <p:nvGraphicFramePr>
          <p:cNvPr id="4" name="Content Placeholder 3">
            <a:extLst>
              <a:ext uri="{FF2B5EF4-FFF2-40B4-BE49-F238E27FC236}"/>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2"/>
          <p:cNvSpPr>
            <a:spLocks noGrp="1"/>
          </p:cNvSpPr>
          <p:nvPr>
            <p:ph type="title"/>
          </p:nvPr>
        </p:nvSpPr>
        <p:spPr>
          <a:xfrm>
            <a:off x="500063" y="500063"/>
            <a:ext cx="8229600" cy="1143000"/>
          </a:xfrm>
        </p:spPr>
        <p:txBody>
          <a:bodyPr/>
          <a:lstStyle/>
          <a:p>
            <a:pPr eaLnBrk="1" hangingPunct="1"/>
            <a:r>
              <a:rPr lang="fr-FR" sz="3600" b="1" dirty="0" smtClean="0"/>
              <a:t>Interventions de dépistage de drogue</a:t>
            </a:r>
            <a:endParaRPr lang="el-GR" altLang="en-US" sz="3600" b="1" dirty="0" smtClean="0"/>
          </a:p>
        </p:txBody>
      </p:sp>
      <p:sp>
        <p:nvSpPr>
          <p:cNvPr id="2" name="Θέση περιεχομένου 1">
            <a:extLst>
              <a:ext uri="{FF2B5EF4-FFF2-40B4-BE49-F238E27FC236}">
                <a16:creationId xmlns:a16="http://schemas.microsoft.com/office/drawing/2014/main" xmlns="" id="{5CB9FAAF-6D2B-AF4A-8E83-1F7EA2A170BC}"/>
              </a:ext>
            </a:extLst>
          </p:cNvPr>
          <p:cNvSpPr>
            <a:spLocks noGrp="1"/>
          </p:cNvSpPr>
          <p:nvPr>
            <p:ph idx="1"/>
          </p:nvPr>
        </p:nvSpPr>
        <p:spPr>
          <a:xfrm>
            <a:off x="539552" y="1484313"/>
            <a:ext cx="8064896" cy="4822825"/>
          </a:xfrm>
        </p:spPr>
        <p:txBody>
          <a:bodyPr/>
          <a:lstStyle/>
          <a:p>
            <a:pPr marL="0" indent="0" eaLnBrk="1" hangingPunct="1">
              <a:lnSpc>
                <a:spcPct val="150000"/>
              </a:lnSpc>
              <a:buFont typeface="Arial" panose="020B0604020202020204" pitchFamily="34" charset="0"/>
              <a:buNone/>
              <a:defRPr/>
            </a:pPr>
            <a:r>
              <a:rPr lang="en-US" sz="2800" dirty="0" smtClean="0"/>
              <a:t>Student </a:t>
            </a:r>
            <a:r>
              <a:rPr lang="en-US" sz="2800" dirty="0"/>
              <a:t>Athlete Testing Using Random Notification </a:t>
            </a:r>
            <a:r>
              <a:rPr lang="en-US" sz="2800" dirty="0" smtClean="0"/>
              <a:t>(</a:t>
            </a:r>
            <a:r>
              <a:rPr lang="en-US" sz="2800" dirty="0"/>
              <a:t>SATURN)</a:t>
            </a:r>
          </a:p>
          <a:p>
            <a:pPr lvl="1" eaLnBrk="1" hangingPunct="1">
              <a:lnSpc>
                <a:spcPct val="150000"/>
              </a:lnSpc>
              <a:defRPr/>
            </a:pPr>
            <a:r>
              <a:rPr lang="fr-FR" sz="2400" dirty="0" smtClean="0"/>
              <a:t>Réduction de l'usage de drogues illégales, récréatives ou pour améliorer sa performance</a:t>
            </a:r>
          </a:p>
          <a:p>
            <a:pPr lvl="1" eaLnBrk="1" hangingPunct="1">
              <a:lnSpc>
                <a:spcPct val="150000"/>
              </a:lnSpc>
              <a:defRPr/>
            </a:pPr>
            <a:r>
              <a:rPr lang="fr-FR" sz="2400" dirty="0" smtClean="0"/>
              <a:t>Augmentation de la plupart des facteurs de risque psychologiques associés à la consommation de drogues</a:t>
            </a:r>
            <a:endParaRPr lang="en-US" sz="2400" dirty="0"/>
          </a:p>
          <a:p>
            <a:pPr marL="392113" lvl="1" indent="0" algn="r" eaLnBrk="1" hangingPunct="1">
              <a:buFont typeface="Verdana" pitchFamily="34" charset="0"/>
              <a:buNone/>
              <a:defRPr/>
            </a:pPr>
            <a:endParaRPr lang="en-US" sz="1800" dirty="0" smtClean="0"/>
          </a:p>
          <a:p>
            <a:pPr marL="392113" lvl="1" indent="0" algn="r" eaLnBrk="1" hangingPunct="1">
              <a:lnSpc>
                <a:spcPct val="150000"/>
              </a:lnSpc>
              <a:buFont typeface="Verdana" pitchFamily="34" charset="0"/>
              <a:buNone/>
              <a:defRPr/>
            </a:pPr>
            <a:r>
              <a:rPr lang="en-US" sz="1800" dirty="0" smtClean="0"/>
              <a:t>(</a:t>
            </a:r>
            <a:r>
              <a:rPr lang="en-US" sz="1800" dirty="0"/>
              <a:t>Goldberg et al. 2003, 2007)</a:t>
            </a:r>
          </a:p>
          <a:p>
            <a:pPr eaLnBrk="1" hangingPunct="1">
              <a:lnSpc>
                <a:spcPct val="150000"/>
              </a:lnSpc>
              <a:defRPr/>
            </a:pPr>
            <a:endParaRPr lang="en-US" sz="2800" dirty="0"/>
          </a:p>
          <a:p>
            <a:pPr marL="109537" indent="0" eaLnBrk="1" hangingPunct="1">
              <a:lnSpc>
                <a:spcPct val="150000"/>
              </a:lnSpc>
              <a:buFont typeface="Wingdings 3" pitchFamily="18" charset="2"/>
              <a:buNone/>
              <a:defRPr/>
            </a:pPr>
            <a:endParaRPr lang="en-US" sz="2800" dirty="0"/>
          </a:p>
          <a:p>
            <a:pPr marL="392113" lvl="1" indent="0" algn="r" eaLnBrk="1" hangingPunct="1">
              <a:lnSpc>
                <a:spcPct val="150000"/>
              </a:lnSpc>
              <a:buFont typeface="Verdana" pitchFamily="34" charset="0"/>
              <a:buNone/>
              <a:defRPr/>
            </a:pPr>
            <a:endParaRPr lang="el-G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2 - Τίτλος"/>
          <p:cNvSpPr>
            <a:spLocks noGrp="1"/>
          </p:cNvSpPr>
          <p:nvPr>
            <p:ph type="title"/>
          </p:nvPr>
        </p:nvSpPr>
        <p:spPr/>
        <p:txBody>
          <a:bodyPr/>
          <a:lstStyle/>
          <a:p>
            <a:r>
              <a:rPr lang="fr-FR" b="1" dirty="0" smtClean="0"/>
              <a:t>Interventions de sensibilisation</a:t>
            </a:r>
            <a:endParaRPr lang="fr-FR" b="1" dirty="0"/>
          </a:p>
        </p:txBody>
      </p:sp>
      <p:sp>
        <p:nvSpPr>
          <p:cNvPr id="5122" name="1 - Θέση περιεχομένου">
            <a:extLst>
              <a:ext uri="{FF2B5EF4-FFF2-40B4-BE49-F238E27FC236}">
                <a16:creationId xmlns:a16="http://schemas.microsoft.com/office/drawing/2014/main" xmlns="" id="{18F37D30-339A-E443-B657-4EDA80D32F21}"/>
              </a:ext>
            </a:extLst>
          </p:cNvPr>
          <p:cNvSpPr>
            <a:spLocks noGrp="1"/>
          </p:cNvSpPr>
          <p:nvPr>
            <p:ph idx="1"/>
          </p:nvPr>
        </p:nvSpPr>
        <p:spPr>
          <a:xfrm>
            <a:off x="457200" y="1600200"/>
            <a:ext cx="3898900" cy="4060825"/>
          </a:xfrm>
        </p:spPr>
        <p:txBody>
          <a:bodyPr/>
          <a:lstStyle/>
          <a:p>
            <a:pPr>
              <a:buNone/>
            </a:pPr>
            <a:r>
              <a:rPr lang="fr-FR" b="1" dirty="0" smtClean="0"/>
              <a:t>6 modules principaux </a:t>
            </a:r>
          </a:p>
          <a:p>
            <a:r>
              <a:rPr lang="fr-FR" dirty="0" smtClean="0"/>
              <a:t>4 modules sur les procédures de contrôle du dopage </a:t>
            </a:r>
          </a:p>
          <a:p>
            <a:r>
              <a:rPr lang="fr-FR" dirty="0" smtClean="0"/>
              <a:t>2 modules sur l'auto-efficacité pour éviter le dopage</a:t>
            </a:r>
            <a:endParaRPr lang="fr-FR" dirty="0"/>
          </a:p>
        </p:txBody>
      </p:sp>
      <p:pic>
        <p:nvPicPr>
          <p:cNvPr id="23555" name="Picture 2" descr="https://wada-main-prod.s3.amazonaws.com/styles/content_medium_extra_small/s3/wada-alpha-eng-rgb-white-bckground.png?itok=jvhTJyHw&amp;timestamp=1407445923"/>
          <p:cNvPicPr>
            <a:picLocks noChangeAspect="1" noChangeArrowheads="1"/>
          </p:cNvPicPr>
          <p:nvPr/>
        </p:nvPicPr>
        <p:blipFill>
          <a:blip r:embed="rId3" cstate="print"/>
          <a:srcRect/>
          <a:stretch>
            <a:fillRect/>
          </a:stretch>
        </p:blipFill>
        <p:spPr bwMode="auto">
          <a:xfrm>
            <a:off x="5219700" y="1484313"/>
            <a:ext cx="3097213" cy="34432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fr-FR" dirty="0" smtClean="0"/>
              <a:t> </a:t>
            </a:r>
            <a:r>
              <a:rPr lang="en-GB" dirty="0" smtClean="0"/>
              <a:t>Anti-doping e-Learning </a:t>
            </a:r>
            <a:r>
              <a:rPr lang="en-GB" dirty="0" smtClean="0"/>
              <a:t>(</a:t>
            </a:r>
            <a:r>
              <a:rPr lang="fr-FR" dirty="0" err="1" smtClean="0"/>
              <a:t>AdeL</a:t>
            </a:r>
            <a:r>
              <a:rPr lang="en-GB" dirty="0" smtClean="0"/>
              <a:t>)</a:t>
            </a:r>
            <a:endParaRPr lang="el-GR" dirty="0"/>
          </a:p>
        </p:txBody>
      </p:sp>
      <p:sp>
        <p:nvSpPr>
          <p:cNvPr id="3" name="2 - Θέση περιεχομένου"/>
          <p:cNvSpPr>
            <a:spLocks noGrp="1"/>
          </p:cNvSpPr>
          <p:nvPr>
            <p:ph idx="1"/>
          </p:nvPr>
        </p:nvSpPr>
        <p:spPr>
          <a:xfrm>
            <a:off x="457200" y="1600200"/>
            <a:ext cx="8075240" cy="4525963"/>
          </a:xfrm>
        </p:spPr>
        <p:txBody>
          <a:bodyPr/>
          <a:lstStyle/>
          <a:p>
            <a:pPr algn="just"/>
            <a:r>
              <a:rPr lang="fr-FR" sz="2600" dirty="0" smtClean="0"/>
              <a:t>Éducation</a:t>
            </a:r>
            <a:r>
              <a:rPr lang="fr-FR" sz="2600" dirty="0" smtClean="0"/>
              <a:t> </a:t>
            </a:r>
            <a:r>
              <a:rPr lang="fr-FR" sz="2600" dirty="0" smtClean="0"/>
              <a:t>antidopage pour les entraîneurs: différents modules couvrant tous les processus antidopage ainsi que des tutoriels, des activités basées sur des scénarios et des quiz</a:t>
            </a:r>
            <a:r>
              <a:rPr lang="fr-FR" sz="2600" dirty="0" smtClean="0"/>
              <a:t>.</a:t>
            </a:r>
          </a:p>
          <a:p>
            <a:pPr algn="just"/>
            <a:r>
              <a:rPr lang="fr-FR" sz="2600" dirty="0" smtClean="0"/>
              <a:t>É</a:t>
            </a:r>
            <a:r>
              <a:rPr lang="fr-FR" sz="2600" dirty="0" smtClean="0"/>
              <a:t>ducation </a:t>
            </a:r>
            <a:r>
              <a:rPr lang="fr-FR" sz="2600" dirty="0" smtClean="0"/>
              <a:t>antidopage pour les parents: guide / livret de référence pour les parents à la recherche de plus d'informations pour assurer un développement sportif sain et empêcher l'utilisation de substances interdites</a:t>
            </a:r>
            <a:r>
              <a:rPr lang="fr-FR" sz="2600" dirty="0" smtClean="0"/>
              <a:t>.</a:t>
            </a:r>
          </a:p>
          <a:p>
            <a:pPr lvl="0" algn="just"/>
            <a:r>
              <a:rPr lang="fr-FR" sz="2600" dirty="0" smtClean="0"/>
              <a:t>Mallette des </a:t>
            </a:r>
            <a:r>
              <a:rPr lang="fr-FR" sz="2600" dirty="0" smtClean="0"/>
              <a:t>médecins : </a:t>
            </a:r>
            <a:r>
              <a:rPr lang="fr-FR" sz="2600" dirty="0" smtClean="0"/>
              <a:t>cours couvrant les modules antidopage adaptés aux médecins et </a:t>
            </a:r>
            <a:r>
              <a:rPr lang="fr-FR" sz="2600" dirty="0" smtClean="0"/>
              <a:t>le personnel médical.</a:t>
            </a:r>
            <a:endParaRPr lang="fr-FR" sz="2600"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2"/>
          <p:cNvSpPr>
            <a:spLocks noGrp="1"/>
          </p:cNvSpPr>
          <p:nvPr>
            <p:ph type="title"/>
          </p:nvPr>
        </p:nvSpPr>
        <p:spPr>
          <a:xfrm>
            <a:off x="468313" y="188913"/>
            <a:ext cx="8229600" cy="1143000"/>
          </a:xfrm>
        </p:spPr>
        <p:txBody>
          <a:bodyPr/>
          <a:lstStyle/>
          <a:p>
            <a:pPr eaLnBrk="1" hangingPunct="1"/>
            <a:r>
              <a:rPr lang="en-US" altLang="en-US" b="1" smtClean="0"/>
              <a:t>ATLAS &amp; ATHENA 1/2</a:t>
            </a:r>
            <a:endParaRPr lang="el-GR" altLang="en-US" b="1" smtClean="0"/>
          </a:p>
        </p:txBody>
      </p:sp>
      <p:sp>
        <p:nvSpPr>
          <p:cNvPr id="29698" name="Θέση περιεχομένου 1"/>
          <p:cNvSpPr>
            <a:spLocks noGrp="1"/>
          </p:cNvSpPr>
          <p:nvPr>
            <p:ph idx="1"/>
          </p:nvPr>
        </p:nvSpPr>
        <p:spPr>
          <a:xfrm>
            <a:off x="323528" y="1268413"/>
            <a:ext cx="8424936" cy="5473700"/>
          </a:xfrm>
        </p:spPr>
        <p:txBody>
          <a:bodyPr/>
          <a:lstStyle/>
          <a:p>
            <a:pPr algn="just" eaLnBrk="1" hangingPunct="1"/>
            <a:r>
              <a:rPr lang="en-US" altLang="el-GR" sz="2800" dirty="0" err="1" smtClean="0"/>
              <a:t>Ces</a:t>
            </a:r>
            <a:r>
              <a:rPr lang="en-US" altLang="el-GR" sz="2800" dirty="0" smtClean="0"/>
              <a:t> </a:t>
            </a:r>
            <a:r>
              <a:rPr lang="en-US" altLang="el-GR" sz="2800" dirty="0" err="1" smtClean="0"/>
              <a:t>programmes</a:t>
            </a:r>
            <a:r>
              <a:rPr lang="en-US" altLang="el-GR" sz="2800" dirty="0" smtClean="0"/>
              <a:t> </a:t>
            </a:r>
            <a:r>
              <a:rPr lang="en-US" altLang="el-GR" sz="2800" dirty="0" err="1" smtClean="0"/>
              <a:t>ont</a:t>
            </a:r>
            <a:r>
              <a:rPr lang="en-US" altLang="el-GR" sz="2800" dirty="0" smtClean="0"/>
              <a:t> </a:t>
            </a:r>
            <a:r>
              <a:rPr lang="en-US" altLang="el-GR" sz="2800" dirty="0" err="1" smtClean="0"/>
              <a:t>été</a:t>
            </a:r>
            <a:r>
              <a:rPr lang="en-US" altLang="el-GR" sz="2800" dirty="0" smtClean="0"/>
              <a:t> </a:t>
            </a:r>
            <a:r>
              <a:rPr lang="en-US" altLang="el-GR" sz="2800" dirty="0" err="1" smtClean="0"/>
              <a:t>conçus</a:t>
            </a:r>
            <a:r>
              <a:rPr lang="en-US" altLang="el-GR" sz="2800" dirty="0" smtClean="0"/>
              <a:t> pour </a:t>
            </a:r>
            <a:r>
              <a:rPr lang="en-US" altLang="el-GR" sz="2800" dirty="0" err="1" smtClean="0"/>
              <a:t>prévenir</a:t>
            </a:r>
            <a:r>
              <a:rPr lang="en-US" altLang="el-GR" sz="2800" dirty="0" smtClean="0"/>
              <a:t> </a:t>
            </a:r>
            <a:r>
              <a:rPr lang="en-US" altLang="el-GR" sz="2800" dirty="0" err="1" smtClean="0"/>
              <a:t>l’usage</a:t>
            </a:r>
            <a:r>
              <a:rPr lang="en-US" altLang="el-GR" sz="2800" dirty="0" smtClean="0"/>
              <a:t> des substances chez les </a:t>
            </a:r>
            <a:r>
              <a:rPr lang="en-US" altLang="el-GR" sz="2800" dirty="0" err="1" smtClean="0"/>
              <a:t>athlètes</a:t>
            </a:r>
            <a:r>
              <a:rPr lang="en-US" altLang="el-GR" sz="2800" dirty="0" smtClean="0"/>
              <a:t> </a:t>
            </a:r>
            <a:r>
              <a:rPr lang="en-US" altLang="el-GR" sz="2800" dirty="0" err="1" smtClean="0"/>
              <a:t>scolaires</a:t>
            </a:r>
            <a:r>
              <a:rPr lang="en-US" altLang="el-GR" sz="2800" dirty="0" smtClean="0"/>
              <a:t> </a:t>
            </a:r>
            <a:r>
              <a:rPr lang="fr-FR" sz="2800" dirty="0" smtClean="0"/>
              <a:t>en ciblant différents facteurs psychologiques chez les adolescents et les adolescentes</a:t>
            </a:r>
            <a:endParaRPr lang="en-US" altLang="el-GR" sz="2800" dirty="0" smtClean="0"/>
          </a:p>
          <a:p>
            <a:pPr algn="r" eaLnBrk="1" hangingPunct="1">
              <a:buFont typeface="Wingdings 3" pitchFamily="18" charset="2"/>
              <a:buNone/>
            </a:pPr>
            <a:r>
              <a:rPr lang="en-US" altLang="el-GR" sz="2000" dirty="0" smtClean="0"/>
              <a:t>Elliot et al. (2004, 2008); Goldberg et al., 2000 </a:t>
            </a:r>
            <a:endParaRPr lang="el-GR" altLang="el-GR" sz="2000" dirty="0" smtClean="0"/>
          </a:p>
        </p:txBody>
      </p:sp>
      <p:pic>
        <p:nvPicPr>
          <p:cNvPr id="29699" name="Picture 5" descr="http://www.atlasworld.ca/AtlasRealtyLOGOMan-50.gif"/>
          <p:cNvPicPr>
            <a:picLocks noChangeAspect="1" noChangeArrowheads="1"/>
          </p:cNvPicPr>
          <p:nvPr/>
        </p:nvPicPr>
        <p:blipFill>
          <a:blip r:embed="rId3" cstate="print"/>
          <a:srcRect/>
          <a:stretch>
            <a:fillRect/>
          </a:stretch>
        </p:blipFill>
        <p:spPr bwMode="auto">
          <a:xfrm>
            <a:off x="1763713" y="3573463"/>
            <a:ext cx="2016125" cy="2519362"/>
          </a:xfrm>
          <a:prstGeom prst="rect">
            <a:avLst/>
          </a:prstGeom>
          <a:noFill/>
          <a:ln w="9525">
            <a:noFill/>
            <a:miter lim="800000"/>
            <a:headEnd/>
            <a:tailEnd/>
          </a:ln>
        </p:spPr>
      </p:pic>
      <p:pic>
        <p:nvPicPr>
          <p:cNvPr id="29700" name="Picture 7" descr="http://vignette2.wikia.nocookie.net/welcome-to-olympus-high/images/8/85/Athena-the-olympians-12768634-900-1200.jpg/revision/latest?cb=20141118105729"/>
          <p:cNvPicPr>
            <a:picLocks noChangeAspect="1" noChangeArrowheads="1"/>
          </p:cNvPicPr>
          <p:nvPr/>
        </p:nvPicPr>
        <p:blipFill>
          <a:blip r:embed="rId4" cstate="print"/>
          <a:srcRect/>
          <a:stretch>
            <a:fillRect/>
          </a:stretch>
        </p:blipFill>
        <p:spPr bwMode="auto">
          <a:xfrm>
            <a:off x="5257800" y="3405188"/>
            <a:ext cx="1800225" cy="2735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2"/>
          <p:cNvSpPr>
            <a:spLocks noGrp="1"/>
          </p:cNvSpPr>
          <p:nvPr>
            <p:ph type="title"/>
          </p:nvPr>
        </p:nvSpPr>
        <p:spPr>
          <a:xfrm>
            <a:off x="457200" y="274638"/>
            <a:ext cx="8229600" cy="939800"/>
          </a:xfrm>
        </p:spPr>
        <p:txBody>
          <a:bodyPr/>
          <a:lstStyle/>
          <a:p>
            <a:pPr eaLnBrk="1" hangingPunct="1"/>
            <a:r>
              <a:rPr lang="en-US" altLang="en-US" b="1" smtClean="0"/>
              <a:t>ATLAS &amp; ATHENA 2/2</a:t>
            </a:r>
            <a:endParaRPr lang="el-GR" altLang="en-US" b="1" smtClean="0"/>
          </a:p>
        </p:txBody>
      </p:sp>
      <p:sp>
        <p:nvSpPr>
          <p:cNvPr id="31746" name="Θέση περιεχομένου 1"/>
          <p:cNvSpPr>
            <a:spLocks noGrp="1"/>
          </p:cNvSpPr>
          <p:nvPr>
            <p:ph idx="1"/>
          </p:nvPr>
        </p:nvSpPr>
        <p:spPr>
          <a:xfrm>
            <a:off x="179388" y="1341438"/>
            <a:ext cx="8569076" cy="4310062"/>
          </a:xfrm>
        </p:spPr>
        <p:txBody>
          <a:bodyPr/>
          <a:lstStyle/>
          <a:p>
            <a:pPr algn="just" eaLnBrk="1" hangingPunct="1"/>
            <a:r>
              <a:rPr lang="fr-FR" sz="2500" b="1" dirty="0" smtClean="0"/>
              <a:t>Mode de présentation</a:t>
            </a:r>
            <a:endParaRPr lang="en-US" altLang="el-GR" sz="2500" b="1" dirty="0" smtClean="0"/>
          </a:p>
          <a:p>
            <a:pPr lvl="1" algn="just" eaLnBrk="1" hangingPunct="1"/>
            <a:r>
              <a:rPr lang="fr-FR" sz="2200" dirty="0" smtClean="0"/>
              <a:t>Dirigé par des pairs et animé par un entraîneur </a:t>
            </a:r>
          </a:p>
          <a:p>
            <a:pPr lvl="1" algn="just" eaLnBrk="1" hangingPunct="1"/>
            <a:r>
              <a:rPr lang="fr-FR" sz="2200" dirty="0" smtClean="0"/>
              <a:t>10 séances pour ATLAS et 8 pour ATHENA </a:t>
            </a:r>
          </a:p>
          <a:p>
            <a:pPr lvl="1" algn="just" eaLnBrk="1" hangingPunct="1"/>
            <a:r>
              <a:rPr lang="fr-FR" sz="2200" dirty="0" smtClean="0"/>
              <a:t>Les athlètes féminins et masculins sont ciblés de manière différenciée</a:t>
            </a:r>
          </a:p>
          <a:p>
            <a:pPr algn="just" eaLnBrk="1" hangingPunct="1"/>
            <a:r>
              <a:rPr lang="fr-FR" sz="2500" b="1" dirty="0" smtClean="0"/>
              <a:t>Contenu de l'intervention</a:t>
            </a:r>
            <a:endParaRPr lang="en-US" altLang="el-GR" sz="2500" b="1" dirty="0" smtClean="0"/>
          </a:p>
          <a:p>
            <a:pPr lvl="1" algn="just" eaLnBrk="1" hangingPunct="1"/>
            <a:r>
              <a:rPr lang="fr-FR" sz="2200" dirty="0" smtClean="0"/>
              <a:t>Effets secondaires de l'usage de dopants</a:t>
            </a:r>
            <a:endParaRPr lang="en-US" altLang="el-GR" sz="2200" dirty="0" smtClean="0"/>
          </a:p>
          <a:p>
            <a:pPr lvl="1" algn="just" eaLnBrk="1" hangingPunct="1"/>
            <a:r>
              <a:rPr lang="fr-FR" sz="2200" dirty="0" smtClean="0"/>
              <a:t>Risques liés à l'utilisation excessive et négligente de compléments alimentaires</a:t>
            </a:r>
            <a:endParaRPr lang="en-US" altLang="el-GR" sz="2200" dirty="0" smtClean="0"/>
          </a:p>
          <a:p>
            <a:pPr lvl="1" algn="just" eaLnBrk="1" hangingPunct="1"/>
            <a:r>
              <a:rPr lang="fr-FR" sz="2200" dirty="0" smtClean="0"/>
              <a:t>Méthodes alternatives et légitimes d'amélioration des performances (par exemple, nutrition et régimes amaigrissants)</a:t>
            </a:r>
            <a:endParaRPr lang="el-GR" altLang="el-GR" sz="2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fr-FR" altLang="en-US" sz="4000" b="1" dirty="0" smtClean="0"/>
              <a:t>Interventions en matière de prise de décisions éthique</a:t>
            </a:r>
            <a:endParaRPr lang="en-GB" altLang="en-US" sz="4000" b="1" dirty="0" smtClean="0"/>
          </a:p>
        </p:txBody>
      </p:sp>
      <p:sp>
        <p:nvSpPr>
          <p:cNvPr id="4" name="Content Placeholder 3">
            <a:extLst>
              <a:ext uri="{FF2B5EF4-FFF2-40B4-BE49-F238E27FC236}">
                <a16:creationId xmlns:a16="http://schemas.microsoft.com/office/drawing/2014/main" xmlns="" id="{AC13E530-5D6B-CB47-97BB-451C80AF49C3}"/>
              </a:ext>
            </a:extLst>
          </p:cNvPr>
          <p:cNvSpPr>
            <a:spLocks noGrp="1"/>
          </p:cNvSpPr>
          <p:nvPr>
            <p:ph sz="half" idx="1"/>
          </p:nvPr>
        </p:nvSpPr>
        <p:spPr>
          <a:xfrm>
            <a:off x="457200" y="1600200"/>
            <a:ext cx="4546600" cy="4525963"/>
          </a:xfrm>
        </p:spPr>
        <p:txBody>
          <a:bodyPr/>
          <a:lstStyle/>
          <a:p>
            <a:pPr>
              <a:lnSpc>
                <a:spcPts val="3800"/>
              </a:lnSpc>
              <a:defRPr/>
            </a:pPr>
            <a:r>
              <a:rPr lang="fr-FR" sz="2400" dirty="0" smtClean="0"/>
              <a:t>Former les athlètes en prise de décisions éthique contre le dopage</a:t>
            </a:r>
          </a:p>
          <a:p>
            <a:pPr>
              <a:lnSpc>
                <a:spcPts val="3800"/>
              </a:lnSpc>
              <a:defRPr/>
            </a:pPr>
            <a:r>
              <a:rPr lang="fr-FR" sz="2400" dirty="0" smtClean="0"/>
              <a:t>Les stagiaires sont confrontés à des situations à risque/ dilemmes de se doper et sont tenus de faire un choix (éthique)</a:t>
            </a:r>
            <a:r>
              <a:rPr lang="en-GB" sz="2400" dirty="0" smtClean="0"/>
              <a:t> </a:t>
            </a:r>
          </a:p>
          <a:p>
            <a:pPr marL="0" indent="0" algn="ctr">
              <a:lnSpc>
                <a:spcPct val="150000"/>
              </a:lnSpc>
              <a:buFont typeface="Arial" charset="0"/>
              <a:buNone/>
              <a:defRPr/>
            </a:pPr>
            <a:r>
              <a:rPr lang="en-GB" sz="1200" dirty="0" smtClean="0">
                <a:hlinkClick r:id="rId3"/>
              </a:rPr>
              <a:t>https://www.wada-ama.org/sites/default/files/resources/files/elbe_-_2008_final_report.pdf</a:t>
            </a:r>
            <a:r>
              <a:rPr lang="en-GB" sz="1200" dirty="0" smtClean="0"/>
              <a:t> </a:t>
            </a:r>
            <a:endParaRPr lang="en-GB" sz="1200" dirty="0"/>
          </a:p>
        </p:txBody>
      </p:sp>
      <p:pic>
        <p:nvPicPr>
          <p:cNvPr id="35843" name="Picture 4"/>
          <p:cNvPicPr>
            <a:picLocks noGrp="1" noChangeAspect="1" noChangeArrowheads="1"/>
          </p:cNvPicPr>
          <p:nvPr>
            <p:ph sz="half" idx="2"/>
          </p:nvPr>
        </p:nvPicPr>
        <p:blipFill>
          <a:blip r:embed="rId4" cstate="print"/>
          <a:srcRect/>
          <a:stretch>
            <a:fillRect/>
          </a:stretch>
        </p:blipFill>
        <p:spPr>
          <a:xfrm>
            <a:off x="5154613" y="1600200"/>
            <a:ext cx="3025775" cy="4525963"/>
          </a:xfrm>
          <a:noFill/>
        </p:spPr>
      </p:pic>
      <p:sp>
        <p:nvSpPr>
          <p:cNvPr id="35844" name="Rectangle 1"/>
          <p:cNvSpPr>
            <a:spLocks noChangeArrowheads="1"/>
          </p:cNvSpPr>
          <p:nvPr/>
        </p:nvSpPr>
        <p:spPr bwMode="auto">
          <a:xfrm>
            <a:off x="2555875" y="5661025"/>
            <a:ext cx="2338388" cy="508000"/>
          </a:xfrm>
          <a:prstGeom prst="rect">
            <a:avLst/>
          </a:prstGeom>
          <a:noFill/>
          <a:ln w="9525">
            <a:noFill/>
            <a:miter lim="800000"/>
            <a:headEnd/>
            <a:tailEnd/>
          </a:ln>
        </p:spPr>
        <p:txBody>
          <a:bodyPr wrap="none">
            <a:spAutoFit/>
          </a:bodyPr>
          <a:lstStyle/>
          <a:p>
            <a:pPr algn="r" eaLnBrk="1" hangingPunct="1">
              <a:lnSpc>
                <a:spcPct val="150000"/>
              </a:lnSpc>
              <a:buFont typeface="Arial" charset="0"/>
              <a:buNone/>
            </a:pPr>
            <a:r>
              <a:rPr lang="en-GB" altLang="en-US" dirty="0" smtClean="0"/>
              <a:t>(</a:t>
            </a:r>
            <a:r>
              <a:rPr lang="en-GB" altLang="en-US" dirty="0"/>
              <a:t>Elbe &amp; Brand, 2016)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48130"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p:txBody>
          <a:bodyPr/>
          <a:lstStyle/>
          <a:p>
            <a:r>
              <a:rPr lang="en-US" altLang="en-US" dirty="0" err="1" smtClean="0"/>
              <a:t>Dopage</a:t>
            </a:r>
            <a:r>
              <a:rPr lang="en-US" altLang="en-US" dirty="0" smtClean="0"/>
              <a:t> vs. esprit du sport</a:t>
            </a:r>
          </a:p>
        </p:txBody>
      </p:sp>
      <p:graphicFrame>
        <p:nvGraphicFramePr>
          <p:cNvPr id="8" name="7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p:txBody>
          <a:bodyPr/>
          <a:lstStyle/>
          <a:p>
            <a:r>
              <a:rPr lang="en-US" altLang="en-US" b="1" dirty="0" err="1" smtClean="0"/>
              <a:t>Qu’est-ce</a:t>
            </a:r>
            <a:r>
              <a:rPr lang="en-US" altLang="en-US" b="1" dirty="0" smtClean="0"/>
              <a:t> </a:t>
            </a:r>
            <a:r>
              <a:rPr lang="en-US" altLang="en-US" b="1" dirty="0" err="1" smtClean="0"/>
              <a:t>que</a:t>
            </a:r>
            <a:r>
              <a:rPr lang="en-US" altLang="en-US" b="1" dirty="0" smtClean="0"/>
              <a:t> nous </a:t>
            </a:r>
            <a:r>
              <a:rPr lang="en-US" altLang="en-US" b="1" dirty="0" err="1" smtClean="0"/>
              <a:t>savons</a:t>
            </a:r>
            <a:r>
              <a:rPr lang="en-US" altLang="en-US" b="1" dirty="0" smtClean="0"/>
              <a:t> </a:t>
            </a:r>
            <a:r>
              <a:rPr lang="en-US" altLang="en-US" b="1" dirty="0" err="1" smtClean="0"/>
              <a:t>jusqu’à</a:t>
            </a:r>
            <a:r>
              <a:rPr lang="en-US" altLang="en-US" b="1" dirty="0" smtClean="0"/>
              <a:t> </a:t>
            </a:r>
            <a:r>
              <a:rPr lang="en-US" altLang="en-US" b="1" dirty="0" err="1" smtClean="0"/>
              <a:t>présent</a:t>
            </a:r>
            <a:r>
              <a:rPr lang="en-US" altLang="en-US" b="1" dirty="0" smtClean="0"/>
              <a:t>? </a:t>
            </a:r>
          </a:p>
        </p:txBody>
      </p:sp>
      <p:graphicFrame>
        <p:nvGraphicFramePr>
          <p:cNvPr id="8" name="7 - Διάγραμμα"/>
          <p:cNvGraphicFramePr/>
          <p:nvPr/>
        </p:nvGraphicFramePr>
        <p:xfrm>
          <a:off x="395536" y="1412776"/>
          <a:ext cx="813690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457200" y="274638"/>
            <a:ext cx="8229600" cy="994122"/>
          </a:xfrm>
        </p:spPr>
        <p:txBody>
          <a:bodyPr/>
          <a:lstStyle/>
          <a:p>
            <a:r>
              <a:rPr lang="fr-FR" b="1" dirty="0" smtClean="0"/>
              <a:t>Le dopage en tant que comportement intentionnel</a:t>
            </a:r>
            <a:endParaRPr lang="en-US" altLang="en-US" b="1" dirty="0" smtClean="0"/>
          </a:p>
        </p:txBody>
      </p:sp>
      <p:sp>
        <p:nvSpPr>
          <p:cNvPr id="25602" name="2 - Θέση περιεχομένου"/>
          <p:cNvSpPr>
            <a:spLocks noGrp="1"/>
          </p:cNvSpPr>
          <p:nvPr>
            <p:ph idx="1"/>
          </p:nvPr>
        </p:nvSpPr>
        <p:spPr>
          <a:xfrm>
            <a:off x="323850" y="1417638"/>
            <a:ext cx="8640763" cy="4819674"/>
          </a:xfrm>
        </p:spPr>
        <p:txBody>
          <a:bodyPr/>
          <a:lstStyle/>
          <a:p>
            <a:r>
              <a:rPr lang="fr-FR" sz="2400" dirty="0" smtClean="0"/>
              <a:t>Détermination d'utiliser des substances dopantes</a:t>
            </a:r>
          </a:p>
          <a:p>
            <a:r>
              <a:rPr lang="fr-FR" sz="2400" dirty="0" smtClean="0"/>
              <a:t>Évaluation des avantages</a:t>
            </a:r>
            <a:r>
              <a:rPr lang="el-GR" sz="2400" dirty="0" smtClean="0"/>
              <a:t>/</a:t>
            </a:r>
            <a:r>
              <a:rPr lang="fr-FR" sz="2400" dirty="0" smtClean="0"/>
              <a:t>inconvénients, du soutien social et des ressources personnelles/de l’accès effectif aux substances dopantes</a:t>
            </a:r>
            <a:endParaRPr lang="en-US" altLang="en-US" sz="2400" dirty="0" smtClean="0"/>
          </a:p>
        </p:txBody>
      </p:sp>
      <p:pic>
        <p:nvPicPr>
          <p:cNvPr id="25603" name="Picture 6"/>
          <p:cNvPicPr>
            <a:picLocks noChangeAspect="1" noChangeArrowheads="1"/>
          </p:cNvPicPr>
          <p:nvPr/>
        </p:nvPicPr>
        <p:blipFill>
          <a:blip r:embed="rId3" cstate="print"/>
          <a:srcRect/>
          <a:stretch>
            <a:fillRect/>
          </a:stretch>
        </p:blipFill>
        <p:spPr bwMode="auto">
          <a:xfrm>
            <a:off x="2051720" y="2996952"/>
            <a:ext cx="5967413" cy="3281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p:txBody>
          <a:bodyPr/>
          <a:lstStyle/>
          <a:p>
            <a:r>
              <a:rPr lang="fr-FR" b="1" dirty="0" smtClean="0"/>
              <a:t>Buts d'accomplissement </a:t>
            </a:r>
            <a:r>
              <a:rPr lang="en-US" altLang="en-US" b="1" dirty="0" smtClean="0"/>
              <a:t>et </a:t>
            </a:r>
            <a:r>
              <a:rPr lang="en-US" altLang="en-US" b="1" dirty="0" err="1" smtClean="0"/>
              <a:t>dopage</a:t>
            </a:r>
            <a:endParaRPr lang="en-US" altLang="en-US" b="1" dirty="0" smtClean="0"/>
          </a:p>
        </p:txBody>
      </p:sp>
      <p:sp>
        <p:nvSpPr>
          <p:cNvPr id="8195" name="2 - Θέση περιεχομένου">
            <a:extLst>
              <a:ext uri="{FF2B5EF4-FFF2-40B4-BE49-F238E27FC236}">
                <a16:creationId xmlns="" xmlns:a16="http://schemas.microsoft.com/office/drawing/2014/main" id="{EFACB677-32D0-A64A-A2DB-218365125569}"/>
              </a:ext>
            </a:extLst>
          </p:cNvPr>
          <p:cNvSpPr>
            <a:spLocks noGrp="1"/>
          </p:cNvSpPr>
          <p:nvPr>
            <p:ph idx="1"/>
          </p:nvPr>
        </p:nvSpPr>
        <p:spPr>
          <a:xfrm>
            <a:off x="395536" y="1484784"/>
            <a:ext cx="8229600" cy="4525963"/>
          </a:xfrm>
        </p:spPr>
        <p:txBody>
          <a:bodyPr/>
          <a:lstStyle/>
          <a:p>
            <a:pPr marL="0" indent="0">
              <a:lnSpc>
                <a:spcPct val="150000"/>
              </a:lnSpc>
              <a:buFont typeface="Arial" charset="0"/>
              <a:buNone/>
              <a:defRPr/>
            </a:pPr>
            <a:r>
              <a:rPr lang="en-US" altLang="en-US" sz="2400" b="1" dirty="0" err="1"/>
              <a:t>Barkoukis</a:t>
            </a:r>
            <a:r>
              <a:rPr lang="en-US" altLang="en-US" sz="2400" b="1" dirty="0"/>
              <a:t> et al. (2011; 2013)</a:t>
            </a:r>
          </a:p>
          <a:p>
            <a:pPr algn="just">
              <a:lnSpc>
                <a:spcPct val="150000"/>
              </a:lnSpc>
              <a:defRPr/>
            </a:pPr>
            <a:r>
              <a:rPr lang="fr-FR" sz="2400" dirty="0" smtClean="0"/>
              <a:t>Comparés aux athlètes axés sur la performance, ceux qui ont des objectifs en matière de maîtrise ont déclaré d’avoir une tendance réduite à l’usage de substances dopantes et une intention plus faible de se livrer au dopage à l'avenir.</a:t>
            </a:r>
          </a:p>
          <a:p>
            <a:pPr>
              <a:lnSpc>
                <a:spcPct val="150000"/>
              </a:lnSpc>
              <a:buNone/>
              <a:defRPr/>
            </a:pPr>
            <a:r>
              <a:rPr lang="en-US" altLang="en-US" sz="2400" b="1" dirty="0" err="1" smtClean="0"/>
              <a:t>Sas-Nowosielski</a:t>
            </a:r>
            <a:r>
              <a:rPr lang="en-US" altLang="en-US" sz="2400" b="1" dirty="0" smtClean="0"/>
              <a:t> </a:t>
            </a:r>
            <a:r>
              <a:rPr lang="en-US" altLang="en-US" sz="2400" b="1" dirty="0"/>
              <a:t>&amp; </a:t>
            </a:r>
            <a:r>
              <a:rPr lang="en-US" altLang="en-US" sz="2400" b="1" dirty="0" err="1"/>
              <a:t>Swiatkowska</a:t>
            </a:r>
            <a:r>
              <a:rPr lang="en-US" altLang="en-US" sz="2400" b="1" dirty="0"/>
              <a:t> (2008)</a:t>
            </a:r>
          </a:p>
          <a:p>
            <a:pPr algn="just">
              <a:lnSpc>
                <a:spcPct val="150000"/>
              </a:lnSpc>
            </a:pPr>
            <a:r>
              <a:rPr lang="fr-FR" sz="2400" dirty="0" smtClean="0"/>
              <a:t>Les athlètes orientés par l'ego ont manifesté des attitudes plus positives à l'égard du dopage</a:t>
            </a:r>
            <a:endParaRPr lang="fr-F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p:txBody>
          <a:bodyPr/>
          <a:lstStyle/>
          <a:p>
            <a:r>
              <a:rPr lang="en-US" altLang="en-US" dirty="0" err="1" smtClean="0"/>
              <a:t>Normes</a:t>
            </a:r>
            <a:r>
              <a:rPr lang="en-US" altLang="en-US" dirty="0" smtClean="0"/>
              <a:t> </a:t>
            </a:r>
            <a:r>
              <a:rPr lang="en-US" altLang="en-US" dirty="0" err="1" smtClean="0"/>
              <a:t>sociales</a:t>
            </a:r>
            <a:r>
              <a:rPr lang="en-US" altLang="en-US" dirty="0" smtClean="0"/>
              <a:t> et usage de substances </a:t>
            </a:r>
            <a:r>
              <a:rPr lang="en-US" altLang="en-US" dirty="0" err="1" smtClean="0"/>
              <a:t>dopantes</a:t>
            </a:r>
            <a:endParaRPr lang="en-US" altLang="en-US" dirty="0" smtClean="0"/>
          </a:p>
        </p:txBody>
      </p:sp>
      <p:sp>
        <p:nvSpPr>
          <p:cNvPr id="13315" name="2 - Θέση περιεχομένου">
            <a:extLst>
              <a:ext uri="{FF2B5EF4-FFF2-40B4-BE49-F238E27FC236}">
                <a16:creationId xmlns="" xmlns:a16="http://schemas.microsoft.com/office/drawing/2014/main" id="{9E59DD65-B384-7A46-922C-8574A42ADAE0}"/>
              </a:ext>
            </a:extLst>
          </p:cNvPr>
          <p:cNvSpPr>
            <a:spLocks noGrp="1"/>
          </p:cNvSpPr>
          <p:nvPr>
            <p:ph idx="1"/>
          </p:nvPr>
        </p:nvSpPr>
        <p:spPr>
          <a:xfrm>
            <a:off x="395288" y="1628799"/>
            <a:ext cx="8280400" cy="4679925"/>
          </a:xfrm>
        </p:spPr>
        <p:txBody>
          <a:bodyPr/>
          <a:lstStyle/>
          <a:p>
            <a:pPr marL="0" indent="0">
              <a:lnSpc>
                <a:spcPct val="150000"/>
              </a:lnSpc>
              <a:buFont typeface="Arial" charset="0"/>
              <a:buNone/>
              <a:defRPr/>
            </a:pPr>
            <a:r>
              <a:rPr lang="en-US" altLang="en-US" sz="2000" b="1" dirty="0"/>
              <a:t>Woolf et al. (2014)</a:t>
            </a:r>
          </a:p>
          <a:p>
            <a:pPr algn="just">
              <a:lnSpc>
                <a:spcPct val="150000"/>
              </a:lnSpc>
              <a:defRPr/>
            </a:pPr>
            <a:r>
              <a:rPr lang="fr-FR" sz="2000" dirty="0" smtClean="0"/>
              <a:t>L'intention des athlètes adolescents d'utiliser des stéroïdes était influencée par des normes sociales descriptives et injonctives</a:t>
            </a:r>
            <a:endParaRPr lang="en-US" altLang="en-US" sz="2000" dirty="0">
              <a:solidFill>
                <a:srgbClr val="FF0000"/>
              </a:solidFill>
            </a:endParaRPr>
          </a:p>
          <a:p>
            <a:pPr marL="0" indent="0" algn="just">
              <a:lnSpc>
                <a:spcPct val="150000"/>
              </a:lnSpc>
              <a:buFont typeface="Arial" charset="0"/>
              <a:buNone/>
              <a:defRPr/>
            </a:pPr>
            <a:r>
              <a:rPr lang="en-US" altLang="en-US" sz="2000" b="1" dirty="0" err="1"/>
              <a:t>Lazuras</a:t>
            </a:r>
            <a:r>
              <a:rPr lang="en-US" altLang="en-US" sz="2000" b="1" dirty="0"/>
              <a:t> et al. (2010)</a:t>
            </a:r>
          </a:p>
          <a:p>
            <a:pPr algn="just">
              <a:lnSpc>
                <a:spcPct val="150000"/>
              </a:lnSpc>
              <a:defRPr/>
            </a:pPr>
            <a:r>
              <a:rPr lang="fr-FR" sz="2000" dirty="0" smtClean="0"/>
              <a:t>Les normes subjectives étaient associées aux intentions des athlètes adultes d'utiliser des stéroïdes</a:t>
            </a:r>
            <a:endParaRPr lang="en-US" altLang="en-US" sz="2000" dirty="0" smtClean="0"/>
          </a:p>
          <a:p>
            <a:pPr algn="just">
              <a:lnSpc>
                <a:spcPct val="150000"/>
              </a:lnSpc>
              <a:defRPr/>
            </a:pPr>
            <a:r>
              <a:rPr lang="fr-FR" sz="2000" dirty="0" smtClean="0"/>
              <a:t>Les normes descriptives étaient associées à une plus forte tentation d'utiliser des stéroïdes, ce qui prédisait des intentions de dopage</a:t>
            </a:r>
            <a:endParaRPr lang="en-US" altLang="en-US" sz="2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p:txBody>
          <a:bodyPr/>
          <a:lstStyle/>
          <a:p>
            <a:r>
              <a:rPr lang="fr-FR" dirty="0" smtClean="0"/>
              <a:t>Les dopés se désengagent (moralement)</a:t>
            </a:r>
            <a:endParaRPr lang="fr-FR" dirty="0"/>
          </a:p>
        </p:txBody>
      </p:sp>
      <p:sp>
        <p:nvSpPr>
          <p:cNvPr id="15363" name="2 - Θέση περιεχομένου">
            <a:extLst>
              <a:ext uri="{FF2B5EF4-FFF2-40B4-BE49-F238E27FC236}">
                <a16:creationId xmlns="" xmlns:a16="http://schemas.microsoft.com/office/drawing/2014/main" id="{9A86D0CB-9172-D84E-AE6F-8DFD9A4A7AEE}"/>
              </a:ext>
            </a:extLst>
          </p:cNvPr>
          <p:cNvSpPr>
            <a:spLocks noGrp="1"/>
          </p:cNvSpPr>
          <p:nvPr>
            <p:ph idx="1"/>
          </p:nvPr>
        </p:nvSpPr>
        <p:spPr/>
        <p:txBody>
          <a:bodyPr/>
          <a:lstStyle/>
          <a:p>
            <a:pPr marL="0" indent="0">
              <a:lnSpc>
                <a:spcPct val="150000"/>
              </a:lnSpc>
              <a:buNone/>
              <a:defRPr/>
            </a:pPr>
            <a:r>
              <a:rPr lang="fr-FR" sz="2400" b="1" dirty="0" smtClean="0"/>
              <a:t>Le désengagement moral envers le dopage chez les athlètes de compétition est associé à ...</a:t>
            </a:r>
            <a:endParaRPr lang="en-US" altLang="en-US" sz="2400" b="1" dirty="0" smtClean="0"/>
          </a:p>
          <a:p>
            <a:pPr>
              <a:lnSpc>
                <a:spcPct val="150000"/>
              </a:lnSpc>
              <a:defRPr/>
            </a:pPr>
            <a:r>
              <a:rPr lang="fr-FR" sz="2400" dirty="0" smtClean="0"/>
              <a:t>des attitudes plus positives envers l'usage de dopants,</a:t>
            </a:r>
          </a:p>
          <a:p>
            <a:pPr>
              <a:lnSpc>
                <a:spcPct val="150000"/>
              </a:lnSpc>
              <a:defRPr/>
            </a:pPr>
            <a:r>
              <a:rPr lang="fr-FR" sz="2400" dirty="0" smtClean="0"/>
              <a:t>l’ intention plus forte d'utiliser des substances dopantes dans l'avenir, </a:t>
            </a:r>
          </a:p>
          <a:p>
            <a:pPr>
              <a:lnSpc>
                <a:spcPct val="150000"/>
              </a:lnSpc>
              <a:defRPr/>
            </a:pPr>
            <a:r>
              <a:rPr lang="fr-FR" sz="2400" dirty="0" smtClean="0"/>
              <a:t>la diminution de la culpabilité anticipée pour l’usage de dopants dans l’avenir.</a:t>
            </a:r>
          </a:p>
          <a:p>
            <a:pPr marL="0" indent="0" algn="r">
              <a:lnSpc>
                <a:spcPct val="150000"/>
              </a:lnSpc>
              <a:buFont typeface="Arial" charset="0"/>
              <a:buNone/>
              <a:defRPr/>
            </a:pPr>
            <a:r>
              <a:rPr lang="en-US" altLang="en-US" sz="1800" dirty="0" smtClean="0"/>
              <a:t>(</a:t>
            </a:r>
            <a:r>
              <a:rPr lang="en-US" altLang="en-US" sz="1800" dirty="0" err="1"/>
              <a:t>Boardley</a:t>
            </a:r>
            <a:r>
              <a:rPr lang="en-US" altLang="en-US" sz="1800" dirty="0"/>
              <a:t> et al., 2017; Hodge et al., 2013; </a:t>
            </a:r>
            <a:r>
              <a:rPr lang="en-US" altLang="en-US" sz="1800" dirty="0" err="1"/>
              <a:t>Mallia</a:t>
            </a:r>
            <a:r>
              <a:rPr lang="en-US" altLang="en-US" sz="1800" dirty="0"/>
              <a:t> et al., 2016)</a:t>
            </a:r>
            <a:endParaRPr lang="en-US" altLang="en-US" sz="1200" dirty="0"/>
          </a:p>
          <a:p>
            <a:pPr>
              <a:lnSpc>
                <a:spcPct val="150000"/>
              </a:lnSpc>
              <a:defRPr/>
            </a:pPr>
            <a:endParaRPr lang="en-US"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n-US" altLang="en-US" smtClean="0"/>
              <a:t>The "doper's" personality</a:t>
            </a:r>
          </a:p>
        </p:txBody>
      </p:sp>
      <p:sp>
        <p:nvSpPr>
          <p:cNvPr id="2" name="Content Placeholder 1">
            <a:extLst>
              <a:ext uri="{FF2B5EF4-FFF2-40B4-BE49-F238E27FC236}"/>
            </a:extLst>
          </p:cNvPr>
          <p:cNvSpPr>
            <a:spLocks noGrp="1"/>
          </p:cNvSpPr>
          <p:nvPr>
            <p:ph sz="half" idx="1"/>
          </p:nvPr>
        </p:nvSpPr>
        <p:spPr>
          <a:xfrm>
            <a:off x="179388" y="1412875"/>
            <a:ext cx="6330950" cy="2808288"/>
          </a:xfrm>
        </p:spPr>
        <p:txBody>
          <a:bodyPr/>
          <a:lstStyle/>
          <a:p>
            <a:pPr marL="0" indent="0">
              <a:lnSpc>
                <a:spcPct val="150000"/>
              </a:lnSpc>
              <a:buNone/>
              <a:defRPr/>
            </a:pPr>
            <a:r>
              <a:rPr lang="fr-FR" sz="2200" b="1" dirty="0" smtClean="0"/>
              <a:t>La triade</a:t>
            </a:r>
            <a:r>
              <a:rPr lang="fr-FR" sz="2200" b="1" i="1" dirty="0" smtClean="0"/>
              <a:t> </a:t>
            </a:r>
            <a:r>
              <a:rPr lang="fr-FR" sz="2200" b="1" dirty="0" smtClean="0"/>
              <a:t>noire de la personnalité</a:t>
            </a:r>
          </a:p>
          <a:p>
            <a:pPr>
              <a:lnSpc>
                <a:spcPct val="150000"/>
              </a:lnSpc>
              <a:defRPr/>
            </a:pPr>
            <a:r>
              <a:rPr lang="fr-FR" sz="2000" dirty="0" smtClean="0"/>
              <a:t>Machiavélisme: manipulateur, corrompu et immoral </a:t>
            </a:r>
          </a:p>
          <a:p>
            <a:pPr>
              <a:lnSpc>
                <a:spcPct val="150000"/>
              </a:lnSpc>
              <a:defRPr/>
            </a:pPr>
            <a:r>
              <a:rPr lang="fr-FR" sz="2000" dirty="0" smtClean="0"/>
              <a:t>Psychopathie: peu d'empathie pour les autres </a:t>
            </a:r>
          </a:p>
          <a:p>
            <a:pPr>
              <a:lnSpc>
                <a:spcPct val="150000"/>
              </a:lnSpc>
              <a:defRPr/>
            </a:pPr>
            <a:r>
              <a:rPr lang="fr-FR" sz="2000" dirty="0" smtClean="0"/>
              <a:t>Narcissisme: un moi fort et légitime, et une vanité </a:t>
            </a:r>
          </a:p>
          <a:p>
            <a:pPr algn="r">
              <a:lnSpc>
                <a:spcPct val="150000"/>
              </a:lnSpc>
              <a:buNone/>
              <a:defRPr/>
            </a:pPr>
            <a:r>
              <a:rPr lang="en-GB" sz="1700" dirty="0" smtClean="0"/>
              <a:t>(</a:t>
            </a:r>
            <a:r>
              <a:rPr lang="en-GB" sz="1700" dirty="0" err="1" smtClean="0"/>
              <a:t>Paulhus</a:t>
            </a:r>
            <a:r>
              <a:rPr lang="en-GB" sz="1700" dirty="0" smtClean="0"/>
              <a:t> &amp; Williams, 2002)</a:t>
            </a:r>
          </a:p>
          <a:p>
            <a:pPr marL="0" indent="0">
              <a:buFont typeface="Arial" charset="0"/>
              <a:buNone/>
              <a:defRPr/>
            </a:pPr>
            <a:r>
              <a:rPr lang="en-GB" sz="2400" dirty="0" smtClean="0"/>
              <a:t> </a:t>
            </a:r>
            <a:endParaRPr lang="en-GB" sz="2400" dirty="0"/>
          </a:p>
        </p:txBody>
      </p:sp>
      <p:pic>
        <p:nvPicPr>
          <p:cNvPr id="20484" name="Picture 4"/>
          <p:cNvPicPr>
            <a:picLocks noGrp="1" noChangeAspect="1" noChangeArrowheads="1"/>
          </p:cNvPicPr>
          <p:nvPr>
            <p:ph sz="half" idx="2"/>
          </p:nvPr>
        </p:nvPicPr>
        <p:blipFill>
          <a:blip r:embed="rId3" cstate="print"/>
          <a:srcRect/>
          <a:stretch>
            <a:fillRect/>
          </a:stretch>
        </p:blipFill>
        <p:spPr>
          <a:xfrm>
            <a:off x="6510338" y="1628775"/>
            <a:ext cx="2176462" cy="3097213"/>
          </a:xfrm>
          <a:noFill/>
        </p:spPr>
      </p:pic>
      <p:sp>
        <p:nvSpPr>
          <p:cNvPr id="3" name="Ορθογώνιο 2">
            <a:extLst>
              <a:ext uri="{FF2B5EF4-FFF2-40B4-BE49-F238E27FC236}"/>
            </a:extLst>
          </p:cNvPr>
          <p:cNvSpPr/>
          <p:nvPr/>
        </p:nvSpPr>
        <p:spPr>
          <a:xfrm>
            <a:off x="196850" y="4362450"/>
            <a:ext cx="8856663" cy="1661993"/>
          </a:xfrm>
          <a:prstGeom prst="rect">
            <a:avLst/>
          </a:prstGeom>
        </p:spPr>
        <p:txBody>
          <a:bodyPr>
            <a:spAutoFit/>
          </a:bodyPr>
          <a:lstStyle/>
          <a:p>
            <a:pPr marL="0" indent="0">
              <a:buFont typeface="Arial" charset="0"/>
              <a:buNone/>
              <a:defRPr/>
            </a:pPr>
            <a:r>
              <a:rPr lang="en-GB" sz="2200" b="1" dirty="0" smtClean="0">
                <a:latin typeface="+mn-lt"/>
              </a:rPr>
              <a:t>Nicholls et al. (2017</a:t>
            </a:r>
            <a:r>
              <a:rPr lang="en-GB" sz="2200" b="1" dirty="0" smtClean="0">
                <a:latin typeface="+mn-lt"/>
              </a:rPr>
              <a:t>)</a:t>
            </a:r>
            <a:endParaRPr lang="en-GB" sz="2200" b="1" dirty="0" smtClean="0">
              <a:latin typeface="+mn-lt"/>
            </a:endParaRPr>
          </a:p>
          <a:p>
            <a:pPr marL="252000" indent="-252000" algn="just">
              <a:buFont typeface="Arial" pitchFamily="34" charset="0"/>
              <a:buChar char="•"/>
              <a:defRPr/>
            </a:pPr>
            <a:r>
              <a:rPr lang="fr-FR" sz="2000" dirty="0" smtClean="0">
                <a:latin typeface="+mn-lt"/>
              </a:rPr>
              <a:t>Des scores plus élevés en machiavélisme et en psychopathie étaient significativement associés à des attitudes de dopage plus positives </a:t>
            </a:r>
            <a:endParaRPr lang="fr-FR" sz="2000" dirty="0" smtClean="0">
              <a:latin typeface="+mn-lt"/>
            </a:endParaRPr>
          </a:p>
          <a:p>
            <a:pPr marL="252000" indent="-252000" algn="just">
              <a:buFont typeface="Arial" pitchFamily="34" charset="0"/>
              <a:buChar char="•"/>
              <a:defRPr/>
            </a:pPr>
            <a:r>
              <a:rPr lang="fr-FR" sz="2000" dirty="0" smtClean="0">
                <a:latin typeface="+mn-lt"/>
              </a:rPr>
              <a:t>Les </a:t>
            </a:r>
            <a:r>
              <a:rPr lang="fr-FR" sz="2000" dirty="0" smtClean="0">
                <a:latin typeface="+mn-lt"/>
              </a:rPr>
              <a:t>athlètes qui possèdent des traits de personnalité « triade noire » sont plus susceptibles d’utiliser de dopants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p:cNvSpPr>
            <a:spLocks noGrp="1"/>
          </p:cNvSpPr>
          <p:nvPr>
            <p:ph type="title"/>
          </p:nvPr>
        </p:nvSpPr>
        <p:spPr>
          <a:xfrm>
            <a:off x="468313" y="620713"/>
            <a:ext cx="8229600" cy="1143000"/>
          </a:xfrm>
        </p:spPr>
        <p:txBody>
          <a:bodyPr/>
          <a:lstStyle/>
          <a:p>
            <a:r>
              <a:rPr lang="fr-FR" b="1" dirty="0" smtClean="0"/>
              <a:t>L'importance de l'éducation</a:t>
            </a:r>
            <a:endParaRPr lang="fr-FR" b="1" dirty="0"/>
          </a:p>
        </p:txBody>
      </p:sp>
      <p:pic>
        <p:nvPicPr>
          <p:cNvPr id="16386" name="Picture 2" descr="Image result for physical education in schools"/>
          <p:cNvPicPr>
            <a:picLocks noGrp="1" noChangeAspect="1" noChangeArrowheads="1"/>
          </p:cNvPicPr>
          <p:nvPr>
            <p:ph idx="1"/>
          </p:nvPr>
        </p:nvPicPr>
        <p:blipFill>
          <a:blip r:embed="rId3" cstate="print"/>
          <a:srcRect/>
          <a:stretch>
            <a:fillRect/>
          </a:stretch>
        </p:blipFill>
        <p:spPr>
          <a:xfrm>
            <a:off x="1946275" y="2349500"/>
            <a:ext cx="5467350" cy="3119438"/>
          </a:xfrm>
        </p:spPr>
      </p:pic>
      <p:sp>
        <p:nvSpPr>
          <p:cNvPr id="16387" name="TextBox 7"/>
          <p:cNvSpPr txBox="1">
            <a:spLocks noChangeArrowheads="1"/>
          </p:cNvSpPr>
          <p:nvPr/>
        </p:nvSpPr>
        <p:spPr bwMode="auto">
          <a:xfrm>
            <a:off x="23813" y="2892425"/>
            <a:ext cx="1655762" cy="368300"/>
          </a:xfrm>
          <a:prstGeom prst="rect">
            <a:avLst/>
          </a:prstGeom>
          <a:noFill/>
          <a:ln w="9525">
            <a:noFill/>
            <a:miter lim="800000"/>
            <a:headEnd/>
            <a:tailEnd/>
          </a:ln>
        </p:spPr>
        <p:txBody>
          <a:bodyPr>
            <a:spAutoFit/>
          </a:bodyPr>
          <a:lstStyle/>
          <a:p>
            <a:pPr algn="ctr" eaLnBrk="1" hangingPunct="1"/>
            <a:r>
              <a:rPr lang="fr-FR" dirty="0" smtClean="0"/>
              <a:t>Connaissance</a:t>
            </a:r>
            <a:endParaRPr lang="en-GB" altLang="en-US" dirty="0"/>
          </a:p>
        </p:txBody>
      </p:sp>
      <p:sp>
        <p:nvSpPr>
          <p:cNvPr id="16388" name="TextBox 9"/>
          <p:cNvSpPr txBox="1">
            <a:spLocks noChangeArrowheads="1"/>
          </p:cNvSpPr>
          <p:nvPr/>
        </p:nvSpPr>
        <p:spPr bwMode="auto">
          <a:xfrm>
            <a:off x="4067175" y="5735638"/>
            <a:ext cx="1657350" cy="369332"/>
          </a:xfrm>
          <a:prstGeom prst="rect">
            <a:avLst/>
          </a:prstGeom>
          <a:noFill/>
          <a:ln w="9525">
            <a:noFill/>
            <a:miter lim="800000"/>
            <a:headEnd/>
            <a:tailEnd/>
          </a:ln>
        </p:spPr>
        <p:txBody>
          <a:bodyPr>
            <a:spAutoFit/>
          </a:bodyPr>
          <a:lstStyle/>
          <a:p>
            <a:r>
              <a:rPr lang="fr-FR" dirty="0" smtClean="0"/>
              <a:t>Conscience</a:t>
            </a:r>
            <a:endParaRPr lang="fr-FR" dirty="0"/>
          </a:p>
        </p:txBody>
      </p:sp>
      <p:sp>
        <p:nvSpPr>
          <p:cNvPr id="16389" name="TextBox 10"/>
          <p:cNvSpPr txBox="1">
            <a:spLocks noChangeArrowheads="1"/>
          </p:cNvSpPr>
          <p:nvPr/>
        </p:nvSpPr>
        <p:spPr bwMode="auto">
          <a:xfrm>
            <a:off x="7251700" y="2892425"/>
            <a:ext cx="1655763" cy="368300"/>
          </a:xfrm>
          <a:prstGeom prst="rect">
            <a:avLst/>
          </a:prstGeom>
          <a:noFill/>
          <a:ln w="9525">
            <a:noFill/>
            <a:miter lim="800000"/>
            <a:headEnd/>
            <a:tailEnd/>
          </a:ln>
        </p:spPr>
        <p:txBody>
          <a:bodyPr>
            <a:spAutoFit/>
          </a:bodyPr>
          <a:lstStyle/>
          <a:p>
            <a:pPr algn="r" eaLnBrk="1" hangingPunct="1"/>
            <a:r>
              <a:rPr lang="en-GB" altLang="en-US" dirty="0"/>
              <a:t>Attitudes</a:t>
            </a:r>
          </a:p>
        </p:txBody>
      </p:sp>
      <p:sp>
        <p:nvSpPr>
          <p:cNvPr id="16390" name="TextBox 11"/>
          <p:cNvSpPr txBox="1">
            <a:spLocks noChangeArrowheads="1"/>
          </p:cNvSpPr>
          <p:nvPr/>
        </p:nvSpPr>
        <p:spPr bwMode="auto">
          <a:xfrm>
            <a:off x="250825" y="4221163"/>
            <a:ext cx="1657350" cy="369887"/>
          </a:xfrm>
          <a:prstGeom prst="rect">
            <a:avLst/>
          </a:prstGeom>
          <a:noFill/>
          <a:ln w="9525">
            <a:noFill/>
            <a:miter lim="800000"/>
            <a:headEnd/>
            <a:tailEnd/>
          </a:ln>
        </p:spPr>
        <p:txBody>
          <a:bodyPr>
            <a:spAutoFit/>
          </a:bodyPr>
          <a:lstStyle/>
          <a:p>
            <a:r>
              <a:rPr lang="fr-FR" dirty="0" smtClean="0"/>
              <a:t>Auto-efficacité</a:t>
            </a:r>
            <a:endParaRPr lang="fr-FR" dirty="0"/>
          </a:p>
        </p:txBody>
      </p:sp>
      <p:sp>
        <p:nvSpPr>
          <p:cNvPr id="16391" name="TextBox 12"/>
          <p:cNvSpPr txBox="1">
            <a:spLocks noChangeArrowheads="1"/>
          </p:cNvSpPr>
          <p:nvPr/>
        </p:nvSpPr>
        <p:spPr bwMode="auto">
          <a:xfrm>
            <a:off x="6732588" y="5553075"/>
            <a:ext cx="2015876" cy="369332"/>
          </a:xfrm>
          <a:prstGeom prst="rect">
            <a:avLst/>
          </a:prstGeom>
          <a:noFill/>
          <a:ln w="9525">
            <a:noFill/>
            <a:miter lim="800000"/>
            <a:headEnd/>
            <a:tailEnd/>
          </a:ln>
        </p:spPr>
        <p:txBody>
          <a:bodyPr wrap="square">
            <a:spAutoFit/>
          </a:bodyPr>
          <a:lstStyle/>
          <a:p>
            <a:pPr algn="ctr" eaLnBrk="1" hangingPunct="1"/>
            <a:r>
              <a:rPr lang="fr-FR" dirty="0" smtClean="0"/>
              <a:t>Raisonnement</a:t>
            </a:r>
            <a:endParaRPr lang="en-GB" altLang="en-US" dirty="0"/>
          </a:p>
        </p:txBody>
      </p:sp>
      <p:sp>
        <p:nvSpPr>
          <p:cNvPr id="16392" name="TextBox 13"/>
          <p:cNvSpPr txBox="1">
            <a:spLocks noChangeArrowheads="1"/>
          </p:cNvSpPr>
          <p:nvPr/>
        </p:nvSpPr>
        <p:spPr bwMode="auto">
          <a:xfrm>
            <a:off x="7380288" y="4035425"/>
            <a:ext cx="1655762" cy="369332"/>
          </a:xfrm>
          <a:prstGeom prst="rect">
            <a:avLst/>
          </a:prstGeom>
          <a:noFill/>
          <a:ln w="9525">
            <a:noFill/>
            <a:miter lim="800000"/>
            <a:headEnd/>
            <a:tailEnd/>
          </a:ln>
        </p:spPr>
        <p:txBody>
          <a:bodyPr>
            <a:spAutoFit/>
          </a:bodyPr>
          <a:lstStyle/>
          <a:p>
            <a:pPr eaLnBrk="1" hangingPunct="1"/>
            <a:r>
              <a:rPr lang="en-GB" altLang="en-US" dirty="0"/>
              <a:t> </a:t>
            </a:r>
            <a:r>
              <a:rPr lang="en-GB" altLang="en-US" dirty="0" err="1" smtClean="0"/>
              <a:t>Estime</a:t>
            </a:r>
            <a:r>
              <a:rPr lang="en-GB" altLang="en-US" dirty="0" smtClean="0"/>
              <a:t> de </a:t>
            </a:r>
            <a:r>
              <a:rPr lang="en-GB" altLang="en-US" dirty="0" err="1" smtClean="0"/>
              <a:t>soi</a:t>
            </a:r>
            <a:endParaRPr lang="en-GB" altLang="en-US" dirty="0"/>
          </a:p>
        </p:txBody>
      </p:sp>
      <p:sp>
        <p:nvSpPr>
          <p:cNvPr id="16393" name="TextBox 14"/>
          <p:cNvSpPr txBox="1">
            <a:spLocks noChangeArrowheads="1"/>
          </p:cNvSpPr>
          <p:nvPr/>
        </p:nvSpPr>
        <p:spPr bwMode="auto">
          <a:xfrm>
            <a:off x="152400" y="5549900"/>
            <a:ext cx="2305050" cy="369888"/>
          </a:xfrm>
          <a:prstGeom prst="rect">
            <a:avLst/>
          </a:prstGeom>
          <a:noFill/>
          <a:ln w="9525">
            <a:noFill/>
            <a:miter lim="800000"/>
            <a:headEnd/>
            <a:tailEnd/>
          </a:ln>
        </p:spPr>
        <p:txBody>
          <a:bodyPr>
            <a:spAutoFit/>
          </a:bodyPr>
          <a:lstStyle/>
          <a:p>
            <a:pPr algn="ctr" eaLnBrk="1" hangingPunct="1"/>
            <a:r>
              <a:rPr lang="fr-FR" dirty="0" smtClean="0"/>
              <a:t>Prise de décisions</a:t>
            </a:r>
            <a:endParaRPr lang="en-GB"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1827</Words>
  <Application>Microsoft Office PowerPoint</Application>
  <PresentationFormat>Προβολή στην οθόνη (4:3)</PresentationFormat>
  <Paragraphs>150</Paragraphs>
  <Slides>17</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Le dopage dans le Sport III</vt:lpstr>
      <vt:lpstr>Dopage vs. esprit du sport</vt:lpstr>
      <vt:lpstr>Qu’est-ce que nous savons jusqu’à présent? </vt:lpstr>
      <vt:lpstr>Le dopage en tant que comportement intentionnel</vt:lpstr>
      <vt:lpstr>Buts d'accomplissement et dopage</vt:lpstr>
      <vt:lpstr>Normes sociales et usage de substances dopantes</vt:lpstr>
      <vt:lpstr>Les dopés se désengagent (moralement)</vt:lpstr>
      <vt:lpstr>The "doper's" personality</vt:lpstr>
      <vt:lpstr>L'importance de l'éducation</vt:lpstr>
      <vt:lpstr>Objectifs des interventions (existantes)</vt:lpstr>
      <vt:lpstr>Interventions de dépistage de drogue</vt:lpstr>
      <vt:lpstr>Interventions de sensibilisation</vt:lpstr>
      <vt:lpstr> Anti-doping e-Learning (AdeL)</vt:lpstr>
      <vt:lpstr>ATLAS &amp; ATHENA 1/2</vt:lpstr>
      <vt:lpstr>ATLAS &amp; ATHENA 2/2</vt:lpstr>
      <vt:lpstr>Interventions en matière de prise de décisions éthique</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141</cp:revision>
  <dcterms:created xsi:type="dcterms:W3CDTF">2018-10-08T06:19:12Z</dcterms:created>
  <dcterms:modified xsi:type="dcterms:W3CDTF">2020-01-17T11:18:22Z</dcterms:modified>
</cp:coreProperties>
</file>