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72" r:id="rId3"/>
    <p:sldId id="273" r:id="rId4"/>
    <p:sldId id="277" r:id="rId5"/>
    <p:sldId id="279" r:id="rId6"/>
    <p:sldId id="286" r:id="rId7"/>
    <p:sldId id="287" r:id="rId8"/>
    <p:sldId id="275" r:id="rId9"/>
    <p:sldId id="282" r:id="rId10"/>
    <p:sldId id="322" r:id="rId11"/>
    <p:sldId id="323" r:id="rId12"/>
    <p:sldId id="315" r:id="rId13"/>
    <p:sldId id="324" r:id="rId14"/>
    <p:sldId id="325" r:id="rId15"/>
    <p:sldId id="320" r:id="rId16"/>
    <p:sldId id="265" r:id="rId17"/>
    <p:sldId id="266" r:id="rId18"/>
    <p:sldId id="267" r:id="rId19"/>
    <p:sldId id="326" r:id="rId20"/>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83103" autoAdjust="0"/>
  </p:normalViewPr>
  <p:slideViewPr>
    <p:cSldViewPr>
      <p:cViewPr>
        <p:scale>
          <a:sx n="90" d="100"/>
          <a:sy n="90" d="100"/>
        </p:scale>
        <p:origin x="-1602"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B1E52-2D07-42F8-A38B-1A5B91723F36}" type="doc">
      <dgm:prSet loTypeId="urn:microsoft.com/office/officeart/2005/8/layout/matrix2" loCatId="matrix" qsTypeId="urn:microsoft.com/office/officeart/2005/8/quickstyle/3d1" qsCatId="3D" csTypeId="urn:microsoft.com/office/officeart/2005/8/colors/colorful1" csCatId="colorful" phldr="1"/>
      <dgm:spPr/>
      <dgm:t>
        <a:bodyPr/>
        <a:lstStyle/>
        <a:p>
          <a:endParaRPr lang="el-GR"/>
        </a:p>
      </dgm:t>
    </dgm:pt>
    <dgm:pt modelId="{AB35DB45-F97E-48A5-AC88-159B5CBD7A10}">
      <dgm:prSet phldrT="[Κείμενο]" custT="1"/>
      <dgm:spPr/>
      <dgm:t>
        <a:bodyPr/>
        <a:lstStyle/>
        <a:p>
          <a:r>
            <a:rPr lang="fr-FR" sz="2000" b="1" dirty="0" smtClean="0"/>
            <a:t>Conséquences sur la santé corporelle</a:t>
          </a:r>
          <a:endParaRPr lang="el-GR" sz="2000" b="1" dirty="0"/>
        </a:p>
      </dgm:t>
    </dgm:pt>
    <dgm:pt modelId="{505FF034-4267-4A27-94DD-DE5036A7010D}" type="parTrans" cxnId="{F372FA13-0B0C-4BF9-B5A7-34D6FD994CE5}">
      <dgm:prSet/>
      <dgm:spPr/>
      <dgm:t>
        <a:bodyPr/>
        <a:lstStyle/>
        <a:p>
          <a:endParaRPr lang="el-GR"/>
        </a:p>
      </dgm:t>
    </dgm:pt>
    <dgm:pt modelId="{1CCB8DEF-B70C-4365-980A-224A61BB0581}" type="sibTrans" cxnId="{F372FA13-0B0C-4BF9-B5A7-34D6FD994CE5}">
      <dgm:prSet/>
      <dgm:spPr/>
      <dgm:t>
        <a:bodyPr/>
        <a:lstStyle/>
        <a:p>
          <a:endParaRPr lang="el-GR"/>
        </a:p>
      </dgm:t>
    </dgm:pt>
    <dgm:pt modelId="{A7204C09-534F-4A90-A273-DA783FC8DF0E}">
      <dgm:prSet phldrT="[Κείμενο]"/>
      <dgm:spPr/>
      <dgm:t>
        <a:bodyPr/>
        <a:lstStyle/>
        <a:p>
          <a:r>
            <a:rPr lang="fr-FR" b="1" dirty="0" smtClean="0"/>
            <a:t>Conséquences sur la santé mentale</a:t>
          </a:r>
          <a:endParaRPr lang="el-GR" dirty="0"/>
        </a:p>
      </dgm:t>
    </dgm:pt>
    <dgm:pt modelId="{E9924D30-311C-4F73-A8DC-BE38CADEDFD5}" type="parTrans" cxnId="{5BA4340F-0BD9-40B4-8B94-05E06085E53B}">
      <dgm:prSet/>
      <dgm:spPr/>
      <dgm:t>
        <a:bodyPr/>
        <a:lstStyle/>
        <a:p>
          <a:endParaRPr lang="el-GR"/>
        </a:p>
      </dgm:t>
    </dgm:pt>
    <dgm:pt modelId="{01B26348-23AA-4AA9-9145-9F6C012ED29C}" type="sibTrans" cxnId="{5BA4340F-0BD9-40B4-8B94-05E06085E53B}">
      <dgm:prSet/>
      <dgm:spPr/>
      <dgm:t>
        <a:bodyPr/>
        <a:lstStyle/>
        <a:p>
          <a:endParaRPr lang="el-GR"/>
        </a:p>
      </dgm:t>
    </dgm:pt>
    <dgm:pt modelId="{E6B59556-6C3A-4379-9929-8BCBBB979E30}">
      <dgm:prSet phldrT="[Κείμενο]"/>
      <dgm:spPr/>
      <dgm:t>
        <a:bodyPr/>
        <a:lstStyle/>
        <a:p>
          <a:r>
            <a:rPr lang="fr-FR" b="1" dirty="0" smtClean="0"/>
            <a:t>Conséquences </a:t>
          </a:r>
          <a:r>
            <a:rPr lang="fr-FR" b="1" i="0" dirty="0" smtClean="0"/>
            <a:t>sur la carrière</a:t>
          </a:r>
          <a:endParaRPr lang="el-GR" b="1" i="0" dirty="0"/>
        </a:p>
      </dgm:t>
    </dgm:pt>
    <dgm:pt modelId="{EFCAE3EE-C446-41C3-8535-7458A15EEFF0}" type="parTrans" cxnId="{741838CC-AFDF-42B4-8D06-6FC427AABEA8}">
      <dgm:prSet/>
      <dgm:spPr/>
      <dgm:t>
        <a:bodyPr/>
        <a:lstStyle/>
        <a:p>
          <a:endParaRPr lang="el-GR"/>
        </a:p>
      </dgm:t>
    </dgm:pt>
    <dgm:pt modelId="{AA525408-F354-42DB-AB14-55D43580241E}" type="sibTrans" cxnId="{741838CC-AFDF-42B4-8D06-6FC427AABEA8}">
      <dgm:prSet/>
      <dgm:spPr/>
      <dgm:t>
        <a:bodyPr/>
        <a:lstStyle/>
        <a:p>
          <a:endParaRPr lang="el-GR"/>
        </a:p>
      </dgm:t>
    </dgm:pt>
    <dgm:pt modelId="{7DADADEA-9240-4B49-A089-A0E5D62BAC4F}">
      <dgm:prSet phldrT="[Κείμενο]" phldr="1"/>
      <dgm:spPr/>
      <dgm:t>
        <a:bodyPr/>
        <a:lstStyle/>
        <a:p>
          <a:endParaRPr lang="el-GR" dirty="0"/>
        </a:p>
      </dgm:t>
    </dgm:pt>
    <dgm:pt modelId="{2F6E52C7-4387-4AD1-B223-A5F1B80EE796}" type="parTrans" cxnId="{1F55F72B-3964-4DF5-8FBF-7854EDA7D2DC}">
      <dgm:prSet/>
      <dgm:spPr/>
      <dgm:t>
        <a:bodyPr/>
        <a:lstStyle/>
        <a:p>
          <a:endParaRPr lang="el-GR"/>
        </a:p>
      </dgm:t>
    </dgm:pt>
    <dgm:pt modelId="{E94903C1-5D97-4BF1-A179-5232B09CD700}" type="sibTrans" cxnId="{1F55F72B-3964-4DF5-8FBF-7854EDA7D2DC}">
      <dgm:prSet/>
      <dgm:spPr/>
      <dgm:t>
        <a:bodyPr/>
        <a:lstStyle/>
        <a:p>
          <a:endParaRPr lang="el-GR"/>
        </a:p>
      </dgm:t>
    </dgm:pt>
    <dgm:pt modelId="{F08BA486-B2A2-4A3F-9EE6-F4CF769401CA}">
      <dgm:prSet/>
      <dgm:spPr/>
      <dgm:t>
        <a:bodyPr/>
        <a:lstStyle/>
        <a:p>
          <a:r>
            <a:rPr lang="fr-FR" b="1" dirty="0" smtClean="0"/>
            <a:t>Conséquences sociales</a:t>
          </a:r>
          <a:endParaRPr lang="el-GR" b="1" dirty="0"/>
        </a:p>
      </dgm:t>
    </dgm:pt>
    <dgm:pt modelId="{A9F81A11-1CB7-4E07-AD00-C0BC5FB1CB80}" type="parTrans" cxnId="{594EA6E7-2823-4534-8EB6-A42124003433}">
      <dgm:prSet/>
      <dgm:spPr/>
      <dgm:t>
        <a:bodyPr/>
        <a:lstStyle/>
        <a:p>
          <a:endParaRPr lang="el-GR"/>
        </a:p>
      </dgm:t>
    </dgm:pt>
    <dgm:pt modelId="{636417E9-70BA-4D38-BA30-6D4266B2B285}" type="sibTrans" cxnId="{594EA6E7-2823-4534-8EB6-A42124003433}">
      <dgm:prSet/>
      <dgm:spPr/>
      <dgm:t>
        <a:bodyPr/>
        <a:lstStyle/>
        <a:p>
          <a:endParaRPr lang="el-GR"/>
        </a:p>
      </dgm:t>
    </dgm:pt>
    <dgm:pt modelId="{F8F46887-BCC9-4FDC-91A7-19316AE188FF}">
      <dgm:prSet/>
      <dgm:spPr/>
      <dgm:t>
        <a:bodyPr/>
        <a:lstStyle/>
        <a:p>
          <a:endParaRPr lang="el-GR" dirty="0"/>
        </a:p>
      </dgm:t>
    </dgm:pt>
    <dgm:pt modelId="{DCA8339C-3116-434D-A19E-16CE3ABA7962}" type="parTrans" cxnId="{55E23874-2035-46B3-AA56-510C1E5ADDEB}">
      <dgm:prSet/>
      <dgm:spPr/>
      <dgm:t>
        <a:bodyPr/>
        <a:lstStyle/>
        <a:p>
          <a:endParaRPr lang="el-GR"/>
        </a:p>
      </dgm:t>
    </dgm:pt>
    <dgm:pt modelId="{FE14459F-1A5D-43BB-A143-209BC849ABB2}" type="sibTrans" cxnId="{55E23874-2035-46B3-AA56-510C1E5ADDEB}">
      <dgm:prSet/>
      <dgm:spPr/>
      <dgm:t>
        <a:bodyPr/>
        <a:lstStyle/>
        <a:p>
          <a:endParaRPr lang="el-GR"/>
        </a:p>
      </dgm:t>
    </dgm:pt>
    <dgm:pt modelId="{60211795-7D7B-4584-9931-DAB429474125}">
      <dgm:prSet/>
      <dgm:spPr/>
      <dgm:t>
        <a:bodyPr/>
        <a:lstStyle/>
        <a:p>
          <a:endParaRPr lang="el-GR" dirty="0"/>
        </a:p>
      </dgm:t>
    </dgm:pt>
    <dgm:pt modelId="{4B29D3DE-38DF-4051-9907-D5DC512C38BA}" type="parTrans" cxnId="{53B455B8-0B19-42FB-B460-A041BC5679A3}">
      <dgm:prSet/>
      <dgm:spPr/>
      <dgm:t>
        <a:bodyPr/>
        <a:lstStyle/>
        <a:p>
          <a:endParaRPr lang="el-GR"/>
        </a:p>
      </dgm:t>
    </dgm:pt>
    <dgm:pt modelId="{68C34046-47CE-4674-96DE-AF93AFFDC379}" type="sibTrans" cxnId="{53B455B8-0B19-42FB-B460-A041BC5679A3}">
      <dgm:prSet/>
      <dgm:spPr/>
      <dgm:t>
        <a:bodyPr/>
        <a:lstStyle/>
        <a:p>
          <a:endParaRPr lang="el-GR"/>
        </a:p>
      </dgm:t>
    </dgm:pt>
    <dgm:pt modelId="{17E98D45-159C-4489-8947-D40A43EA206C}">
      <dgm:prSet/>
      <dgm:spPr/>
      <dgm:t>
        <a:bodyPr/>
        <a:lstStyle/>
        <a:p>
          <a:endParaRPr lang="el-GR" dirty="0"/>
        </a:p>
      </dgm:t>
    </dgm:pt>
    <dgm:pt modelId="{2D46EC2E-C7D1-4FD4-A5A7-8E4F0E16C21C}" type="parTrans" cxnId="{0ECB55EE-29B2-41CE-A58E-CCF977B4E6BA}">
      <dgm:prSet/>
      <dgm:spPr/>
      <dgm:t>
        <a:bodyPr/>
        <a:lstStyle/>
        <a:p>
          <a:endParaRPr lang="el-GR"/>
        </a:p>
      </dgm:t>
    </dgm:pt>
    <dgm:pt modelId="{A40D7410-0859-49B1-8C75-A9B8A34FE81B}" type="sibTrans" cxnId="{0ECB55EE-29B2-41CE-A58E-CCF977B4E6BA}">
      <dgm:prSet/>
      <dgm:spPr/>
      <dgm:t>
        <a:bodyPr/>
        <a:lstStyle/>
        <a:p>
          <a:endParaRPr lang="el-GR"/>
        </a:p>
      </dgm:t>
    </dgm:pt>
    <dgm:pt modelId="{559AD544-C306-4EBC-9F9B-17927737F8FC}" type="pres">
      <dgm:prSet presAssocID="{71FB1E52-2D07-42F8-A38B-1A5B91723F36}" presName="matrix" presStyleCnt="0">
        <dgm:presLayoutVars>
          <dgm:chMax val="1"/>
          <dgm:dir/>
          <dgm:resizeHandles val="exact"/>
        </dgm:presLayoutVars>
      </dgm:prSet>
      <dgm:spPr/>
      <dgm:t>
        <a:bodyPr/>
        <a:lstStyle/>
        <a:p>
          <a:endParaRPr lang="el-GR"/>
        </a:p>
      </dgm:t>
    </dgm:pt>
    <dgm:pt modelId="{C3D38597-C2C9-46E6-8E50-4B2553AADD0F}" type="pres">
      <dgm:prSet presAssocID="{71FB1E52-2D07-42F8-A38B-1A5B91723F36}" presName="axisShape" presStyleLbl="bgShp" presStyleIdx="0" presStyleCnt="1"/>
      <dgm:spPr/>
    </dgm:pt>
    <dgm:pt modelId="{F60C1A87-1B50-4C45-AEA1-A504F15F7F86}" type="pres">
      <dgm:prSet presAssocID="{71FB1E52-2D07-42F8-A38B-1A5B91723F36}" presName="rect1" presStyleLbl="node1" presStyleIdx="0" presStyleCnt="4">
        <dgm:presLayoutVars>
          <dgm:chMax val="0"/>
          <dgm:chPref val="0"/>
          <dgm:bulletEnabled val="1"/>
        </dgm:presLayoutVars>
      </dgm:prSet>
      <dgm:spPr/>
      <dgm:t>
        <a:bodyPr/>
        <a:lstStyle/>
        <a:p>
          <a:endParaRPr lang="el-GR"/>
        </a:p>
      </dgm:t>
    </dgm:pt>
    <dgm:pt modelId="{30AA821B-6CF7-4560-914C-E78FA4F46B4B}" type="pres">
      <dgm:prSet presAssocID="{71FB1E52-2D07-42F8-A38B-1A5B91723F36}" presName="rect2" presStyleLbl="node1" presStyleIdx="1" presStyleCnt="4">
        <dgm:presLayoutVars>
          <dgm:chMax val="0"/>
          <dgm:chPref val="0"/>
          <dgm:bulletEnabled val="1"/>
        </dgm:presLayoutVars>
      </dgm:prSet>
      <dgm:spPr/>
      <dgm:t>
        <a:bodyPr/>
        <a:lstStyle/>
        <a:p>
          <a:endParaRPr lang="el-GR"/>
        </a:p>
      </dgm:t>
    </dgm:pt>
    <dgm:pt modelId="{A3977098-C5E3-4238-ABE5-B85F0ED2F50F}" type="pres">
      <dgm:prSet presAssocID="{71FB1E52-2D07-42F8-A38B-1A5B91723F36}" presName="rect3" presStyleLbl="node1" presStyleIdx="2" presStyleCnt="4">
        <dgm:presLayoutVars>
          <dgm:chMax val="0"/>
          <dgm:chPref val="0"/>
          <dgm:bulletEnabled val="1"/>
        </dgm:presLayoutVars>
      </dgm:prSet>
      <dgm:spPr/>
      <dgm:t>
        <a:bodyPr/>
        <a:lstStyle/>
        <a:p>
          <a:endParaRPr lang="el-GR"/>
        </a:p>
      </dgm:t>
    </dgm:pt>
    <dgm:pt modelId="{5EBA775C-4D3D-4A43-BEF0-2BE005B3872E}" type="pres">
      <dgm:prSet presAssocID="{71FB1E52-2D07-42F8-A38B-1A5B91723F36}" presName="rect4" presStyleLbl="node1" presStyleIdx="3" presStyleCnt="4">
        <dgm:presLayoutVars>
          <dgm:chMax val="0"/>
          <dgm:chPref val="0"/>
          <dgm:bulletEnabled val="1"/>
        </dgm:presLayoutVars>
      </dgm:prSet>
      <dgm:spPr/>
      <dgm:t>
        <a:bodyPr/>
        <a:lstStyle/>
        <a:p>
          <a:endParaRPr lang="el-GR"/>
        </a:p>
      </dgm:t>
    </dgm:pt>
  </dgm:ptLst>
  <dgm:cxnLst>
    <dgm:cxn modelId="{D9F75A71-F447-4BBB-AF99-18D49CBAF1C0}" type="presOf" srcId="{E6B59556-6C3A-4379-9929-8BCBBB979E30}" destId="{5EBA775C-4D3D-4A43-BEF0-2BE005B3872E}" srcOrd="0" destOrd="0" presId="urn:microsoft.com/office/officeart/2005/8/layout/matrix2"/>
    <dgm:cxn modelId="{0ECB55EE-29B2-41CE-A58E-CCF977B4E6BA}" srcId="{71FB1E52-2D07-42F8-A38B-1A5B91723F36}" destId="{17E98D45-159C-4489-8947-D40A43EA206C}" srcOrd="4" destOrd="0" parTransId="{2D46EC2E-C7D1-4FD4-A5A7-8E4F0E16C21C}" sibTransId="{A40D7410-0859-49B1-8C75-A9B8A34FE81B}"/>
    <dgm:cxn modelId="{F372FA13-0B0C-4BF9-B5A7-34D6FD994CE5}" srcId="{71FB1E52-2D07-42F8-A38B-1A5B91723F36}" destId="{AB35DB45-F97E-48A5-AC88-159B5CBD7A10}" srcOrd="0" destOrd="0" parTransId="{505FF034-4267-4A27-94DD-DE5036A7010D}" sibTransId="{1CCB8DEF-B70C-4365-980A-224A61BB0581}"/>
    <dgm:cxn modelId="{9A4D88B2-9662-4D07-97F8-01D62F98C5E1}" type="presOf" srcId="{AB35DB45-F97E-48A5-AC88-159B5CBD7A10}" destId="{F60C1A87-1B50-4C45-AEA1-A504F15F7F86}" srcOrd="0" destOrd="0" presId="urn:microsoft.com/office/officeart/2005/8/layout/matrix2"/>
    <dgm:cxn modelId="{5BA4340F-0BD9-40B4-8B94-05E06085E53B}" srcId="{71FB1E52-2D07-42F8-A38B-1A5B91723F36}" destId="{A7204C09-534F-4A90-A273-DA783FC8DF0E}" srcOrd="1" destOrd="0" parTransId="{E9924D30-311C-4F73-A8DC-BE38CADEDFD5}" sibTransId="{01B26348-23AA-4AA9-9145-9F6C012ED29C}"/>
    <dgm:cxn modelId="{C2A1F5E2-B23B-4A4D-81E4-A1020911D300}" type="presOf" srcId="{71FB1E52-2D07-42F8-A38B-1A5B91723F36}" destId="{559AD544-C306-4EBC-9F9B-17927737F8FC}" srcOrd="0" destOrd="0" presId="urn:microsoft.com/office/officeart/2005/8/layout/matrix2"/>
    <dgm:cxn modelId="{55E23874-2035-46B3-AA56-510C1E5ADDEB}" srcId="{71FB1E52-2D07-42F8-A38B-1A5B91723F36}" destId="{F8F46887-BCC9-4FDC-91A7-19316AE188FF}" srcOrd="6" destOrd="0" parTransId="{DCA8339C-3116-434D-A19E-16CE3ABA7962}" sibTransId="{FE14459F-1A5D-43BB-A143-209BC849ABB2}"/>
    <dgm:cxn modelId="{DD51FBE0-A003-4F44-9CA8-5791170AA2C1}" type="presOf" srcId="{F08BA486-B2A2-4A3F-9EE6-F4CF769401CA}" destId="{A3977098-C5E3-4238-ABE5-B85F0ED2F50F}" srcOrd="0" destOrd="0" presId="urn:microsoft.com/office/officeart/2005/8/layout/matrix2"/>
    <dgm:cxn modelId="{5DDFAD3D-8F52-4215-8A21-57FFCA891DF5}" type="presOf" srcId="{A7204C09-534F-4A90-A273-DA783FC8DF0E}" destId="{30AA821B-6CF7-4560-914C-E78FA4F46B4B}" srcOrd="0" destOrd="0" presId="urn:microsoft.com/office/officeart/2005/8/layout/matrix2"/>
    <dgm:cxn modelId="{594EA6E7-2823-4534-8EB6-A42124003433}" srcId="{71FB1E52-2D07-42F8-A38B-1A5B91723F36}" destId="{F08BA486-B2A2-4A3F-9EE6-F4CF769401CA}" srcOrd="2" destOrd="0" parTransId="{A9F81A11-1CB7-4E07-AD00-C0BC5FB1CB80}" sibTransId="{636417E9-70BA-4D38-BA30-6D4266B2B285}"/>
    <dgm:cxn modelId="{1F55F72B-3964-4DF5-8FBF-7854EDA7D2DC}" srcId="{71FB1E52-2D07-42F8-A38B-1A5B91723F36}" destId="{7DADADEA-9240-4B49-A089-A0E5D62BAC4F}" srcOrd="7" destOrd="0" parTransId="{2F6E52C7-4387-4AD1-B223-A5F1B80EE796}" sibTransId="{E94903C1-5D97-4BF1-A179-5232B09CD700}"/>
    <dgm:cxn modelId="{741838CC-AFDF-42B4-8D06-6FC427AABEA8}" srcId="{71FB1E52-2D07-42F8-A38B-1A5B91723F36}" destId="{E6B59556-6C3A-4379-9929-8BCBBB979E30}" srcOrd="3" destOrd="0" parTransId="{EFCAE3EE-C446-41C3-8535-7458A15EEFF0}" sibTransId="{AA525408-F354-42DB-AB14-55D43580241E}"/>
    <dgm:cxn modelId="{53B455B8-0B19-42FB-B460-A041BC5679A3}" srcId="{71FB1E52-2D07-42F8-A38B-1A5B91723F36}" destId="{60211795-7D7B-4584-9931-DAB429474125}" srcOrd="5" destOrd="0" parTransId="{4B29D3DE-38DF-4051-9907-D5DC512C38BA}" sibTransId="{68C34046-47CE-4674-96DE-AF93AFFDC379}"/>
    <dgm:cxn modelId="{774F706B-C387-4B22-A635-CF9E2D1B9ABC}" type="presParOf" srcId="{559AD544-C306-4EBC-9F9B-17927737F8FC}" destId="{C3D38597-C2C9-46E6-8E50-4B2553AADD0F}" srcOrd="0" destOrd="0" presId="urn:microsoft.com/office/officeart/2005/8/layout/matrix2"/>
    <dgm:cxn modelId="{2A5D34BF-B99E-4BE1-B601-302407A98136}" type="presParOf" srcId="{559AD544-C306-4EBC-9F9B-17927737F8FC}" destId="{F60C1A87-1B50-4C45-AEA1-A504F15F7F86}" srcOrd="1" destOrd="0" presId="urn:microsoft.com/office/officeart/2005/8/layout/matrix2"/>
    <dgm:cxn modelId="{7EBAAEAA-9BF8-49E4-99BE-246479E2D7BD}" type="presParOf" srcId="{559AD544-C306-4EBC-9F9B-17927737F8FC}" destId="{30AA821B-6CF7-4560-914C-E78FA4F46B4B}" srcOrd="2" destOrd="0" presId="urn:microsoft.com/office/officeart/2005/8/layout/matrix2"/>
    <dgm:cxn modelId="{2DDAF374-C8A4-4B75-990D-E96F04B7FEF5}" type="presParOf" srcId="{559AD544-C306-4EBC-9F9B-17927737F8FC}" destId="{A3977098-C5E3-4238-ABE5-B85F0ED2F50F}" srcOrd="3" destOrd="0" presId="urn:microsoft.com/office/officeart/2005/8/layout/matrix2"/>
    <dgm:cxn modelId="{52EF5EA8-E660-4486-B30A-212F2DDC5490}" type="presParOf" srcId="{559AD544-C306-4EBC-9F9B-17927737F8FC}" destId="{5EBA775C-4D3D-4A43-BEF0-2BE005B3872E}" srcOrd="4" destOrd="0" presId="urn:microsoft.com/office/officeart/2005/8/layout/matrix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D38597-C2C9-46E6-8E50-4B2553AADD0F}">
      <dsp:nvSpPr>
        <dsp:cNvPr id="0" name=""/>
        <dsp:cNvSpPr/>
      </dsp:nvSpPr>
      <dsp:spPr>
        <a:xfrm>
          <a:off x="1716039" y="0"/>
          <a:ext cx="4797521" cy="4797521"/>
        </a:xfrm>
        <a:prstGeom prst="quadArrow">
          <a:avLst>
            <a:gd name="adj1" fmla="val 2000"/>
            <a:gd name="adj2" fmla="val 4000"/>
            <a:gd name="adj3" fmla="val 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60C1A87-1B50-4C45-AEA1-A504F15F7F86}">
      <dsp:nvSpPr>
        <dsp:cNvPr id="0" name=""/>
        <dsp:cNvSpPr/>
      </dsp:nvSpPr>
      <dsp:spPr>
        <a:xfrm>
          <a:off x="2027878" y="311838"/>
          <a:ext cx="1919008" cy="191900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Conséquences sur la santé corporelle</a:t>
          </a:r>
          <a:endParaRPr lang="el-GR" sz="2000" b="1" kern="1200" dirty="0"/>
        </a:p>
      </dsp:txBody>
      <dsp:txXfrm>
        <a:off x="2027878" y="311838"/>
        <a:ext cx="1919008" cy="1919008"/>
      </dsp:txXfrm>
    </dsp:sp>
    <dsp:sp modelId="{30AA821B-6CF7-4560-914C-E78FA4F46B4B}">
      <dsp:nvSpPr>
        <dsp:cNvPr id="0" name=""/>
        <dsp:cNvSpPr/>
      </dsp:nvSpPr>
      <dsp:spPr>
        <a:xfrm>
          <a:off x="4282713" y="311838"/>
          <a:ext cx="1919008" cy="191900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Conséquences sur la santé mentale</a:t>
          </a:r>
          <a:endParaRPr lang="el-GR" sz="2000" kern="1200" dirty="0"/>
        </a:p>
      </dsp:txBody>
      <dsp:txXfrm>
        <a:off x="4282713" y="311838"/>
        <a:ext cx="1919008" cy="1919008"/>
      </dsp:txXfrm>
    </dsp:sp>
    <dsp:sp modelId="{A3977098-C5E3-4238-ABE5-B85F0ED2F50F}">
      <dsp:nvSpPr>
        <dsp:cNvPr id="0" name=""/>
        <dsp:cNvSpPr/>
      </dsp:nvSpPr>
      <dsp:spPr>
        <a:xfrm>
          <a:off x="2027878" y="2566673"/>
          <a:ext cx="1919008" cy="191900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Conséquences sociales</a:t>
          </a:r>
          <a:endParaRPr lang="el-GR" sz="2000" b="1" kern="1200" dirty="0"/>
        </a:p>
      </dsp:txBody>
      <dsp:txXfrm>
        <a:off x="2027878" y="2566673"/>
        <a:ext cx="1919008" cy="1919008"/>
      </dsp:txXfrm>
    </dsp:sp>
    <dsp:sp modelId="{5EBA775C-4D3D-4A43-BEF0-2BE005B3872E}">
      <dsp:nvSpPr>
        <dsp:cNvPr id="0" name=""/>
        <dsp:cNvSpPr/>
      </dsp:nvSpPr>
      <dsp:spPr>
        <a:xfrm>
          <a:off x="4282713" y="2566673"/>
          <a:ext cx="1919008" cy="191900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Conséquences </a:t>
          </a:r>
          <a:r>
            <a:rPr lang="fr-FR" sz="2000" b="1" i="0" kern="1200" dirty="0" smtClean="0"/>
            <a:t>sur la carrière</a:t>
          </a:r>
          <a:endParaRPr lang="el-GR" sz="2000" b="1" i="0" kern="1200" dirty="0"/>
        </a:p>
      </dsp:txBody>
      <dsp:txXfrm>
        <a:off x="4282713" y="2566673"/>
        <a:ext cx="1919008" cy="191900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699EF9-7171-4B1A-BAE0-37183E6A599F}" type="datetimeFigureOut">
              <a:rPr lang="el-GR" smtClean="0"/>
              <a:pPr/>
              <a:t>17/1/2020</a:t>
            </a:fld>
            <a:endParaRPr lang="el-GR" dirty="0"/>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BC2A55-B98F-405D-892D-EFCD491F400A}" type="slidenum">
              <a:rPr lang="el-GR" smtClean="0"/>
              <a:pPr/>
              <a:t>‹#›</a:t>
            </a:fld>
            <a:endParaRPr lang="el-G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l-GR" dirty="0"/>
          </a:p>
        </p:txBody>
      </p:sp>
      <p:sp>
        <p:nvSpPr>
          <p:cNvPr id="3" name="2 - Θέση ημερομηνίας">
            <a:extLst>
              <a:ext uri="{FF2B5EF4-FFF2-40B4-BE49-F238E27FC236}"/>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74B9392E-CF72-45A0-B228-2B5B3BF57A80}" type="datetimeFigureOut">
              <a:rPr lang="el-GR"/>
              <a:pPr>
                <a:defRPr/>
              </a:pPr>
              <a:t>17/1/2020</a:t>
            </a:fld>
            <a:endParaRPr lang="el-GR" dirty="0"/>
          </a:p>
        </p:txBody>
      </p:sp>
      <p:sp>
        <p:nvSpPr>
          <p:cNvPr id="4" name="3 - Θέση εικόνας διαφάνειας">
            <a:extLst>
              <a:ext uri="{FF2B5EF4-FFF2-40B4-BE49-F238E27FC236}"/>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4 - Θέση σημειώσεων">
            <a:extLst>
              <a:ext uri="{FF2B5EF4-FFF2-40B4-BE49-F238E27FC236}"/>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l-GR" dirty="0"/>
          </a:p>
        </p:txBody>
      </p:sp>
      <p:sp>
        <p:nvSpPr>
          <p:cNvPr id="7" name="6 - Θέση αριθμού διαφάνειας">
            <a:extLst>
              <a:ext uri="{FF2B5EF4-FFF2-40B4-BE49-F238E27FC236}"/>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E4374C0-B61D-4F15-AA98-8726A969A453}" type="slidenum">
              <a:rPr lang="el-GR" altLang="el-GR"/>
              <a:pPr>
                <a:defRPr/>
              </a:pPr>
              <a:t>‹#›</a:t>
            </a:fld>
            <a:endParaRPr lang="el-GR" altLang="el-G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2771"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fr-FR" dirty="0" smtClean="0"/>
              <a:t>Discutez brièvement du concept de corruption.</a:t>
            </a:r>
            <a:r>
              <a:rPr lang="fr-FR" baseline="0" dirty="0" smtClean="0"/>
              <a:t> </a:t>
            </a:r>
            <a:r>
              <a:rPr lang="fr-FR" dirty="0" smtClean="0"/>
              <a:t>Discutez brièvement du concept de dopage par rapport à la corruption. Pourquoi est-il considéré comme une menace pour le sport? Pourquoi c'est contre l'éthique du sport</a:t>
            </a:r>
            <a:r>
              <a:rPr lang="el-GR" dirty="0" smtClean="0"/>
              <a:t>?</a:t>
            </a:r>
            <a:r>
              <a:rPr lang="fr-FR" dirty="0" smtClean="0"/>
              <a:t> Pourquoi faut-il prendre des mesures pour lutter contre le dopage?</a:t>
            </a:r>
          </a:p>
          <a:p>
            <a:pPr eaLnBrk="1" hangingPunct="1">
              <a:spcBef>
                <a:spcPct val="0"/>
              </a:spcBef>
            </a:pPr>
            <a:endParaRPr lang="en-US" altLang="en-US" dirty="0" smtClean="0"/>
          </a:p>
          <a:p>
            <a:pPr eaLnBrk="1" hangingPunct="1">
              <a:spcBef>
                <a:spcPct val="0"/>
              </a:spcBef>
            </a:pPr>
            <a:r>
              <a:rPr lang="en-US" altLang="en-US" dirty="0" smtClean="0"/>
              <a:t>Temps</a:t>
            </a:r>
            <a:r>
              <a:rPr lang="en-US" altLang="en-US" baseline="0" dirty="0" smtClean="0"/>
              <a:t> esti</a:t>
            </a:r>
            <a:r>
              <a:rPr lang="fr-FR" altLang="en-US" baseline="0" dirty="0" smtClean="0"/>
              <a:t>mé</a:t>
            </a:r>
            <a:r>
              <a:rPr lang="en-US" altLang="en-US" dirty="0" smtClean="0"/>
              <a:t>: 2 min</a:t>
            </a:r>
            <a:endParaRPr lang="el-GR"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32772" name="3 - Θέση αριθμού διαφάνειας"/>
          <p:cNvSpPr>
            <a:spLocks noGrp="1"/>
          </p:cNvSpPr>
          <p:nvPr>
            <p:ph type="sldNum" sz="quarter" idx="5"/>
          </p:nvPr>
        </p:nvSpPr>
        <p:spPr bwMode="auto">
          <a:noFill/>
          <a:ln>
            <a:miter lim="800000"/>
            <a:headEnd/>
            <a:tailEnd/>
          </a:ln>
        </p:spPr>
        <p:txBody>
          <a:bodyPr/>
          <a:lstStyle/>
          <a:p>
            <a:fld id="{76276758-302C-4C94-8BA6-EDE205FCFD89}" type="slidenum">
              <a:rPr lang="el-GR" altLang="en-US"/>
              <a:pPr/>
              <a:t>1</a:t>
            </a:fld>
            <a:endParaRPr lang="el-GR"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410"/>
          <p:cNvSpPr>
            <a:spLocks noGrp="1" noRot="1" noChangeAspect="1" noTextEdit="1"/>
          </p:cNvSpPr>
          <p:nvPr>
            <p:ph type="sldImg" idx="2"/>
          </p:nvPr>
        </p:nvSpPr>
        <p:spPr bwMode="auto">
          <a:noFill/>
          <a:ln cap="flat">
            <a:solidFill>
              <a:srgbClr val="000000"/>
            </a:solidFill>
            <a:miter lim="800000"/>
            <a:headEnd type="none" w="med" len="med"/>
            <a:tailEnd type="none" w="med" len="med"/>
          </a:ln>
        </p:spPr>
      </p:sp>
      <p:sp>
        <p:nvSpPr>
          <p:cNvPr id="25602" name="Shape 411"/>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000000"/>
              </a:buClr>
              <a:buSzPct val="25000"/>
              <a:buFont typeface="Calibri" pitchFamily="34" charset="0"/>
              <a:buNone/>
              <a:tabLst/>
              <a:defRPr/>
            </a:pPr>
            <a:r>
              <a:rPr lang="fr-FR" dirty="0" smtClean="0"/>
              <a:t>Présentez aux étudiants les substances et </a:t>
            </a:r>
            <a:r>
              <a:rPr lang="en-GB" dirty="0" smtClean="0"/>
              <a:t>les</a:t>
            </a:r>
            <a:r>
              <a:rPr lang="en-GB" baseline="0" dirty="0" smtClean="0"/>
              <a:t> </a:t>
            </a:r>
            <a:r>
              <a:rPr lang="fr-FR" dirty="0" smtClean="0"/>
              <a:t>méthodes interdites les plus </a:t>
            </a:r>
            <a:r>
              <a:rPr lang="fr-FR" dirty="0" smtClean="0"/>
              <a:t>courantes.</a:t>
            </a:r>
            <a:r>
              <a:rPr lang="el-GR" baseline="0" dirty="0" smtClean="0"/>
              <a:t> </a:t>
            </a:r>
            <a:r>
              <a:rPr lang="fr-FR" dirty="0" smtClean="0"/>
              <a:t>Discutez </a:t>
            </a:r>
            <a:r>
              <a:rPr lang="fr-FR" dirty="0" smtClean="0"/>
              <a:t>dans</a:t>
            </a:r>
            <a:r>
              <a:rPr lang="fr-FR" baseline="0" dirty="0" smtClean="0"/>
              <a:t> quel </a:t>
            </a:r>
            <a:r>
              <a:rPr lang="fr-FR" baseline="0" dirty="0" smtClean="0"/>
              <a:t>ca</a:t>
            </a:r>
            <a:r>
              <a:rPr lang="en-GB" baseline="0" dirty="0" smtClean="0"/>
              <a:t>s</a:t>
            </a:r>
            <a:r>
              <a:rPr lang="fr-FR" baseline="0" dirty="0" smtClean="0"/>
              <a:t> </a:t>
            </a:r>
            <a:r>
              <a:rPr lang="fr-FR" dirty="0" smtClean="0"/>
              <a:t>chaque substance est interdite (en compétition, hors compétition et dans des sports particuliers). Expliquez pourquoi ces substances ne sont pas interdites en tout temps.</a:t>
            </a:r>
          </a:p>
          <a:p>
            <a:pPr>
              <a:spcBef>
                <a:spcPct val="0"/>
              </a:spcBef>
              <a:buClr>
                <a:srgbClr val="000000"/>
              </a:buClr>
              <a:buSzPct val="25000"/>
              <a:buFont typeface="Calibri" pitchFamily="34" charset="0"/>
              <a:buNone/>
            </a:pPr>
            <a:endParaRPr lang="en-GB" altLang="en-US" dirty="0" smtClean="0">
              <a:solidFill>
                <a:srgbClr val="000000"/>
              </a:solidFill>
              <a:ea typeface="Calibri" pitchFamily="34" charset="0"/>
              <a:cs typeface="Calibri" pitchFamily="34" charset="0"/>
              <a:sym typeface="Calibri" pitchFamily="34" charset="0"/>
            </a:endParaRPr>
          </a:p>
          <a:p>
            <a:pPr>
              <a:spcBef>
                <a:spcPct val="0"/>
              </a:spcBef>
              <a:buClr>
                <a:srgbClr val="000000"/>
              </a:buClr>
              <a:buSzPct val="25000"/>
              <a:buFont typeface="Calibri" pitchFamily="34" charset="0"/>
              <a:buNone/>
            </a:pPr>
            <a:r>
              <a:rPr lang="en-US" altLang="en-US" dirty="0" smtClean="0"/>
              <a:t>Temps</a:t>
            </a:r>
            <a:r>
              <a:rPr lang="en-US" altLang="en-US" baseline="0" dirty="0" smtClean="0"/>
              <a:t> esti</a:t>
            </a:r>
            <a:r>
              <a:rPr lang="fr-FR" altLang="en-US" baseline="0" dirty="0" smtClean="0"/>
              <a:t>mé</a:t>
            </a:r>
            <a:r>
              <a:rPr lang="en-US" altLang="en-US" dirty="0" smtClean="0"/>
              <a:t>: 5 min</a:t>
            </a:r>
            <a:endParaRPr lang="el-GR" altLang="en-US" dirty="0" smtClean="0"/>
          </a:p>
          <a:p>
            <a:pPr>
              <a:spcBef>
                <a:spcPct val="0"/>
              </a:spcBef>
              <a:buClr>
                <a:srgbClr val="000000"/>
              </a:buClr>
              <a:buSzPct val="25000"/>
              <a:buFont typeface="Calibri" pitchFamily="34" charset="0"/>
              <a:buNone/>
            </a:pPr>
            <a:endParaRPr lang="en-GB" altLang="en-US" dirty="0" smtClean="0">
              <a:solidFill>
                <a:srgbClr val="000000"/>
              </a:solidFill>
              <a:ea typeface="Calibri" pitchFamily="34" charset="0"/>
              <a:cs typeface="Calibri" pitchFamily="34" charset="0"/>
              <a:sym typeface="Calibri" pitchFamily="34" charset="0"/>
            </a:endParaRPr>
          </a:p>
        </p:txBody>
      </p:sp>
      <p:sp>
        <p:nvSpPr>
          <p:cNvPr id="25603" name="Shape 412"/>
          <p:cNvSpPr>
            <a:spLocks noGrp="1"/>
          </p:cNvSpPr>
          <p:nvPr>
            <p:ph type="sldNum" sz="quarter" idx="5"/>
          </p:nvPr>
        </p:nvSpPr>
        <p:spPr bwMode="auto">
          <a:noFill/>
          <a:ln>
            <a:miter lim="800000"/>
            <a:headEnd/>
            <a:tailEnd/>
          </a:ln>
        </p:spPr>
        <p:txBody>
          <a:bodyPr/>
          <a:lstStyle/>
          <a:p>
            <a:fld id="{46576B6D-64A7-4414-879E-74EC1CA64136}" type="slidenum">
              <a:rPr lang="en-GB" altLang="en-US"/>
              <a:pPr/>
              <a:t>10</a:t>
            </a:fld>
            <a:endParaRPr lang="en-GB"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765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Présentez aux élèves le concept de responsabilité objective. Ce principe est-il juste ou injuste pour les sportifs? Pourquoi?</a:t>
            </a:r>
          </a:p>
          <a:p>
            <a:endParaRPr lang="en-US" altLang="el-GR" dirty="0" smtClean="0"/>
          </a:p>
          <a:p>
            <a:r>
              <a:rPr lang="en-US" altLang="en-US" dirty="0" smtClean="0"/>
              <a:t>Temps</a:t>
            </a:r>
            <a:r>
              <a:rPr lang="en-US" altLang="en-US" baseline="0" dirty="0" smtClean="0"/>
              <a:t> esti</a:t>
            </a:r>
            <a:r>
              <a:rPr lang="fr-FR" altLang="en-US" baseline="0" dirty="0" smtClean="0"/>
              <a:t>mé</a:t>
            </a:r>
            <a:r>
              <a:rPr lang="en-US" altLang="en-US" dirty="0" smtClean="0"/>
              <a:t>: 10 min</a:t>
            </a:r>
            <a:endParaRPr lang="el-GR" altLang="en-US" dirty="0" smtClean="0"/>
          </a:p>
        </p:txBody>
      </p:sp>
      <p:sp>
        <p:nvSpPr>
          <p:cNvPr id="27651" name="3 - Θέση αριθμού διαφάνειας"/>
          <p:cNvSpPr>
            <a:spLocks noGrp="1"/>
          </p:cNvSpPr>
          <p:nvPr>
            <p:ph type="sldNum" sz="quarter" idx="5"/>
          </p:nvPr>
        </p:nvSpPr>
        <p:spPr bwMode="auto">
          <a:noFill/>
          <a:ln>
            <a:miter lim="800000"/>
            <a:headEnd/>
            <a:tailEnd/>
          </a:ln>
        </p:spPr>
        <p:txBody>
          <a:bodyPr/>
          <a:lstStyle/>
          <a:p>
            <a:fld id="{7A98266F-6DAB-49E3-810A-17CFAB75196F}" type="slidenum">
              <a:rPr lang="el-GR" altLang="en-US"/>
              <a:pPr/>
              <a:t>11</a:t>
            </a:fld>
            <a:endParaRPr lang="el-GR"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403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Présentez aux étudiants le concept de l’</a:t>
            </a:r>
            <a:r>
              <a:rPr lang="en-GB" dirty="0" smtClean="0"/>
              <a:t>A</a:t>
            </a:r>
            <a:r>
              <a:rPr lang="fr-FR" dirty="0" smtClean="0"/>
              <a:t>utorisation d‘</a:t>
            </a:r>
            <a:r>
              <a:rPr lang="en-GB" dirty="0" smtClean="0"/>
              <a:t>U</a:t>
            </a:r>
            <a:r>
              <a:rPr lang="fr-FR" dirty="0" smtClean="0"/>
              <a:t>sage à des fins Thérapeutiques (AUT). Discutez de ses implications pour les athlètes.</a:t>
            </a:r>
            <a:endParaRPr lang="el-GR"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t>Décrivez aux étudiants comment une AUT peut être obtenue. Décrivez les critères auxquels un athlète </a:t>
            </a:r>
            <a:r>
              <a:rPr lang="fr-FR" i="0" dirty="0" smtClean="0"/>
              <a:t>doit satisfaire </a:t>
            </a:r>
            <a:r>
              <a:rPr lang="fr-FR" sz="1200" dirty="0" smtClean="0"/>
              <a:t>pour obtenir une AUT.</a:t>
            </a:r>
          </a:p>
          <a:p>
            <a:endParaRPr lang="en-US" altLang="en-US" dirty="0" smtClean="0"/>
          </a:p>
          <a:p>
            <a:r>
              <a:rPr lang="en-US" altLang="en-US" dirty="0" smtClean="0"/>
              <a:t>Temps estimé: 3 min</a:t>
            </a:r>
            <a:endParaRPr lang="el-GR" altLang="en-US" dirty="0" smtClean="0"/>
          </a:p>
          <a:p>
            <a:endParaRPr lang="el-GR" altLang="en-US" dirty="0" smtClean="0"/>
          </a:p>
        </p:txBody>
      </p:sp>
      <p:sp>
        <p:nvSpPr>
          <p:cNvPr id="44036" name="3 - Θέση αριθμού διαφάνειας"/>
          <p:cNvSpPr>
            <a:spLocks noGrp="1"/>
          </p:cNvSpPr>
          <p:nvPr>
            <p:ph type="sldNum" sz="quarter" idx="5"/>
          </p:nvPr>
        </p:nvSpPr>
        <p:spPr bwMode="auto">
          <a:noFill/>
          <a:ln>
            <a:miter lim="800000"/>
            <a:headEnd/>
            <a:tailEnd/>
          </a:ln>
        </p:spPr>
        <p:txBody>
          <a:bodyPr/>
          <a:lstStyle/>
          <a:p>
            <a:fld id="{26DE9BA4-4796-4B04-86EA-699D4B25647C}" type="slidenum">
              <a:rPr lang="el-GR" altLang="en-US"/>
              <a:pPr/>
              <a:t>12</a:t>
            </a:fld>
            <a:endParaRPr lang="el-GR"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7890"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fr-FR" dirty="0" smtClean="0"/>
              <a:t>Présentez les principales catégories de conséquences qu'un utilisateur de substances</a:t>
            </a:r>
            <a:r>
              <a:rPr lang="fr-FR" baseline="0" dirty="0" smtClean="0"/>
              <a:t> </a:t>
            </a:r>
            <a:r>
              <a:rPr lang="fr-FR" dirty="0" smtClean="0"/>
              <a:t>dopantes peut subir.</a:t>
            </a:r>
          </a:p>
          <a:p>
            <a:endParaRPr lang="en-US" altLang="en-US" dirty="0" smtClean="0"/>
          </a:p>
          <a:p>
            <a:r>
              <a:rPr lang="en-US" altLang="en-US" dirty="0" smtClean="0"/>
              <a:t>Temps</a:t>
            </a:r>
            <a:r>
              <a:rPr lang="en-US" altLang="en-US" baseline="0" dirty="0" smtClean="0"/>
              <a:t> esti</a:t>
            </a:r>
            <a:r>
              <a:rPr lang="fr-FR" altLang="en-US" baseline="0" dirty="0" smtClean="0"/>
              <a:t>mé</a:t>
            </a:r>
            <a:r>
              <a:rPr lang="en-US" altLang="en-US" dirty="0" smtClean="0"/>
              <a:t>: 2 min</a:t>
            </a:r>
            <a:endParaRPr lang="el-GR" altLang="en-US" dirty="0" smtClean="0"/>
          </a:p>
          <a:p>
            <a:endParaRPr lang="el-GR" altLang="en-US" dirty="0" smtClean="0"/>
          </a:p>
        </p:txBody>
      </p:sp>
      <p:sp>
        <p:nvSpPr>
          <p:cNvPr id="37891" name="3 - Θέση αριθμού διαφάνειας"/>
          <p:cNvSpPr>
            <a:spLocks noGrp="1"/>
          </p:cNvSpPr>
          <p:nvPr>
            <p:ph type="sldNum" sz="quarter" idx="5"/>
          </p:nvPr>
        </p:nvSpPr>
        <p:spPr bwMode="auto">
          <a:noFill/>
          <a:ln>
            <a:miter lim="800000"/>
            <a:headEnd/>
            <a:tailEnd/>
          </a:ln>
        </p:spPr>
        <p:txBody>
          <a:bodyPr/>
          <a:lstStyle/>
          <a:p>
            <a:fld id="{98130FC3-1106-4B95-94D2-B610DF6D3707}" type="slidenum">
              <a:rPr lang="el-GR" altLang="en-US"/>
              <a:pPr/>
              <a:t>13</a:t>
            </a:fld>
            <a:endParaRPr lang="el-GR"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1986"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fr-FR" dirty="0" smtClean="0"/>
              <a:t>Présentez aux étudiants l’exemple de Flex Wheeler (ou un autre exemple pertinent pour votre sport ou votre pays). Discutez des conséquences du dopage sur la santé.</a:t>
            </a:r>
          </a:p>
          <a:p>
            <a:endParaRPr lang="en-US" altLang="el-GR" dirty="0" smtClean="0"/>
          </a:p>
          <a:p>
            <a:r>
              <a:rPr lang="en-US" altLang="en-US" dirty="0" smtClean="0"/>
              <a:t>Temps</a:t>
            </a:r>
            <a:r>
              <a:rPr lang="en-US" altLang="en-US" baseline="0" dirty="0" smtClean="0"/>
              <a:t> esti</a:t>
            </a:r>
            <a:r>
              <a:rPr lang="fr-FR" altLang="en-US" baseline="0" dirty="0" smtClean="0"/>
              <a:t>mé</a:t>
            </a:r>
            <a:r>
              <a:rPr lang="en-US" altLang="el-GR" dirty="0" smtClean="0"/>
              <a:t>: 5 min</a:t>
            </a:r>
            <a:endParaRPr lang="el-GR" altLang="el-GR" dirty="0" smtClean="0"/>
          </a:p>
        </p:txBody>
      </p:sp>
      <p:sp>
        <p:nvSpPr>
          <p:cNvPr id="41987" name="3 - Θέση αριθμού διαφάνειας"/>
          <p:cNvSpPr>
            <a:spLocks noGrp="1"/>
          </p:cNvSpPr>
          <p:nvPr>
            <p:ph type="sldNum" sz="quarter" idx="5"/>
          </p:nvPr>
        </p:nvSpPr>
        <p:spPr bwMode="auto">
          <a:noFill/>
          <a:ln>
            <a:miter lim="800000"/>
            <a:headEnd/>
            <a:tailEnd/>
          </a:ln>
        </p:spPr>
        <p:txBody>
          <a:bodyPr/>
          <a:lstStyle/>
          <a:p>
            <a:fld id="{66BDC70A-E7E5-4F6E-9856-83D2B6D155A5}" type="slidenum">
              <a:rPr lang="el-GR" altLang="el-GR"/>
              <a:pPr/>
              <a:t>14</a:t>
            </a:fld>
            <a:endParaRPr lang="el-GR" altLang="el-G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La vidéo (environ 8 min de long) est principalement explicite, donc peu d'introduction est nécessaire de la part du facilitateur. Après la vidéo, discutez avec le groupe de leurs pensées. La discussion devrait se concentrer sur les effets secondaires du dopage; c'est-à-dire ce qui arrive au corps lors de l'insertion de substances non nécessaires.</a:t>
            </a:r>
          </a:p>
          <a:p>
            <a:pPr>
              <a:spcBef>
                <a:spcPct val="0"/>
              </a:spcBef>
            </a:pPr>
            <a:endParaRPr lang="en-GB" altLang="en-US" dirty="0" smtClean="0"/>
          </a:p>
          <a:p>
            <a:r>
              <a:rPr lang="en-US" altLang="en-US" dirty="0" smtClean="0"/>
              <a:t>Temps estimé: 10 min</a:t>
            </a:r>
            <a:endParaRPr lang="el-GR" altLang="en-US" dirty="0" smtClean="0"/>
          </a:p>
          <a:p>
            <a:pPr>
              <a:spcBef>
                <a:spcPct val="0"/>
              </a:spcBef>
            </a:pPr>
            <a:endParaRPr lang="en-GB" altLang="en-US"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8291D07E-3EA9-41CF-BA7F-88A2B9DD7163}" type="slidenum">
              <a:rPr lang="en-GB" altLang="en-US"/>
              <a:pPr/>
              <a:t>15</a:t>
            </a:fld>
            <a:endParaRPr lang="en-GB"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71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Présentez les effets secondaires mentals / psychologiques de la consommation de substances</a:t>
            </a:r>
            <a:r>
              <a:rPr lang="fr-FR" baseline="0" dirty="0" smtClean="0"/>
              <a:t> </a:t>
            </a:r>
            <a:r>
              <a:rPr lang="fr-FR" dirty="0" smtClean="0"/>
              <a:t>dopantes.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Temps</a:t>
            </a:r>
            <a:r>
              <a:rPr lang="fr-FR" baseline="0" dirty="0" smtClean="0"/>
              <a:t> estimé</a:t>
            </a:r>
            <a:r>
              <a:rPr lang="el-GR" baseline="0" dirty="0" smtClean="0"/>
              <a:t>: 3 </a:t>
            </a:r>
            <a:r>
              <a:rPr lang="en-GB" baseline="0" dirty="0" smtClean="0"/>
              <a:t>minutes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Le lutteur américain professionnel Chris Benoit (montré sur la photo) a tué sa famille et a été accusé de double meurtre - l'opinion publique a attribué son comportement à l'utilisation de stéroïdes (c'est-à-dire une agression incontrôlable appelée aussi "roid rage")</a:t>
            </a:r>
            <a:endParaRPr lang="en-US" altLang="en-US" dirty="0" smtClean="0"/>
          </a:p>
          <a:p>
            <a:endParaRPr lang="el-GR" altLang="en-US" dirty="0" smtClean="0"/>
          </a:p>
        </p:txBody>
      </p:sp>
      <p:sp>
        <p:nvSpPr>
          <p:cNvPr id="47108" name="3 - Θέση αριθμού διαφάνειας"/>
          <p:cNvSpPr>
            <a:spLocks noGrp="1"/>
          </p:cNvSpPr>
          <p:nvPr>
            <p:ph type="sldNum" sz="quarter" idx="5"/>
          </p:nvPr>
        </p:nvSpPr>
        <p:spPr bwMode="auto">
          <a:noFill/>
          <a:ln>
            <a:miter lim="800000"/>
            <a:headEnd/>
            <a:tailEnd/>
          </a:ln>
        </p:spPr>
        <p:txBody>
          <a:bodyPr/>
          <a:lstStyle/>
          <a:p>
            <a:fld id="{2383AB30-DB99-4C52-BDC2-34C47A239332}" type="slidenum">
              <a:rPr lang="el-GR" altLang="en-US"/>
              <a:pPr/>
              <a:t>16</a:t>
            </a:fld>
            <a:endParaRPr lang="el-GR"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813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Présentez les conséquences</a:t>
            </a:r>
            <a:r>
              <a:rPr lang="fr-FR" baseline="0" dirty="0" smtClean="0"/>
              <a:t> sociales et professionnelles </a:t>
            </a:r>
            <a:r>
              <a:rPr lang="fr-FR" dirty="0" smtClean="0"/>
              <a:t>du dopage. Donner des exemples de</a:t>
            </a:r>
            <a:r>
              <a:rPr lang="fr-FR" baseline="0" dirty="0" smtClean="0"/>
              <a:t> sportifs </a:t>
            </a:r>
            <a:r>
              <a:rPr lang="fr-FR" dirty="0" smtClean="0"/>
              <a:t>ayant subi de telles conséquences.</a:t>
            </a:r>
            <a:endParaRPr lang="en-US" altLang="en-US" dirty="0" smtClean="0"/>
          </a:p>
          <a:p>
            <a:endParaRPr lang="en-US" altLang="en-US" dirty="0" smtClean="0"/>
          </a:p>
          <a:p>
            <a:r>
              <a:rPr lang="en-US" altLang="en-US" dirty="0" smtClean="0"/>
              <a:t>Temps estimé: 2 min</a:t>
            </a:r>
            <a:endParaRPr lang="el-GR" altLang="en-US" dirty="0" smtClean="0"/>
          </a:p>
        </p:txBody>
      </p:sp>
      <p:sp>
        <p:nvSpPr>
          <p:cNvPr id="48132" name="3 - Θέση αριθμού διαφάνειας"/>
          <p:cNvSpPr>
            <a:spLocks noGrp="1"/>
          </p:cNvSpPr>
          <p:nvPr>
            <p:ph type="sldNum" sz="quarter" idx="5"/>
          </p:nvPr>
        </p:nvSpPr>
        <p:spPr bwMode="auto">
          <a:noFill/>
          <a:ln>
            <a:miter lim="800000"/>
            <a:headEnd/>
            <a:tailEnd/>
          </a:ln>
        </p:spPr>
        <p:txBody>
          <a:bodyPr/>
          <a:lstStyle/>
          <a:p>
            <a:fld id="{13124585-1D60-496E-B8BA-2B52DC57CC1E}" type="slidenum">
              <a:rPr lang="el-GR" altLang="en-US"/>
              <a:pPr/>
              <a:t>17</a:t>
            </a:fld>
            <a:endParaRPr lang="el-GR"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915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La vidéo est généralement explicite, donc peu d'introduction est nécessaire de la part du facilitateur. Après la vidéo, discutez avec le groupe. La discussion devrait porter sur les conséquences</a:t>
            </a:r>
            <a:r>
              <a:rPr lang="fr-FR" baseline="0" dirty="0" smtClean="0"/>
              <a:t> sociales et professionnelles </a:t>
            </a:r>
            <a:r>
              <a:rPr lang="fr-FR" dirty="0" smtClean="0"/>
              <a:t>du dopage; c'est-à-dire ce qui arrive au doper quand il / elle se fait prendre.</a:t>
            </a:r>
          </a:p>
          <a:p>
            <a:endParaRPr lang="en-US" altLang="en-US" dirty="0" smtClean="0"/>
          </a:p>
          <a:p>
            <a:r>
              <a:rPr lang="en-US" altLang="en-US" dirty="0" smtClean="0"/>
              <a:t>Temps estimé: 8 min</a:t>
            </a:r>
            <a:endParaRPr lang="el-GR" altLang="en-US" dirty="0" smtClean="0"/>
          </a:p>
          <a:p>
            <a:endParaRPr lang="el-GR" altLang="en-US" dirty="0" smtClean="0"/>
          </a:p>
        </p:txBody>
      </p:sp>
      <p:sp>
        <p:nvSpPr>
          <p:cNvPr id="49156" name="3 - Θέση αριθμού διαφάνειας"/>
          <p:cNvSpPr>
            <a:spLocks noGrp="1"/>
          </p:cNvSpPr>
          <p:nvPr>
            <p:ph type="sldNum" sz="quarter" idx="5"/>
          </p:nvPr>
        </p:nvSpPr>
        <p:spPr bwMode="auto">
          <a:noFill/>
          <a:ln>
            <a:miter lim="800000"/>
            <a:headEnd/>
            <a:tailEnd/>
          </a:ln>
        </p:spPr>
        <p:txBody>
          <a:bodyPr/>
          <a:lstStyle/>
          <a:p>
            <a:fld id="{317324C5-E91B-4AC1-8B3B-83443C6B52A8}" type="slidenum">
              <a:rPr lang="el-GR" altLang="en-US"/>
              <a:pPr/>
              <a:t>18</a:t>
            </a:fld>
            <a:endParaRPr lang="el-GR"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379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Fournissez la</a:t>
            </a:r>
            <a:r>
              <a:rPr lang="en-US" altLang="en-US" baseline="0" dirty="0" smtClean="0"/>
              <a:t> </a:t>
            </a:r>
            <a:r>
              <a:rPr lang="en-US" altLang="en-US" dirty="0" smtClean="0"/>
              <a:t>d</a:t>
            </a:r>
            <a:r>
              <a:rPr lang="fr-FR" altLang="en-US" dirty="0" smtClean="0"/>
              <a:t>é</a:t>
            </a:r>
            <a:r>
              <a:rPr lang="en-US" altLang="en-US" dirty="0" smtClean="0"/>
              <a:t>finition  de la corruption. D</a:t>
            </a:r>
            <a:r>
              <a:rPr lang="fr-FR" dirty="0" smtClean="0"/>
              <a:t>iscutez avec les étudiants de leur compréhension du terme</a:t>
            </a:r>
            <a:r>
              <a:rPr lang="en-GB" dirty="0" smtClean="0"/>
              <a:t>.</a:t>
            </a:r>
            <a:endParaRPr lang="fr-FR" dirty="0" smtClean="0"/>
          </a:p>
          <a:p>
            <a:endParaRPr lang="en-US" altLang="en-US" dirty="0" smtClean="0"/>
          </a:p>
          <a:p>
            <a:r>
              <a:rPr lang="en-US" altLang="en-US" dirty="0" smtClean="0"/>
              <a:t>Temps </a:t>
            </a:r>
            <a:r>
              <a:rPr lang="fr-FR" altLang="en-US" dirty="0" smtClean="0"/>
              <a:t>estimé</a:t>
            </a:r>
            <a:r>
              <a:rPr lang="en-US" altLang="en-US" dirty="0" smtClean="0"/>
              <a:t>: 5 min</a:t>
            </a:r>
            <a:endParaRPr lang="el-GR" altLang="en-US" dirty="0" smtClean="0"/>
          </a:p>
          <a:p>
            <a:endParaRPr lang="en-US" altLang="en-US" dirty="0" smtClean="0"/>
          </a:p>
          <a:p>
            <a:endParaRPr lang="el-GR" altLang="en-US" dirty="0" smtClean="0"/>
          </a:p>
        </p:txBody>
      </p:sp>
      <p:sp>
        <p:nvSpPr>
          <p:cNvPr id="33796" name="3 - Θέση αριθμού διαφάνειας"/>
          <p:cNvSpPr>
            <a:spLocks noGrp="1"/>
          </p:cNvSpPr>
          <p:nvPr>
            <p:ph type="sldNum" sz="quarter" idx="5"/>
          </p:nvPr>
        </p:nvSpPr>
        <p:spPr bwMode="auto">
          <a:noFill/>
          <a:ln>
            <a:miter lim="800000"/>
            <a:headEnd/>
            <a:tailEnd/>
          </a:ln>
        </p:spPr>
        <p:txBody>
          <a:bodyPr/>
          <a:lstStyle/>
          <a:p>
            <a:fld id="{523E9516-11F2-4528-9C37-0E541A0D5CE2}" type="slidenum">
              <a:rPr lang="el-GR" altLang="en-US"/>
              <a:pPr/>
              <a:t>2</a:t>
            </a:fld>
            <a:endParaRPr lang="el-GR"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4819"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fr-FR" dirty="0" smtClean="0"/>
              <a:t>Décrivez les activités de corruption les plus courantes. Fournissez des exemples connus pour chaque activité de corruption.</a:t>
            </a:r>
          </a:p>
          <a:p>
            <a:endParaRPr lang="en-US" altLang="en-US" dirty="0" smtClean="0"/>
          </a:p>
          <a:p>
            <a:r>
              <a:rPr lang="en-US" altLang="en-US" dirty="0" smtClean="0"/>
              <a:t>Temps </a:t>
            </a:r>
            <a:r>
              <a:rPr lang="fr-FR" altLang="en-US" dirty="0" smtClean="0"/>
              <a:t>estimé</a:t>
            </a:r>
            <a:r>
              <a:rPr lang="en-US" altLang="en-US" dirty="0" smtClean="0"/>
              <a:t>: 5 min</a:t>
            </a:r>
          </a:p>
          <a:p>
            <a:endParaRPr lang="en-US" altLang="en-US" dirty="0" smtClean="0"/>
          </a:p>
        </p:txBody>
      </p:sp>
      <p:sp>
        <p:nvSpPr>
          <p:cNvPr id="34820" name="3 - Θέση αριθμού διαφάνειας"/>
          <p:cNvSpPr>
            <a:spLocks noGrp="1"/>
          </p:cNvSpPr>
          <p:nvPr>
            <p:ph type="sldNum" sz="quarter" idx="5"/>
          </p:nvPr>
        </p:nvSpPr>
        <p:spPr bwMode="auto">
          <a:noFill/>
          <a:ln>
            <a:miter lim="800000"/>
            <a:headEnd/>
            <a:tailEnd/>
          </a:ln>
        </p:spPr>
        <p:txBody>
          <a:bodyPr/>
          <a:lstStyle/>
          <a:p>
            <a:fld id="{4D31097F-A374-430E-A70B-15FC0CE8CDB3}" type="slidenum">
              <a:rPr lang="el-GR" altLang="en-US"/>
              <a:pPr/>
              <a:t>3</a:t>
            </a:fld>
            <a:endParaRPr lang="el-GR"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5843"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fr-FR" dirty="0" smtClean="0"/>
              <a:t>Présentez les conséquences de la corruption. Discutez avec les é</a:t>
            </a:r>
            <a:r>
              <a:rPr lang="en-GB" dirty="0" smtClean="0"/>
              <a:t>tudiants</a:t>
            </a:r>
            <a:r>
              <a:rPr lang="fr-FR" dirty="0" smtClean="0"/>
              <a:t> de l’importance de ces conséquences</a:t>
            </a:r>
            <a:r>
              <a:rPr lang="fr-FR" baseline="0" dirty="0" smtClean="0"/>
              <a:t> </a:t>
            </a:r>
            <a:r>
              <a:rPr lang="fr-FR" dirty="0" smtClean="0"/>
              <a:t>pour l’image future et l’image publique du sport.</a:t>
            </a:r>
          </a:p>
          <a:p>
            <a:endParaRPr lang="en-US" altLang="en-US" dirty="0" smtClean="0"/>
          </a:p>
          <a:p>
            <a:r>
              <a:rPr lang="en-US" altLang="en-US" dirty="0" smtClean="0"/>
              <a:t>Temps </a:t>
            </a:r>
            <a:r>
              <a:rPr lang="fr-FR" altLang="en-US" dirty="0" smtClean="0"/>
              <a:t>estimé</a:t>
            </a:r>
            <a:r>
              <a:rPr lang="en-US" altLang="en-US" dirty="0" smtClean="0"/>
              <a:t>: 7 min</a:t>
            </a:r>
            <a:endParaRPr lang="el-GR" altLang="en-US" dirty="0" smtClean="0"/>
          </a:p>
          <a:p>
            <a:endParaRPr lang="el-GR" altLang="en-US" dirty="0" smtClean="0"/>
          </a:p>
        </p:txBody>
      </p:sp>
      <p:sp>
        <p:nvSpPr>
          <p:cNvPr id="35844" name="3 - Θέση αριθμού διαφάνειας"/>
          <p:cNvSpPr>
            <a:spLocks noGrp="1"/>
          </p:cNvSpPr>
          <p:nvPr>
            <p:ph type="sldNum" sz="quarter" idx="5"/>
          </p:nvPr>
        </p:nvSpPr>
        <p:spPr bwMode="auto">
          <a:noFill/>
          <a:ln>
            <a:miter lim="800000"/>
            <a:headEnd/>
            <a:tailEnd/>
          </a:ln>
        </p:spPr>
        <p:txBody>
          <a:bodyPr/>
          <a:lstStyle/>
          <a:p>
            <a:fld id="{30DAD801-3304-46C3-B865-D1F0BB708A01}" type="slidenum">
              <a:rPr lang="el-GR" altLang="en-US"/>
              <a:pPr/>
              <a:t>4</a:t>
            </a:fld>
            <a:endParaRPr lang="el-GR"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6867"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fr-FR" dirty="0" smtClean="0"/>
              <a:t>Décrivez le rôle de la transparence dans la lutte contre la corruption. Discutez avec les étudiants de l’efficacité de la transparence dans la lutte contre la corruption.</a:t>
            </a:r>
            <a:endParaRPr lang="en-US" altLang="en-US" dirty="0" smtClean="0"/>
          </a:p>
          <a:p>
            <a:r>
              <a:rPr lang="fr-FR" dirty="0" smtClean="0"/>
              <a:t>Décrivez le rôle de la </a:t>
            </a:r>
            <a:r>
              <a:rPr lang="fr-FR" dirty="0" smtClean="0">
                <a:solidFill>
                  <a:srgbClr val="FF0000"/>
                </a:solidFill>
              </a:rPr>
              <a:t>réduction de l'offre de pots-de-vin </a:t>
            </a:r>
            <a:r>
              <a:rPr lang="fr-FR" dirty="0" smtClean="0"/>
              <a:t>à la source dans la lutte contre la corruption. Discutez avec les étudiants de l’efficacité de la réduction de pots-de-vin</a:t>
            </a:r>
            <a:r>
              <a:rPr lang="fr-FR" baseline="0" dirty="0" smtClean="0"/>
              <a:t> </a:t>
            </a:r>
            <a:r>
              <a:rPr lang="fr-FR" dirty="0" smtClean="0"/>
              <a:t>à la source dans la lutte contre la corruption.</a:t>
            </a:r>
            <a:endParaRPr lang="en-US" altLang="en-US" dirty="0" smtClean="0"/>
          </a:p>
          <a:p>
            <a:r>
              <a:rPr lang="fr-FR" dirty="0" smtClean="0"/>
              <a:t>Décrivez le rôle de la tolérance zéro dans la lutte contre la corruption. Discutez avec les étudiants de l’efficacité de la tolérance zéro dans la lutte contre la corruption.</a:t>
            </a: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Décrivez le rôle de la dénonciation dans la lutte contre la corruption. Discutez avec les étudiants de l’efficacité de la dénonciation dans la lutte contre la corruption.</a:t>
            </a:r>
            <a:endParaRPr lang="en-US" altLang="en-US" dirty="0" smtClean="0"/>
          </a:p>
          <a:p>
            <a:endParaRPr lang="en-US" altLang="en-US" dirty="0" smtClean="0"/>
          </a:p>
          <a:p>
            <a:r>
              <a:rPr lang="en-US" altLang="en-US" dirty="0" smtClean="0"/>
              <a:t>Temps estimé: 8 min</a:t>
            </a:r>
          </a:p>
          <a:p>
            <a:endParaRPr lang="el-GR" altLang="en-US" dirty="0" smtClean="0"/>
          </a:p>
        </p:txBody>
      </p:sp>
      <p:sp>
        <p:nvSpPr>
          <p:cNvPr id="36868" name="3 - Θέση αριθμού διαφάνειας"/>
          <p:cNvSpPr>
            <a:spLocks noGrp="1"/>
          </p:cNvSpPr>
          <p:nvPr>
            <p:ph type="sldNum" sz="quarter" idx="5"/>
          </p:nvPr>
        </p:nvSpPr>
        <p:spPr bwMode="auto">
          <a:noFill/>
          <a:ln>
            <a:miter lim="800000"/>
            <a:headEnd/>
            <a:tailEnd/>
          </a:ln>
        </p:spPr>
        <p:txBody>
          <a:bodyPr/>
          <a:lstStyle/>
          <a:p>
            <a:fld id="{CD805AF6-33EB-46D9-9AB5-1548A81E18F9}" type="slidenum">
              <a:rPr lang="el-GR" altLang="en-US"/>
              <a:pPr/>
              <a:t>5</a:t>
            </a:fld>
            <a:endParaRPr lang="el-GR"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p:cNvSpPr>
            <a:spLocks noGrp="1" noRot="1" noChangeAspect="1" noChangeArrowheads="1" noTextEdit="1"/>
          </p:cNvSpPr>
          <p:nvPr>
            <p:ph type="sldImg"/>
          </p:nvPr>
        </p:nvSpPr>
        <p:spPr bwMode="auto">
          <a:noFill/>
          <a:ln>
            <a:solidFill>
              <a:srgbClr val="000000"/>
            </a:solidFill>
            <a:miter lim="800000"/>
            <a:headEnd/>
            <a:tailEnd/>
          </a:ln>
        </p:spPr>
      </p:sp>
      <p:sp>
        <p:nvSpPr>
          <p:cNvPr id="37891"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Décrivez le rôle de l'éducation dans la lutte contre la corruption. Discutez avec les étudiants de l’efficacité de l’éducation dans la lutte contre la corruption.</a:t>
            </a:r>
          </a:p>
          <a:p>
            <a:endParaRPr lang="en-US" altLang="en-US" dirty="0" smtClean="0"/>
          </a:p>
          <a:p>
            <a:r>
              <a:rPr lang="en-US" altLang="en-US" dirty="0" smtClean="0"/>
              <a:t>Temps estimé: 3 min</a:t>
            </a:r>
          </a:p>
          <a:p>
            <a:endParaRPr lang="el-GR" altLang="el-GR" dirty="0" smtClean="0"/>
          </a:p>
        </p:txBody>
      </p:sp>
      <p:sp>
        <p:nvSpPr>
          <p:cNvPr id="37892" name="Θέση αριθμού διαφάνειας 3"/>
          <p:cNvSpPr>
            <a:spLocks noGrp="1" noChangeArrowheads="1"/>
          </p:cNvSpPr>
          <p:nvPr>
            <p:ph type="sldNum" sz="quarter" idx="5"/>
          </p:nvPr>
        </p:nvSpPr>
        <p:spPr bwMode="auto">
          <a:noFill/>
          <a:ln>
            <a:miter lim="800000"/>
            <a:headEnd/>
            <a:tailEnd/>
          </a:ln>
        </p:spPr>
        <p:txBody>
          <a:bodyPr/>
          <a:lstStyle/>
          <a:p>
            <a:fld id="{22CB000C-C12C-4993-8E0A-8A3C58F66B31}" type="slidenum">
              <a:rPr lang="el-GR" altLang="el-GR"/>
              <a:pPr/>
              <a:t>6</a:t>
            </a:fld>
            <a:endParaRPr lang="el-GR" alt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Ce programme de formation intéressant peut être consulté ici</a:t>
            </a:r>
            <a:r>
              <a:rPr lang="fr-FR" baseline="0" dirty="0" smtClean="0"/>
              <a:t> (en anglais)</a:t>
            </a:r>
            <a:r>
              <a:rPr lang="en-GB" altLang="en-US" dirty="0" smtClean="0"/>
              <a:t>: https://www.wada-ama.org/sites/default/files/resources/files/elbe_-_2008_final_report.pdf </a:t>
            </a:r>
          </a:p>
          <a:p>
            <a:endParaRPr lang="en-GB" altLang="en-US" dirty="0" smtClean="0"/>
          </a:p>
          <a:p>
            <a:r>
              <a:rPr lang="fr-FR" dirty="0" smtClean="0"/>
              <a:t>Vous pouvez utiliser cette ressource pour faire les étudiants/stagiaires réfléchir à l’utilité pratique de cette formation pour améliorer l’attitude morale, le raisonnement moral et la prise de décisions des athlètes et des autres parties prenantes du sport dans différents domaines (par exemple</a:t>
            </a:r>
            <a:r>
              <a:rPr lang="el-GR" dirty="0" smtClean="0"/>
              <a:t> :</a:t>
            </a:r>
            <a:r>
              <a:rPr lang="fr-FR" dirty="0" smtClean="0"/>
              <a:t> le trucage de matches).</a:t>
            </a:r>
          </a:p>
        </p:txBody>
      </p:sp>
      <p:sp>
        <p:nvSpPr>
          <p:cNvPr id="38916" name="Slide Number Placeholder 3"/>
          <p:cNvSpPr>
            <a:spLocks noGrp="1"/>
          </p:cNvSpPr>
          <p:nvPr>
            <p:ph type="sldNum" sz="quarter" idx="5"/>
          </p:nvPr>
        </p:nvSpPr>
        <p:spPr bwMode="auto">
          <a:noFill/>
          <a:ln>
            <a:miter lim="800000"/>
            <a:headEnd/>
            <a:tailEnd/>
          </a:ln>
        </p:spPr>
        <p:txBody>
          <a:bodyPr/>
          <a:lstStyle/>
          <a:p>
            <a:fld id="{C8452547-739E-452F-AF71-DF09D638597E}" type="slidenum">
              <a:rPr lang="el-GR" altLang="en-US"/>
              <a:pPr/>
              <a:t>7</a:t>
            </a:fld>
            <a:endParaRPr lang="el-GR"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176"/>
          <p:cNvSpPr>
            <a:spLocks noGrp="1" noRot="1" noChangeAspect="1" noTextEdit="1"/>
          </p:cNvSpPr>
          <p:nvPr>
            <p:ph type="sldImg" idx="2"/>
          </p:nvPr>
        </p:nvSpPr>
        <p:spPr bwMode="auto">
          <a:noFill/>
          <a:ln cap="flat">
            <a:solidFill>
              <a:srgbClr val="000000"/>
            </a:solidFill>
            <a:miter lim="800000"/>
            <a:headEnd type="none" w="med" len="med"/>
            <a:tailEnd type="none" w="med" len="med"/>
          </a:ln>
        </p:spPr>
      </p:sp>
      <p:sp>
        <p:nvSpPr>
          <p:cNvPr id="39939" name="Shape 177"/>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
                <a:srgbClr val="000000"/>
              </a:buClr>
              <a:buSzPct val="25000"/>
              <a:buFont typeface="Calibri" pitchFamily="34" charset="0"/>
              <a:buNone/>
              <a:tabLst/>
              <a:defRPr/>
            </a:pPr>
            <a:r>
              <a:rPr lang="fr-FR" altLang="en-US" dirty="0" smtClean="0">
                <a:solidFill>
                  <a:srgbClr val="000000"/>
                </a:solidFill>
                <a:ea typeface="Calibri" pitchFamily="34" charset="0"/>
                <a:cs typeface="Calibri" pitchFamily="34" charset="0"/>
                <a:sym typeface="Calibri" pitchFamily="34" charset="0"/>
              </a:rPr>
              <a:t>Présentez et expliquez les 10 violations du Code mondial</a:t>
            </a:r>
            <a:r>
              <a:rPr lang="fr-FR" altLang="en-US" baseline="0" dirty="0" smtClean="0">
                <a:solidFill>
                  <a:srgbClr val="000000"/>
                </a:solidFill>
                <a:ea typeface="Calibri" pitchFamily="34" charset="0"/>
                <a:cs typeface="Calibri" pitchFamily="34" charset="0"/>
                <a:sym typeface="Calibri" pitchFamily="34" charset="0"/>
              </a:rPr>
              <a:t> </a:t>
            </a:r>
            <a:r>
              <a:rPr lang="fr-FR" altLang="en-US" dirty="0" smtClean="0">
                <a:solidFill>
                  <a:srgbClr val="000000"/>
                </a:solidFill>
                <a:ea typeface="Calibri" pitchFamily="34" charset="0"/>
                <a:cs typeface="Calibri" pitchFamily="34" charset="0"/>
                <a:sym typeface="Calibri" pitchFamily="34" charset="0"/>
              </a:rPr>
              <a:t>antidopage.</a:t>
            </a:r>
            <a:endParaRPr lang="el-GR" altLang="en-US" dirty="0" smtClean="0">
              <a:solidFill>
                <a:srgbClr val="000000"/>
              </a:solidFill>
              <a:ea typeface="Calibri" pitchFamily="34" charset="0"/>
              <a:cs typeface="Calibri" pitchFamily="34" charset="0"/>
              <a:sym typeface="Calibri" pitchFamily="34" charset="0"/>
            </a:endParaRPr>
          </a:p>
          <a:p>
            <a:pPr>
              <a:lnSpc>
                <a:spcPct val="90000"/>
              </a:lnSpc>
              <a:spcBef>
                <a:spcPct val="0"/>
              </a:spcBef>
              <a:buClr>
                <a:srgbClr val="000000"/>
              </a:buClr>
              <a:buSzPct val="25000"/>
              <a:buFont typeface="Calibri" pitchFamily="34" charset="0"/>
              <a:buNone/>
            </a:pPr>
            <a:endParaRPr lang="en-GB" altLang="en-US" dirty="0" smtClean="0">
              <a:solidFill>
                <a:srgbClr val="000000"/>
              </a:solidFill>
              <a:ea typeface="Calibri" pitchFamily="34" charset="0"/>
              <a:cs typeface="Calibri" pitchFamily="34" charset="0"/>
              <a:sym typeface="Calibri" pitchFamily="34" charset="0"/>
            </a:endParaRPr>
          </a:p>
          <a:p>
            <a:pPr eaLnBrk="1" hangingPunct="1">
              <a:spcBef>
                <a:spcPct val="0"/>
              </a:spcBef>
            </a:pPr>
            <a:r>
              <a:rPr lang="en-US" altLang="en-US" dirty="0" smtClean="0"/>
              <a:t>Temps estimé: 5 min</a:t>
            </a:r>
            <a:endParaRPr lang="el-GR" altLang="en-US" dirty="0" smtClean="0"/>
          </a:p>
          <a:p>
            <a:pPr>
              <a:spcBef>
                <a:spcPct val="0"/>
              </a:spcBef>
              <a:buClr>
                <a:srgbClr val="000000"/>
              </a:buClr>
              <a:buSzPct val="25000"/>
              <a:buFont typeface="Calibri" pitchFamily="34" charset="0"/>
              <a:buNone/>
            </a:pPr>
            <a:endParaRPr lang="el-GR" altLang="en-US" dirty="0" smtClean="0">
              <a:solidFill>
                <a:srgbClr val="000000"/>
              </a:solidFill>
              <a:ea typeface="Calibri" pitchFamily="34" charset="0"/>
              <a:cs typeface="Calibri" pitchFamily="34" charset="0"/>
              <a:sym typeface="Calibri" pitchFamily="34" charset="0"/>
            </a:endParaRPr>
          </a:p>
        </p:txBody>
      </p:sp>
      <p:sp>
        <p:nvSpPr>
          <p:cNvPr id="39940" name="Shape 178"/>
          <p:cNvSpPr>
            <a:spLocks noGrp="1"/>
          </p:cNvSpPr>
          <p:nvPr>
            <p:ph type="sldNum" sz="quarter" idx="5"/>
          </p:nvPr>
        </p:nvSpPr>
        <p:spPr bwMode="auto">
          <a:noFill/>
          <a:ln>
            <a:miter lim="800000"/>
            <a:headEnd/>
            <a:tailEnd/>
          </a:ln>
        </p:spPr>
        <p:txBody>
          <a:bodyPr/>
          <a:lstStyle/>
          <a:p>
            <a:pPr algn="l"/>
            <a:fld id="{7F5AEE69-A8E0-4D0F-916E-A036C1158D44}" type="slidenum">
              <a:rPr lang="en-GB" altLang="en-US" sz="1400">
                <a:sym typeface="Arial" charset="0"/>
              </a:rPr>
              <a:pPr algn="l"/>
              <a:t>8</a:t>
            </a:fld>
            <a:endParaRPr lang="en-GB" altLang="en-US" sz="1400" dirty="0">
              <a:sym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Shape 397"/>
          <p:cNvSpPr>
            <a:spLocks noGrp="1" noRot="1" noChangeAspect="1" noTextEdit="1"/>
          </p:cNvSpPr>
          <p:nvPr>
            <p:ph type="sldImg" idx="2"/>
          </p:nvPr>
        </p:nvSpPr>
        <p:spPr bwMode="auto">
          <a:noFill/>
          <a:ln w="9525">
            <a:noFill/>
          </a:ln>
        </p:spPr>
      </p:sp>
      <p:sp>
        <p:nvSpPr>
          <p:cNvPr id="40963" name="Shape 398"/>
          <p:cNvSpPr>
            <a:spLocks noGrp="1"/>
          </p:cNvSpPr>
          <p:nvPr>
            <p:ph type="body" idx="1"/>
          </p:nvPr>
        </p:nvSpPr>
        <p:spPr bwMode="auto">
          <a:noFill/>
        </p:spPr>
        <p:txBody>
          <a:bodyPr wrap="square" tIns="45700" bIns="45700" numCol="1" anchor="t" anchorCtr="0" compatLnSpc="1">
            <a:prstTxWarp prst="textNoShape">
              <a:avLst/>
            </a:prstTxWarp>
          </a:bodyPr>
          <a:lstStyle/>
          <a:p>
            <a:r>
              <a:rPr lang="fr-FR" dirty="0" smtClean="0"/>
              <a:t>Mettez</a:t>
            </a:r>
            <a:r>
              <a:rPr lang="fr-FR" baseline="0" dirty="0" smtClean="0"/>
              <a:t> l’accent </a:t>
            </a:r>
            <a:r>
              <a:rPr lang="fr-FR" dirty="0" smtClean="0"/>
              <a:t>sur l'usage de substances, en tant que type de violation du dopage le plus courant. Présentez aux étudiants la liste des interdictions et expliquez comment elle a été créée. </a:t>
            </a:r>
            <a:endParaRPr lang="en-US" altLang="en-US" dirty="0" smtClean="0"/>
          </a:p>
          <a:p>
            <a:r>
              <a:rPr lang="en-US" altLang="en-US" dirty="0" smtClean="0"/>
              <a:t>Temps estimé: 2 min</a:t>
            </a:r>
            <a:endParaRPr lang="el-GR" altLang="en-US" dirty="0" smtClean="0"/>
          </a:p>
          <a:p>
            <a:pPr>
              <a:spcBef>
                <a:spcPct val="0"/>
              </a:spcBef>
              <a:buClr>
                <a:srgbClr val="000000"/>
              </a:buClr>
              <a:buSzPct val="25000"/>
              <a:buFont typeface="Calibri" pitchFamily="34" charset="0"/>
              <a:buNone/>
            </a:pPr>
            <a:endParaRPr lang="en-GB" altLang="en-US" dirty="0" smtClean="0">
              <a:solidFill>
                <a:srgbClr val="000000"/>
              </a:solidFill>
              <a:ea typeface="Calibri" pitchFamily="34" charset="0"/>
              <a:cs typeface="Calibri" pitchFamily="34" charset="0"/>
              <a:sym typeface="Calibri" pitchFamily="34" charset="0"/>
            </a:endParaRPr>
          </a:p>
          <a:p>
            <a:pPr marL="0" marR="0" indent="0" algn="l" defTabSz="914400" rtl="0" eaLnBrk="0" fontAlgn="base" latinLnBrk="0" hangingPunct="0">
              <a:lnSpc>
                <a:spcPct val="100000"/>
              </a:lnSpc>
              <a:spcBef>
                <a:spcPct val="0"/>
              </a:spcBef>
              <a:spcAft>
                <a:spcPct val="0"/>
              </a:spcAft>
              <a:buClr>
                <a:srgbClr val="000000"/>
              </a:buClr>
              <a:buSzPct val="25000"/>
              <a:buFont typeface="Calibri" pitchFamily="34" charset="0"/>
              <a:buNone/>
              <a:tabLst/>
              <a:defRPr/>
            </a:pPr>
            <a:r>
              <a:rPr lang="fr-FR" dirty="0" smtClean="0"/>
              <a:t>Présentez aux étudiants les critères pour inclure une substance dans la liste. Expliquez pourquoi chaque critère est important et comment il est lié à l’esprit sportif.</a:t>
            </a:r>
          </a:p>
          <a:p>
            <a:pPr>
              <a:spcBef>
                <a:spcPct val="0"/>
              </a:spcBef>
              <a:buClr>
                <a:srgbClr val="000000"/>
              </a:buClr>
              <a:buSzPct val="25000"/>
              <a:buFont typeface="Calibri" pitchFamily="34" charset="0"/>
              <a:buNone/>
            </a:pPr>
            <a:r>
              <a:rPr lang="en-US" altLang="en-US" dirty="0" smtClean="0"/>
              <a:t>Temps estimé: 3 min</a:t>
            </a:r>
            <a:endParaRPr lang="el-GR" altLang="en-US" dirty="0" smtClean="0"/>
          </a:p>
          <a:p>
            <a:pPr>
              <a:spcBef>
                <a:spcPct val="0"/>
              </a:spcBef>
              <a:buClr>
                <a:srgbClr val="000000"/>
              </a:buClr>
              <a:buSzPct val="25000"/>
              <a:buFont typeface="Calibri" pitchFamily="34" charset="0"/>
              <a:buNone/>
            </a:pPr>
            <a:endParaRPr lang="en-GB" altLang="en-US" dirty="0" smtClean="0">
              <a:solidFill>
                <a:srgbClr val="000000"/>
              </a:solidFill>
              <a:ea typeface="Calibri" pitchFamily="34" charset="0"/>
              <a:cs typeface="Calibri" pitchFamily="34" charset="0"/>
              <a:sym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Κάντε κλικ για να επεξεργαστείτε τον υπότιτλο του υποδείγματος</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74A1E11B-26DB-4F51-B674-17768430004B}" type="datetimeFigureOut">
              <a:rPr lang="el-GR"/>
              <a:pPr>
                <a:defRPr/>
              </a:pPr>
              <a:t>17/1/2020</a:t>
            </a:fld>
            <a:endParaRPr lang="el-GR" dirty="0"/>
          </a:p>
        </p:txBody>
      </p:sp>
      <p:sp>
        <p:nvSpPr>
          <p:cNvPr id="5" name="4 - Θέση υποσέλιδου">
            <a:extLst>
              <a:ext uri="{FF2B5EF4-FFF2-40B4-BE49-F238E27FC236}"/>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6" name="5 - Θέση αριθμού διαφάνειας">
            <a:extLst>
              <a:ext uri="{FF2B5EF4-FFF2-40B4-BE49-F238E27FC236}"/>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AEFB352-C909-4849-9CDD-9BA3BB18C7F6}" type="slidenum">
              <a:rPr lang="el-GR" altLang="el-GR"/>
              <a:pPr>
                <a:defRPr/>
              </a:pPr>
              <a:t>‹#›</a:t>
            </a:fld>
            <a:endParaRPr lang="el-GR" alt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7C3109B8-1714-4226-85A2-F962EFF37842}" type="datetimeFigureOut">
              <a:rPr lang="el-GR"/>
              <a:pPr>
                <a:defRPr/>
              </a:pPr>
              <a:t>17/1/2020</a:t>
            </a:fld>
            <a:endParaRPr lang="el-GR" dirty="0"/>
          </a:p>
        </p:txBody>
      </p:sp>
      <p:sp>
        <p:nvSpPr>
          <p:cNvPr id="5" name="4 - Θέση υποσέλιδου">
            <a:extLst>
              <a:ext uri="{FF2B5EF4-FFF2-40B4-BE49-F238E27FC236}"/>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6" name="5 - Θέση αριθμού διαφάνειας">
            <a:extLst>
              <a:ext uri="{FF2B5EF4-FFF2-40B4-BE49-F238E27FC236}"/>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FE167CE-E49D-49CB-B632-C2F7BA9D03C6}" type="slidenum">
              <a:rPr lang="el-GR" altLang="el-GR"/>
              <a:pPr>
                <a:defRPr/>
              </a:pPr>
              <a:t>‹#›</a:t>
            </a:fld>
            <a:endParaRPr lang="el-GR" alt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BCB087CF-0348-44A7-9600-D2ACD50F2428}" type="datetimeFigureOut">
              <a:rPr lang="el-GR"/>
              <a:pPr>
                <a:defRPr/>
              </a:pPr>
              <a:t>17/1/2020</a:t>
            </a:fld>
            <a:endParaRPr lang="el-GR" dirty="0"/>
          </a:p>
        </p:txBody>
      </p:sp>
      <p:sp>
        <p:nvSpPr>
          <p:cNvPr id="5" name="4 - Θέση υποσέλιδου">
            <a:extLst>
              <a:ext uri="{FF2B5EF4-FFF2-40B4-BE49-F238E27FC236}"/>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a:extLst>
              <a:ext uri="{FF2B5EF4-FFF2-40B4-BE49-F238E27FC236}"/>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6F3D68D6-0E3B-4D2C-A458-60DAC0148B7F}" type="datetimeFigureOut">
              <a:rPr lang="el-GR"/>
              <a:pPr>
                <a:defRPr/>
              </a:pPr>
              <a:t>17/1/2020</a:t>
            </a:fld>
            <a:endParaRPr lang="el-GR" dirty="0"/>
          </a:p>
        </p:txBody>
      </p:sp>
      <p:sp>
        <p:nvSpPr>
          <p:cNvPr id="5" name="4 - Θέση υποσέλιδου">
            <a:extLst>
              <a:ext uri="{FF2B5EF4-FFF2-40B4-BE49-F238E27FC236}"/>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6" name="5 - Θέση αριθμού διαφάνειας">
            <a:extLst>
              <a:ext uri="{FF2B5EF4-FFF2-40B4-BE49-F238E27FC236}"/>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236435E-11EF-4789-B846-D64FD2851910}" type="slidenum">
              <a:rPr lang="el-GR" altLang="el-GR"/>
              <a:pPr>
                <a:defRPr/>
              </a:pPr>
              <a:t>‹#›</a:t>
            </a:fld>
            <a:endParaRPr lang="el-GR" alt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E61AAD4B-A35D-4BFC-9A1E-65C798077ED4}" type="datetimeFigureOut">
              <a:rPr lang="el-GR"/>
              <a:pPr>
                <a:defRPr/>
              </a:pPr>
              <a:t>17/1/2020</a:t>
            </a:fld>
            <a:endParaRPr lang="el-GR" dirty="0"/>
          </a:p>
        </p:txBody>
      </p:sp>
      <p:sp>
        <p:nvSpPr>
          <p:cNvPr id="6" name="4 - Θέση υποσέλιδου">
            <a:extLst>
              <a:ext uri="{FF2B5EF4-FFF2-40B4-BE49-F238E27FC236}"/>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7" name="5 - Θέση αριθμού διαφάνειας">
            <a:extLst>
              <a:ext uri="{FF2B5EF4-FFF2-40B4-BE49-F238E27FC236}"/>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24B6512-E5EE-453A-A0A7-D5EFE524AE34}" type="slidenum">
              <a:rPr lang="el-GR" altLang="el-GR"/>
              <a:pPr>
                <a:defRPr/>
              </a:pPr>
              <a:t>‹#›</a:t>
            </a:fld>
            <a:endParaRPr lang="el-GR" alt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a:extLst>
              <a:ext uri="{FF2B5EF4-FFF2-40B4-BE49-F238E27FC236}"/>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AE0BC60E-C694-44AA-A535-43E11326EA9C}" type="datetimeFigureOut">
              <a:rPr lang="el-GR"/>
              <a:pPr>
                <a:defRPr/>
              </a:pPr>
              <a:t>17/1/2020</a:t>
            </a:fld>
            <a:endParaRPr lang="el-GR" dirty="0"/>
          </a:p>
        </p:txBody>
      </p:sp>
      <p:sp>
        <p:nvSpPr>
          <p:cNvPr id="8" name="4 - Θέση υποσέλιδου">
            <a:extLst>
              <a:ext uri="{FF2B5EF4-FFF2-40B4-BE49-F238E27FC236}"/>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9" name="5 - Θέση αριθμού διαφάνειας">
            <a:extLst>
              <a:ext uri="{FF2B5EF4-FFF2-40B4-BE49-F238E27FC236}"/>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10C95E60-0678-465E-8CFB-4C394F8B4A07}" type="slidenum">
              <a:rPr lang="el-GR" altLang="el-GR"/>
              <a:pPr>
                <a:defRPr/>
              </a:pPr>
              <a:t>‹#›</a:t>
            </a:fld>
            <a:endParaRPr lang="el-GR" alt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a:extLst>
              <a:ext uri="{FF2B5EF4-FFF2-40B4-BE49-F238E27FC236}"/>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6A71A915-57A4-471D-AE71-14E4E82AB9FC}" type="datetimeFigureOut">
              <a:rPr lang="el-GR"/>
              <a:pPr>
                <a:defRPr/>
              </a:pPr>
              <a:t>17/1/2020</a:t>
            </a:fld>
            <a:endParaRPr lang="el-GR" dirty="0"/>
          </a:p>
        </p:txBody>
      </p:sp>
      <p:sp>
        <p:nvSpPr>
          <p:cNvPr id="4" name="4 - Θέση υποσέλιδου">
            <a:extLst>
              <a:ext uri="{FF2B5EF4-FFF2-40B4-BE49-F238E27FC236}"/>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5" name="5 - Θέση αριθμού διαφάνειας">
            <a:extLst>
              <a:ext uri="{FF2B5EF4-FFF2-40B4-BE49-F238E27FC236}"/>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672CAD9-69FB-45D8-A15F-3DBC92128695}" type="slidenum">
              <a:rPr lang="el-GR" altLang="el-GR"/>
              <a:pPr>
                <a:defRPr/>
              </a:pPr>
              <a:t>‹#›</a:t>
            </a:fld>
            <a:endParaRPr lang="el-GR" alt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a:extLst>
              <a:ext uri="{FF2B5EF4-FFF2-40B4-BE49-F238E27FC236}"/>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03811B59-C8FC-4EB1-BE88-3F2A91596937}" type="datetimeFigureOut">
              <a:rPr lang="el-GR"/>
              <a:pPr>
                <a:defRPr/>
              </a:pPr>
              <a:t>17/1/2020</a:t>
            </a:fld>
            <a:endParaRPr lang="el-GR" dirty="0"/>
          </a:p>
        </p:txBody>
      </p:sp>
      <p:sp>
        <p:nvSpPr>
          <p:cNvPr id="3" name="4 - Θέση υποσέλιδου">
            <a:extLst>
              <a:ext uri="{FF2B5EF4-FFF2-40B4-BE49-F238E27FC236}"/>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4" name="5 - Θέση αριθμού διαφάνειας">
            <a:extLst>
              <a:ext uri="{FF2B5EF4-FFF2-40B4-BE49-F238E27FC236}"/>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FC0552E-2FF0-452C-89C3-FAD2E6611433}" type="slidenum">
              <a:rPr lang="el-GR" altLang="el-GR"/>
              <a:pPr>
                <a:defRPr/>
              </a:pPr>
              <a:t>‹#›</a:t>
            </a:fld>
            <a:endParaRPr lang="el-GR" alt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F68F0410-BE3A-4226-8529-2E451F46D851}" type="datetimeFigureOut">
              <a:rPr lang="el-GR"/>
              <a:pPr>
                <a:defRPr/>
              </a:pPr>
              <a:t>17/1/2020</a:t>
            </a:fld>
            <a:endParaRPr lang="el-GR" dirty="0"/>
          </a:p>
        </p:txBody>
      </p:sp>
      <p:sp>
        <p:nvSpPr>
          <p:cNvPr id="6" name="4 - Θέση υποσέλιδου">
            <a:extLst>
              <a:ext uri="{FF2B5EF4-FFF2-40B4-BE49-F238E27FC236}"/>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7" name="5 - Θέση αριθμού διαφάνειας">
            <a:extLst>
              <a:ext uri="{FF2B5EF4-FFF2-40B4-BE49-F238E27FC236}"/>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69D8686-9397-4EA2-B6B3-3B80288D4A19}" type="slidenum">
              <a:rPr lang="el-GR" altLang="el-GR"/>
              <a:pPr>
                <a:defRPr/>
              </a:pPr>
              <a:t>‹#›</a:t>
            </a:fld>
            <a:endParaRPr lang="el-GR" alt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5A450556-F49E-489B-ACF4-C18996815565}" type="datetimeFigureOut">
              <a:rPr lang="el-GR"/>
              <a:pPr>
                <a:defRPr/>
              </a:pPr>
              <a:t>17/1/2020</a:t>
            </a:fld>
            <a:endParaRPr lang="el-GR" dirty="0"/>
          </a:p>
        </p:txBody>
      </p:sp>
      <p:sp>
        <p:nvSpPr>
          <p:cNvPr id="6" name="4 - Θέση υποσέλιδου">
            <a:extLst>
              <a:ext uri="{FF2B5EF4-FFF2-40B4-BE49-F238E27FC236}"/>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7" name="5 - Θέση αριθμού διαφάνειας">
            <a:extLst>
              <a:ext uri="{FF2B5EF4-FFF2-40B4-BE49-F238E27FC236}"/>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5916A6A-0C21-4F5C-9840-680BC24D8528}" type="slidenum">
              <a:rPr lang="el-GR" altLang="el-GR"/>
              <a:pPr>
                <a:defRPr/>
              </a:pPr>
              <a:t>‹#›</a:t>
            </a:fld>
            <a:endParaRPr lang="el-GR" alt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n-US"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Kλικ για επεξεργασία των στυλ του υποδείγματος</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pic>
        <p:nvPicPr>
          <p:cNvPr id="1028" name="Picture 3" descr="http://csi.phed.auth.gr/attachments/Logo/LOGO-JAN-Final.jpg"/>
          <p:cNvPicPr>
            <a:picLocks noChangeAspect="1" noChangeArrowheads="1"/>
          </p:cNvPicPr>
          <p:nvPr userDrawn="1"/>
        </p:nvPicPr>
        <p:blipFill>
          <a:blip r:embed="rId13" cstate="print"/>
          <a:srcRect/>
          <a:stretch>
            <a:fillRect/>
          </a:stretch>
        </p:blipFill>
        <p:spPr bwMode="auto">
          <a:xfrm>
            <a:off x="6300192" y="6165304"/>
            <a:ext cx="2432050" cy="511175"/>
          </a:xfrm>
          <a:prstGeom prst="rect">
            <a:avLst/>
          </a:prstGeom>
          <a:noFill/>
          <a:ln w="9525">
            <a:noFill/>
            <a:miter lim="800000"/>
            <a:headEnd/>
            <a:tailEnd/>
          </a:ln>
        </p:spPr>
      </p:pic>
      <p:pic>
        <p:nvPicPr>
          <p:cNvPr id="51204" name="Picture 4"/>
          <p:cNvPicPr>
            <a:picLocks noChangeAspect="1" noChangeArrowheads="1"/>
          </p:cNvPicPr>
          <p:nvPr userDrawn="1"/>
        </p:nvPicPr>
        <p:blipFill>
          <a:blip r:embed="rId14" cstate="print"/>
          <a:srcRect/>
          <a:stretch>
            <a:fillRect/>
          </a:stretch>
        </p:blipFill>
        <p:spPr bwMode="auto">
          <a:xfrm>
            <a:off x="323529" y="6120114"/>
            <a:ext cx="2520280" cy="57743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notesSlide" Target="../notesSlides/notesSlide10.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youtube.com/watch?v=tRrf24MH2SU" TargetMode="Externa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vimeo.com/5808972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ada-ama.org/sites/default/files/resources/files/elbe_-_2008_final_report.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wada-ama.org/" TargetMode="Externa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ctrTitle" idx="4294967295"/>
          </p:nvPr>
        </p:nvSpPr>
        <p:spPr>
          <a:xfrm>
            <a:off x="685800" y="2130425"/>
            <a:ext cx="7772400" cy="1470025"/>
          </a:xfrm>
        </p:spPr>
        <p:txBody>
          <a:bodyPr/>
          <a:lstStyle/>
          <a:p>
            <a:pPr eaLnBrk="1" hangingPunct="1"/>
            <a:r>
              <a:rPr lang="en-GB" altLang="en-US" dirty="0" smtClean="0"/>
              <a:t>Introduction à la Corruption </a:t>
            </a:r>
            <a:r>
              <a:rPr lang="en-GB" altLang="en-US" dirty="0" smtClean="0"/>
              <a:t>dans</a:t>
            </a:r>
            <a:r>
              <a:rPr lang="en-GB" altLang="en-US" dirty="0" smtClean="0"/>
              <a:t> le Sport</a:t>
            </a:r>
            <a:endParaRPr lang="el-GR" altLang="en-US" dirty="0" smtClean="0"/>
          </a:p>
        </p:txBody>
      </p:sp>
      <p:sp>
        <p:nvSpPr>
          <p:cNvPr id="3" name="2 - Υπότιτλος">
            <a:extLst>
              <a:ext uri="{FF2B5EF4-FFF2-40B4-BE49-F238E27FC236}"/>
            </a:extLst>
          </p:cNvPr>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r>
              <a:rPr lang="en-US" dirty="0" smtClean="0"/>
              <a:t>Dop</a:t>
            </a:r>
            <a:r>
              <a:rPr lang="fr-FR" dirty="0" smtClean="0"/>
              <a:t>age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414"/>
          <p:cNvGrpSpPr>
            <a:grpSpLocks/>
          </p:cNvGrpSpPr>
          <p:nvPr/>
        </p:nvGrpSpPr>
        <p:grpSpPr bwMode="auto">
          <a:xfrm>
            <a:off x="0" y="1543050"/>
            <a:ext cx="3066556" cy="4622253"/>
            <a:chOff x="680956" y="2343"/>
            <a:chExt cx="4089312" cy="5491332"/>
          </a:xfrm>
        </p:grpSpPr>
        <p:sp>
          <p:nvSpPr>
            <p:cNvPr id="24638" name="Shape 427"/>
            <p:cNvSpPr>
              <a:spLocks noChangeArrowheads="1"/>
            </p:cNvSpPr>
            <p:nvPr/>
          </p:nvSpPr>
          <p:spPr bwMode="auto">
            <a:xfrm rot="10800000">
              <a:off x="1106695" y="4302415"/>
              <a:ext cx="3657881" cy="1191260"/>
            </a:xfrm>
            <a:prstGeom prst="homePlate">
              <a:avLst>
                <a:gd name="adj" fmla="val 50004"/>
              </a:avLst>
            </a:prstGeom>
            <a:solidFill>
              <a:srgbClr val="55217B"/>
            </a:solidFill>
            <a:ln w="12700">
              <a:solidFill>
                <a:schemeClr val="bg1"/>
              </a:solidFill>
              <a:miter lim="800000"/>
              <a:headEnd/>
              <a:tailEnd/>
            </a:ln>
          </p:spPr>
          <p:txBody>
            <a:bodyPr lIns="91425" tIns="91425" rIns="91425" bIns="91425" anchor="ctr"/>
            <a:lstStyle/>
            <a:p>
              <a:pPr eaLnBrk="1" hangingPunct="1"/>
              <a:endParaRPr lang="en-US" altLang="en-US" dirty="0"/>
            </a:p>
          </p:txBody>
        </p:sp>
        <p:sp>
          <p:nvSpPr>
            <p:cNvPr id="24639" name="Shape 428"/>
            <p:cNvSpPr txBox="1">
              <a:spLocks noChangeArrowheads="1"/>
            </p:cNvSpPr>
            <p:nvPr/>
          </p:nvSpPr>
          <p:spPr bwMode="auto">
            <a:xfrm>
              <a:off x="1425891" y="4302416"/>
              <a:ext cx="3338686" cy="1191259"/>
            </a:xfrm>
            <a:prstGeom prst="rect">
              <a:avLst/>
            </a:prstGeom>
            <a:noFill/>
            <a:ln w="9525">
              <a:noFill/>
              <a:miter lim="800000"/>
              <a:headEnd/>
              <a:tailEnd/>
            </a:ln>
          </p:spPr>
          <p:txBody>
            <a:bodyPr lIns="326925" tIns="106675" rIns="199125" bIns="106675" anchor="ctr"/>
            <a:lstStyle/>
            <a:p>
              <a:pPr algn="ctr" eaLnBrk="1" hangingPunct="1">
                <a:lnSpc>
                  <a:spcPct val="90000"/>
                </a:lnSpc>
                <a:buClr>
                  <a:srgbClr val="FFFFFF"/>
                </a:buClr>
                <a:buSzPct val="25000"/>
                <a:buFont typeface="Calibri" pitchFamily="34" charset="0"/>
                <a:buNone/>
              </a:pPr>
              <a:r>
                <a:rPr lang="en-GB" altLang="en-US" sz="2000" dirty="0" smtClean="0">
                  <a:solidFill>
                    <a:srgbClr val="FFFFFF"/>
                  </a:solidFill>
                  <a:latin typeface="Calibri" pitchFamily="34" charset="0"/>
                  <a:sym typeface="Calibri" pitchFamily="34" charset="0"/>
                </a:rPr>
                <a:t>Modulateurs</a:t>
              </a:r>
              <a:r>
                <a:rPr lang="en-GB" altLang="en-US" sz="2000" dirty="0" smtClean="0">
                  <a:solidFill>
                    <a:srgbClr val="FFFFFF"/>
                  </a:solidFill>
                  <a:latin typeface="Calibri" pitchFamily="34" charset="0"/>
                  <a:sym typeface="Calibri" pitchFamily="34" charset="0"/>
                </a:rPr>
                <a:t> </a:t>
              </a:r>
              <a:r>
                <a:rPr lang="en-GB" altLang="en-US" sz="2000" dirty="0" smtClean="0">
                  <a:solidFill>
                    <a:srgbClr val="FFFFFF"/>
                  </a:solidFill>
                  <a:latin typeface="Calibri" pitchFamily="34" charset="0"/>
                  <a:sym typeface="Calibri" pitchFamily="34" charset="0"/>
                </a:rPr>
                <a:t>hormonaux</a:t>
              </a:r>
              <a:r>
                <a:rPr lang="en-GB" altLang="en-US" sz="2000" dirty="0" smtClean="0">
                  <a:solidFill>
                    <a:srgbClr val="FFFFFF"/>
                  </a:solidFill>
                  <a:latin typeface="Calibri" pitchFamily="34" charset="0"/>
                  <a:sym typeface="Calibri" pitchFamily="34" charset="0"/>
                </a:rPr>
                <a:t> et </a:t>
              </a:r>
              <a:r>
                <a:rPr lang="en-GB" altLang="en-US" sz="2000" dirty="0" smtClean="0">
                  <a:solidFill>
                    <a:srgbClr val="FFFFFF"/>
                  </a:solidFill>
                  <a:latin typeface="Calibri" pitchFamily="34" charset="0"/>
                  <a:sym typeface="Calibri" pitchFamily="34" charset="0"/>
                </a:rPr>
                <a:t>métaboliques</a:t>
              </a:r>
              <a:endParaRPr lang="en-GB" altLang="en-US" sz="2000" dirty="0">
                <a:solidFill>
                  <a:srgbClr val="FFFFFF"/>
                </a:solidFill>
                <a:latin typeface="Calibri" pitchFamily="34" charset="0"/>
                <a:sym typeface="Calibri" pitchFamily="34" charset="0"/>
              </a:endParaRPr>
            </a:p>
          </p:txBody>
        </p:sp>
        <p:sp>
          <p:nvSpPr>
            <p:cNvPr id="24640" name="Shape 424"/>
            <p:cNvSpPr>
              <a:spLocks noChangeArrowheads="1"/>
            </p:cNvSpPr>
            <p:nvPr/>
          </p:nvSpPr>
          <p:spPr bwMode="auto">
            <a:xfrm rot="10800000">
              <a:off x="1112387" y="3526095"/>
              <a:ext cx="3657881" cy="741394"/>
            </a:xfrm>
            <a:prstGeom prst="homePlate">
              <a:avLst>
                <a:gd name="adj" fmla="val 50000"/>
              </a:avLst>
            </a:prstGeom>
            <a:solidFill>
              <a:srgbClr val="55217B"/>
            </a:solidFill>
            <a:ln w="12700">
              <a:solidFill>
                <a:schemeClr val="bg1"/>
              </a:solidFill>
              <a:miter lim="800000"/>
              <a:headEnd/>
              <a:tailEnd/>
            </a:ln>
          </p:spPr>
          <p:txBody>
            <a:bodyPr lIns="91425" tIns="91425" rIns="91425" bIns="91425" anchor="ctr"/>
            <a:lstStyle/>
            <a:p>
              <a:pPr eaLnBrk="1" hangingPunct="1"/>
              <a:endParaRPr lang="en-US" altLang="en-US" dirty="0"/>
            </a:p>
          </p:txBody>
        </p:sp>
        <p:sp>
          <p:nvSpPr>
            <p:cNvPr id="24641" name="Shape 425"/>
            <p:cNvSpPr txBox="1">
              <a:spLocks noChangeArrowheads="1"/>
            </p:cNvSpPr>
            <p:nvPr/>
          </p:nvSpPr>
          <p:spPr bwMode="auto">
            <a:xfrm>
              <a:off x="1292044" y="3611641"/>
              <a:ext cx="3472531" cy="558197"/>
            </a:xfrm>
            <a:prstGeom prst="rect">
              <a:avLst/>
            </a:prstGeom>
            <a:noFill/>
            <a:ln w="9525">
              <a:noFill/>
              <a:miter lim="800000"/>
              <a:headEnd/>
              <a:tailEnd/>
            </a:ln>
          </p:spPr>
          <p:txBody>
            <a:bodyPr lIns="326925" tIns="106675" rIns="199125" bIns="106675" anchor="ctr"/>
            <a:lstStyle/>
            <a:p>
              <a:pPr algn="ctr" eaLnBrk="1" hangingPunct="1">
                <a:lnSpc>
                  <a:spcPct val="90000"/>
                </a:lnSpc>
                <a:buClr>
                  <a:srgbClr val="FFFFFF"/>
                </a:buClr>
                <a:buSzPct val="25000"/>
                <a:buFont typeface="Calibri" pitchFamily="34" charset="0"/>
                <a:buNone/>
              </a:pPr>
              <a:r>
                <a:rPr lang="en-GB" altLang="en-US" sz="2000" dirty="0" smtClean="0">
                  <a:solidFill>
                    <a:srgbClr val="FFFFFF"/>
                  </a:solidFill>
                  <a:latin typeface="Calibri" pitchFamily="34" charset="0"/>
                  <a:sym typeface="Calibri" pitchFamily="34" charset="0"/>
                </a:rPr>
                <a:t>Bêta-2 </a:t>
              </a:r>
              <a:r>
                <a:rPr lang="en-GB" altLang="en-US" sz="2000" dirty="0" smtClean="0">
                  <a:solidFill>
                    <a:srgbClr val="FFFFFF"/>
                  </a:solidFill>
                  <a:latin typeface="Calibri" pitchFamily="34" charset="0"/>
                  <a:sym typeface="Calibri" pitchFamily="34" charset="0"/>
                </a:rPr>
                <a:t>agonistes</a:t>
              </a:r>
              <a:endParaRPr lang="en-GB" altLang="en-US" sz="2000" dirty="0">
                <a:solidFill>
                  <a:srgbClr val="FFFFFF"/>
                </a:solidFill>
                <a:latin typeface="Calibri" pitchFamily="34" charset="0"/>
                <a:sym typeface="Calibri" pitchFamily="34" charset="0"/>
              </a:endParaRPr>
            </a:p>
          </p:txBody>
        </p:sp>
        <p:sp>
          <p:nvSpPr>
            <p:cNvPr id="24642" name="Shape 421"/>
            <p:cNvSpPr>
              <a:spLocks noChangeArrowheads="1"/>
            </p:cNvSpPr>
            <p:nvPr/>
          </p:nvSpPr>
          <p:spPr bwMode="auto">
            <a:xfrm rot="10800000">
              <a:off x="1112387" y="1729608"/>
              <a:ext cx="3657881" cy="1710940"/>
            </a:xfrm>
            <a:prstGeom prst="homePlate">
              <a:avLst>
                <a:gd name="adj" fmla="val 49994"/>
              </a:avLst>
            </a:prstGeom>
            <a:solidFill>
              <a:srgbClr val="55217B"/>
            </a:solidFill>
            <a:ln w="12700">
              <a:solidFill>
                <a:schemeClr val="bg1"/>
              </a:solidFill>
              <a:miter lim="800000"/>
              <a:headEnd/>
              <a:tailEnd/>
            </a:ln>
          </p:spPr>
          <p:txBody>
            <a:bodyPr lIns="91425" tIns="91425" rIns="91425" bIns="91425" anchor="ctr"/>
            <a:lstStyle/>
            <a:p>
              <a:pPr eaLnBrk="1" hangingPunct="1"/>
              <a:endParaRPr lang="en-US" altLang="en-US" dirty="0"/>
            </a:p>
          </p:txBody>
        </p:sp>
        <p:sp>
          <p:nvSpPr>
            <p:cNvPr id="24643" name="Shape 422"/>
            <p:cNvSpPr txBox="1">
              <a:spLocks noChangeArrowheads="1"/>
            </p:cNvSpPr>
            <p:nvPr/>
          </p:nvSpPr>
          <p:spPr bwMode="auto">
            <a:xfrm>
              <a:off x="1404354" y="1927758"/>
              <a:ext cx="3360222" cy="1190636"/>
            </a:xfrm>
            <a:prstGeom prst="rect">
              <a:avLst/>
            </a:prstGeom>
            <a:noFill/>
            <a:ln w="9525">
              <a:noFill/>
              <a:miter lim="800000"/>
              <a:headEnd/>
              <a:tailEnd/>
            </a:ln>
          </p:spPr>
          <p:txBody>
            <a:bodyPr lIns="326925" tIns="106675" rIns="199125" bIns="106675" anchor="ctr"/>
            <a:lstStyle/>
            <a:p>
              <a:pPr algn="ctr" eaLnBrk="1" hangingPunct="1">
                <a:lnSpc>
                  <a:spcPct val="90000"/>
                </a:lnSpc>
                <a:buClr>
                  <a:srgbClr val="FFFFFF"/>
                </a:buClr>
                <a:buSzPct val="25000"/>
                <a:buFont typeface="Calibri" pitchFamily="34" charset="0"/>
                <a:buNone/>
              </a:pPr>
              <a:r>
                <a:rPr lang="en-GB" altLang="en-US" sz="1700" dirty="0" smtClean="0">
                  <a:solidFill>
                    <a:srgbClr val="FFFFFF"/>
                  </a:solidFill>
                  <a:latin typeface="Calibri" pitchFamily="34" charset="0"/>
                  <a:sym typeface="Calibri" pitchFamily="34" charset="0"/>
                </a:rPr>
                <a:t>Hormones </a:t>
              </a:r>
              <a:r>
                <a:rPr lang="en-GB" altLang="en-US" sz="1700" dirty="0" smtClean="0">
                  <a:solidFill>
                    <a:srgbClr val="FFFFFF"/>
                  </a:solidFill>
                  <a:latin typeface="Calibri" pitchFamily="34" charset="0"/>
                  <a:sym typeface="Calibri" pitchFamily="34" charset="0"/>
                </a:rPr>
                <a:t>peptidiques</a:t>
              </a:r>
              <a:r>
                <a:rPr lang="en-GB" altLang="en-US" sz="1700" dirty="0" smtClean="0">
                  <a:solidFill>
                    <a:srgbClr val="FFFFFF"/>
                  </a:solidFill>
                  <a:latin typeface="Calibri" pitchFamily="34" charset="0"/>
                  <a:sym typeface="Calibri" pitchFamily="34" charset="0"/>
                </a:rPr>
                <a:t>, </a:t>
              </a:r>
              <a:r>
                <a:rPr lang="en-GB" altLang="en-US" sz="1700" dirty="0" smtClean="0">
                  <a:solidFill>
                    <a:srgbClr val="FFFFFF"/>
                  </a:solidFill>
                  <a:latin typeface="Calibri" pitchFamily="34" charset="0"/>
                  <a:sym typeface="Calibri" pitchFamily="34" charset="0"/>
                </a:rPr>
                <a:t>facteurs</a:t>
              </a:r>
              <a:r>
                <a:rPr lang="en-GB" altLang="en-US" sz="1700" dirty="0" smtClean="0">
                  <a:solidFill>
                    <a:srgbClr val="FFFFFF"/>
                  </a:solidFill>
                  <a:latin typeface="Calibri" pitchFamily="34" charset="0"/>
                  <a:sym typeface="Calibri" pitchFamily="34" charset="0"/>
                </a:rPr>
                <a:t> de </a:t>
              </a:r>
              <a:r>
                <a:rPr lang="en-GB" altLang="en-US" sz="1700" dirty="0" smtClean="0">
                  <a:solidFill>
                    <a:srgbClr val="FFFFFF"/>
                  </a:solidFill>
                  <a:latin typeface="Calibri" pitchFamily="34" charset="0"/>
                  <a:sym typeface="Calibri" pitchFamily="34" charset="0"/>
                </a:rPr>
                <a:t>croissance</a:t>
              </a:r>
              <a:r>
                <a:rPr lang="en-GB" altLang="en-US" sz="1700" dirty="0" smtClean="0">
                  <a:solidFill>
                    <a:srgbClr val="FFFFFF"/>
                  </a:solidFill>
                  <a:latin typeface="Calibri" pitchFamily="34" charset="0"/>
                  <a:sym typeface="Calibri" pitchFamily="34" charset="0"/>
                </a:rPr>
                <a:t> et substances </a:t>
              </a:r>
              <a:r>
                <a:rPr lang="en-GB" altLang="en-US" sz="1700" dirty="0" smtClean="0">
                  <a:solidFill>
                    <a:srgbClr val="FFFFFF"/>
                  </a:solidFill>
                  <a:latin typeface="Calibri" pitchFamily="34" charset="0"/>
                  <a:sym typeface="Calibri" pitchFamily="34" charset="0"/>
                </a:rPr>
                <a:t>apparentées</a:t>
              </a:r>
              <a:r>
                <a:rPr lang="el-GR" altLang="en-US" sz="1700" dirty="0" smtClean="0">
                  <a:solidFill>
                    <a:srgbClr val="FFFFFF"/>
                  </a:solidFill>
                  <a:latin typeface="Calibri" pitchFamily="34" charset="0"/>
                  <a:sym typeface="Calibri" pitchFamily="34" charset="0"/>
                </a:rPr>
                <a:t> </a:t>
              </a:r>
              <a:r>
                <a:rPr lang="en-GB" altLang="en-US" sz="1700" dirty="0" smtClean="0">
                  <a:solidFill>
                    <a:srgbClr val="FFFFFF"/>
                  </a:solidFill>
                  <a:latin typeface="Calibri" pitchFamily="34" charset="0"/>
                  <a:sym typeface="Calibri" pitchFamily="34" charset="0"/>
                </a:rPr>
                <a:t>et </a:t>
              </a:r>
              <a:r>
                <a:rPr lang="en-GB" altLang="en-US" sz="1700" dirty="0" smtClean="0">
                  <a:solidFill>
                    <a:srgbClr val="FFFFFF"/>
                  </a:solidFill>
                  <a:latin typeface="Calibri" pitchFamily="34" charset="0"/>
                  <a:sym typeface="Calibri" pitchFamily="34" charset="0"/>
                </a:rPr>
                <a:t>mimétiques</a:t>
              </a:r>
              <a:endParaRPr lang="en-GB" altLang="en-US" sz="1700" dirty="0">
                <a:solidFill>
                  <a:srgbClr val="FFFFFF"/>
                </a:solidFill>
                <a:latin typeface="Calibri" pitchFamily="34" charset="0"/>
                <a:sym typeface="Calibri" pitchFamily="34" charset="0"/>
              </a:endParaRPr>
            </a:p>
          </p:txBody>
        </p:sp>
        <p:sp>
          <p:nvSpPr>
            <p:cNvPr id="24644" name="Shape 415"/>
            <p:cNvSpPr>
              <a:spLocks noChangeArrowheads="1"/>
            </p:cNvSpPr>
            <p:nvPr/>
          </p:nvSpPr>
          <p:spPr bwMode="auto">
            <a:xfrm rot="10800000">
              <a:off x="1106695" y="2343"/>
              <a:ext cx="3657881" cy="741394"/>
            </a:xfrm>
            <a:prstGeom prst="homePlate">
              <a:avLst>
                <a:gd name="adj" fmla="val 50000"/>
              </a:avLst>
            </a:prstGeom>
            <a:solidFill>
              <a:srgbClr val="55217B"/>
            </a:solidFill>
            <a:ln w="12700">
              <a:solidFill>
                <a:schemeClr val="bg1"/>
              </a:solidFill>
              <a:miter lim="800000"/>
              <a:headEnd/>
              <a:tailEnd/>
            </a:ln>
          </p:spPr>
          <p:txBody>
            <a:bodyPr lIns="91425" tIns="91425" rIns="91425" bIns="91425" anchor="ctr"/>
            <a:lstStyle/>
            <a:p>
              <a:pPr eaLnBrk="1" hangingPunct="1"/>
              <a:endParaRPr lang="en-US" altLang="en-US" dirty="0"/>
            </a:p>
          </p:txBody>
        </p:sp>
        <p:sp>
          <p:nvSpPr>
            <p:cNvPr id="24645" name="Shape 416"/>
            <p:cNvSpPr txBox="1">
              <a:spLocks noChangeArrowheads="1"/>
            </p:cNvSpPr>
            <p:nvPr/>
          </p:nvSpPr>
          <p:spPr bwMode="auto">
            <a:xfrm>
              <a:off x="1292044" y="2343"/>
              <a:ext cx="3472531" cy="741394"/>
            </a:xfrm>
            <a:prstGeom prst="rect">
              <a:avLst/>
            </a:prstGeom>
            <a:noFill/>
            <a:ln w="9525">
              <a:noFill/>
              <a:miter lim="800000"/>
              <a:headEnd/>
              <a:tailEnd/>
            </a:ln>
          </p:spPr>
          <p:txBody>
            <a:bodyPr lIns="326925" tIns="106675" rIns="199125" bIns="106675" anchor="ctr"/>
            <a:lstStyle/>
            <a:p>
              <a:pPr algn="ctr" eaLnBrk="1" hangingPunct="1">
                <a:lnSpc>
                  <a:spcPct val="90000"/>
                </a:lnSpc>
                <a:buClr>
                  <a:srgbClr val="FFFFFF"/>
                </a:buClr>
                <a:buSzPct val="25000"/>
                <a:buFont typeface="Calibri" pitchFamily="34" charset="0"/>
                <a:buNone/>
              </a:pPr>
              <a:r>
                <a:rPr lang="en-GB" altLang="en-US" sz="2000" dirty="0" smtClean="0">
                  <a:solidFill>
                    <a:srgbClr val="FFFFFF"/>
                  </a:solidFill>
                  <a:latin typeface="Calibri" pitchFamily="34" charset="0"/>
                  <a:sym typeface="Calibri" pitchFamily="34" charset="0"/>
                </a:rPr>
                <a:t>Substances non-</a:t>
              </a:r>
              <a:r>
                <a:rPr lang="en-GB" altLang="en-US" sz="2000" dirty="0" smtClean="0">
                  <a:solidFill>
                    <a:srgbClr val="FFFFFF"/>
                  </a:solidFill>
                  <a:latin typeface="Calibri" pitchFamily="34" charset="0"/>
                  <a:sym typeface="Calibri" pitchFamily="34" charset="0"/>
                </a:rPr>
                <a:t>approuvées</a:t>
              </a:r>
              <a:endParaRPr lang="en-GB" altLang="en-US" sz="2000" dirty="0">
                <a:solidFill>
                  <a:srgbClr val="FFFFFF"/>
                </a:solidFill>
                <a:latin typeface="Calibri" pitchFamily="34" charset="0"/>
                <a:sym typeface="Calibri" pitchFamily="34" charset="0"/>
              </a:endParaRPr>
            </a:p>
          </p:txBody>
        </p:sp>
        <p:sp>
          <p:nvSpPr>
            <p:cNvPr id="24646" name="Shape 418"/>
            <p:cNvSpPr>
              <a:spLocks noChangeArrowheads="1"/>
            </p:cNvSpPr>
            <p:nvPr/>
          </p:nvSpPr>
          <p:spPr bwMode="auto">
            <a:xfrm rot="10800000">
              <a:off x="1112387" y="874139"/>
              <a:ext cx="3657881" cy="741394"/>
            </a:xfrm>
            <a:prstGeom prst="homePlate">
              <a:avLst>
                <a:gd name="adj" fmla="val 50000"/>
              </a:avLst>
            </a:prstGeom>
            <a:solidFill>
              <a:srgbClr val="55217B"/>
            </a:solidFill>
            <a:ln w="12700">
              <a:solidFill>
                <a:schemeClr val="bg1"/>
              </a:solidFill>
              <a:miter lim="800000"/>
              <a:headEnd/>
              <a:tailEnd/>
            </a:ln>
          </p:spPr>
          <p:txBody>
            <a:bodyPr lIns="91425" tIns="91425" rIns="91425" bIns="91425" anchor="ctr"/>
            <a:lstStyle/>
            <a:p>
              <a:pPr eaLnBrk="1" hangingPunct="1"/>
              <a:endParaRPr lang="en-US" altLang="en-US" dirty="0"/>
            </a:p>
          </p:txBody>
        </p:sp>
        <p:sp>
          <p:nvSpPr>
            <p:cNvPr id="24647" name="Shape 419"/>
            <p:cNvSpPr txBox="1">
              <a:spLocks noChangeArrowheads="1"/>
            </p:cNvSpPr>
            <p:nvPr/>
          </p:nvSpPr>
          <p:spPr bwMode="auto">
            <a:xfrm>
              <a:off x="1292044" y="965050"/>
              <a:ext cx="3472531" cy="741394"/>
            </a:xfrm>
            <a:prstGeom prst="rect">
              <a:avLst/>
            </a:prstGeom>
            <a:noFill/>
            <a:ln w="9525">
              <a:noFill/>
              <a:miter lim="800000"/>
              <a:headEnd/>
              <a:tailEnd/>
            </a:ln>
          </p:spPr>
          <p:txBody>
            <a:bodyPr lIns="326925" tIns="106675" rIns="199125" bIns="106675" anchor="ctr"/>
            <a:lstStyle/>
            <a:p>
              <a:pPr algn="ctr" eaLnBrk="1" hangingPunct="1">
                <a:lnSpc>
                  <a:spcPct val="90000"/>
                </a:lnSpc>
                <a:buClr>
                  <a:srgbClr val="FFFFFF"/>
                </a:buClr>
                <a:buSzPct val="25000"/>
                <a:buFont typeface="Calibri" pitchFamily="34" charset="0"/>
                <a:buNone/>
              </a:pPr>
              <a:r>
                <a:rPr lang="en-GB" altLang="en-US" sz="2000" dirty="0" smtClean="0">
                  <a:solidFill>
                    <a:srgbClr val="FFFFFF"/>
                  </a:solidFill>
                  <a:latin typeface="Calibri" pitchFamily="34" charset="0"/>
                  <a:sym typeface="Calibri" pitchFamily="34" charset="0"/>
                </a:rPr>
                <a:t>Agents </a:t>
              </a:r>
              <a:r>
                <a:rPr lang="en-GB" altLang="en-US" sz="2000" dirty="0" smtClean="0">
                  <a:solidFill>
                    <a:srgbClr val="FFFFFF"/>
                  </a:solidFill>
                  <a:latin typeface="Calibri" pitchFamily="34" charset="0"/>
                  <a:sym typeface="Calibri" pitchFamily="34" charset="0"/>
                </a:rPr>
                <a:t>anabolisants</a:t>
              </a:r>
              <a:endParaRPr lang="en-GB" altLang="en-US" sz="2000" dirty="0">
                <a:solidFill>
                  <a:srgbClr val="FFFFFF"/>
                </a:solidFill>
                <a:latin typeface="Calibri" pitchFamily="34" charset="0"/>
                <a:sym typeface="Calibri" pitchFamily="34" charset="0"/>
              </a:endParaRPr>
            </a:p>
          </p:txBody>
        </p:sp>
        <p:sp>
          <p:nvSpPr>
            <p:cNvPr id="417" name="Shape 417">
              <a:extLst>
                <a:ext uri="{FF2B5EF4-FFF2-40B4-BE49-F238E27FC236}">
                  <a16:creationId xmlns="" xmlns:a16="http://schemas.microsoft.com/office/drawing/2014/main" id="{20908EB5-781B-1044-B2E9-785638A541D1}"/>
                </a:ext>
              </a:extLst>
            </p:cNvPr>
            <p:cNvSpPr/>
            <p:nvPr/>
          </p:nvSpPr>
          <p:spPr>
            <a:xfrm>
              <a:off x="735997" y="2343"/>
              <a:ext cx="741394" cy="741394"/>
            </a:xfrm>
            <a:prstGeom prst="ellipse">
              <a:avLst/>
            </a:prstGeom>
            <a:blipFill rotWithShape="1">
              <a:blip r:embed="rId3" cstate="print">
                <a:alphaModFix/>
              </a:blip>
              <a:stretch>
                <a:fillRect l="-22999" r="-22999"/>
              </a:stretch>
            </a:blipFill>
            <a:ln w="12700" cap="flat" cmpd="sng">
              <a:solidFill>
                <a:schemeClr val="lt1"/>
              </a:solidFill>
              <a:prstDash val="solid"/>
              <a:miter/>
              <a:headEnd type="none" w="med" len="med"/>
              <a:tailEnd type="none" w="med" len="med"/>
            </a:ln>
          </p:spPr>
          <p:txBody>
            <a:bodyPr lIns="91425" tIns="91425" rIns="91425" bIns="91425" anchor="ctr"/>
            <a:lstStyle/>
            <a:p>
              <a:pPr eaLnBrk="1" fontAlgn="auto" hangingPunct="1">
                <a:spcBef>
                  <a:spcPts val="0"/>
                </a:spcBef>
                <a:spcAft>
                  <a:spcPts val="0"/>
                </a:spcAft>
                <a:defRPr/>
              </a:pPr>
              <a:endParaRPr kern="0" dirty="0">
                <a:latin typeface="Arial"/>
                <a:ea typeface="Arial"/>
                <a:cs typeface="Arial"/>
                <a:sym typeface="Arial"/>
              </a:endParaRPr>
            </a:p>
          </p:txBody>
        </p:sp>
        <p:sp>
          <p:nvSpPr>
            <p:cNvPr id="420" name="Shape 420">
              <a:extLst>
                <a:ext uri="{FF2B5EF4-FFF2-40B4-BE49-F238E27FC236}">
                  <a16:creationId xmlns="" xmlns:a16="http://schemas.microsoft.com/office/drawing/2014/main" id="{8FF33A38-378E-DD40-8F4D-2270E73C5DD0}"/>
                </a:ext>
              </a:extLst>
            </p:cNvPr>
            <p:cNvSpPr/>
            <p:nvPr/>
          </p:nvSpPr>
          <p:spPr>
            <a:xfrm>
              <a:off x="680956" y="874139"/>
              <a:ext cx="741394" cy="741394"/>
            </a:xfrm>
            <a:prstGeom prst="ellipse">
              <a:avLst/>
            </a:prstGeom>
            <a:blipFill rotWithShape="1">
              <a:blip r:embed="rId4" cstate="print">
                <a:alphaModFix/>
              </a:blip>
              <a:stretch>
                <a:fillRect l="-24998" r="-24998"/>
              </a:stretch>
            </a:blipFill>
            <a:ln w="12700" cap="flat" cmpd="sng">
              <a:solidFill>
                <a:schemeClr val="lt1"/>
              </a:solidFill>
              <a:prstDash val="solid"/>
              <a:miter/>
              <a:headEnd type="none" w="med" len="med"/>
              <a:tailEnd type="none" w="med" len="med"/>
            </a:ln>
          </p:spPr>
          <p:txBody>
            <a:bodyPr lIns="91425" tIns="91425" rIns="91425" bIns="91425" anchor="ctr"/>
            <a:lstStyle/>
            <a:p>
              <a:pPr eaLnBrk="1" fontAlgn="auto" hangingPunct="1">
                <a:spcBef>
                  <a:spcPts val="0"/>
                </a:spcBef>
                <a:spcAft>
                  <a:spcPts val="0"/>
                </a:spcAft>
                <a:defRPr/>
              </a:pPr>
              <a:endParaRPr kern="0" dirty="0">
                <a:latin typeface="Arial"/>
                <a:ea typeface="Arial"/>
                <a:cs typeface="Arial"/>
                <a:sym typeface="Arial"/>
              </a:endParaRPr>
            </a:p>
          </p:txBody>
        </p:sp>
        <p:sp>
          <p:nvSpPr>
            <p:cNvPr id="423" name="Shape 423">
              <a:extLst>
                <a:ext uri="{FF2B5EF4-FFF2-40B4-BE49-F238E27FC236}">
                  <a16:creationId xmlns="" xmlns:a16="http://schemas.microsoft.com/office/drawing/2014/main" id="{35CAFAAE-D665-D846-ADA6-CF29471E449D}"/>
                </a:ext>
              </a:extLst>
            </p:cNvPr>
            <p:cNvSpPr/>
            <p:nvPr/>
          </p:nvSpPr>
          <p:spPr>
            <a:xfrm>
              <a:off x="680956" y="2242890"/>
              <a:ext cx="741394" cy="741394"/>
            </a:xfrm>
            <a:prstGeom prst="ellipse">
              <a:avLst/>
            </a:prstGeom>
            <a:blipFill rotWithShape="1">
              <a:blip r:embed="rId5" cstate="print">
                <a:alphaModFix/>
              </a:blip>
              <a:stretch>
                <a:fillRect l="-7998" r="-7999"/>
              </a:stretch>
            </a:blipFill>
            <a:ln w="12700" cap="flat" cmpd="sng">
              <a:solidFill>
                <a:schemeClr val="lt1"/>
              </a:solidFill>
              <a:prstDash val="solid"/>
              <a:miter/>
              <a:headEnd type="none" w="med" len="med"/>
              <a:tailEnd type="none" w="med" len="med"/>
            </a:ln>
          </p:spPr>
          <p:txBody>
            <a:bodyPr lIns="91425" tIns="91425" rIns="91425" bIns="91425" anchor="ctr"/>
            <a:lstStyle/>
            <a:p>
              <a:pPr eaLnBrk="1" fontAlgn="auto" hangingPunct="1">
                <a:spcBef>
                  <a:spcPts val="0"/>
                </a:spcBef>
                <a:spcAft>
                  <a:spcPts val="0"/>
                </a:spcAft>
                <a:defRPr/>
              </a:pPr>
              <a:endParaRPr kern="0" dirty="0">
                <a:latin typeface="Arial"/>
                <a:ea typeface="Arial"/>
                <a:cs typeface="Arial"/>
                <a:sym typeface="Arial"/>
              </a:endParaRPr>
            </a:p>
          </p:txBody>
        </p:sp>
        <p:sp>
          <p:nvSpPr>
            <p:cNvPr id="426" name="Shape 426">
              <a:extLst>
                <a:ext uri="{FF2B5EF4-FFF2-40B4-BE49-F238E27FC236}">
                  <a16:creationId xmlns="" xmlns:a16="http://schemas.microsoft.com/office/drawing/2014/main" id="{A0602054-D717-1A47-9C78-2792A3930B87}"/>
                </a:ext>
              </a:extLst>
            </p:cNvPr>
            <p:cNvSpPr/>
            <p:nvPr/>
          </p:nvSpPr>
          <p:spPr>
            <a:xfrm>
              <a:off x="680956" y="3526095"/>
              <a:ext cx="741394" cy="741394"/>
            </a:xfrm>
            <a:prstGeom prst="ellipse">
              <a:avLst/>
            </a:prstGeom>
            <a:blipFill rotWithShape="1">
              <a:blip r:embed="rId6" cstate="print">
                <a:alphaModFix/>
              </a:blip>
              <a:stretch>
                <a:fillRect t="-2999" b="-2999"/>
              </a:stretch>
            </a:blipFill>
            <a:ln w="12700" cap="flat" cmpd="sng">
              <a:solidFill>
                <a:schemeClr val="lt1"/>
              </a:solidFill>
              <a:prstDash val="solid"/>
              <a:miter/>
              <a:headEnd type="none" w="med" len="med"/>
              <a:tailEnd type="none" w="med" len="med"/>
            </a:ln>
          </p:spPr>
          <p:txBody>
            <a:bodyPr lIns="91425" tIns="91425" rIns="91425" bIns="91425" anchor="ctr"/>
            <a:lstStyle/>
            <a:p>
              <a:pPr eaLnBrk="1" fontAlgn="auto" hangingPunct="1">
                <a:spcBef>
                  <a:spcPts val="0"/>
                </a:spcBef>
                <a:spcAft>
                  <a:spcPts val="0"/>
                </a:spcAft>
                <a:defRPr/>
              </a:pPr>
              <a:endParaRPr kern="0" dirty="0">
                <a:latin typeface="Arial"/>
                <a:ea typeface="Arial"/>
                <a:cs typeface="Arial"/>
                <a:sym typeface="Arial"/>
              </a:endParaRPr>
            </a:p>
          </p:txBody>
        </p:sp>
        <p:sp>
          <p:nvSpPr>
            <p:cNvPr id="429" name="Shape 429">
              <a:extLst>
                <a:ext uri="{FF2B5EF4-FFF2-40B4-BE49-F238E27FC236}">
                  <a16:creationId xmlns="" xmlns:a16="http://schemas.microsoft.com/office/drawing/2014/main" id="{59E53EC5-9FE5-3D40-BC10-18892B4E93D3}"/>
                </a:ext>
              </a:extLst>
            </p:cNvPr>
            <p:cNvSpPr/>
            <p:nvPr/>
          </p:nvSpPr>
          <p:spPr>
            <a:xfrm>
              <a:off x="735997" y="4570107"/>
              <a:ext cx="741394" cy="741394"/>
            </a:xfrm>
            <a:prstGeom prst="ellipse">
              <a:avLst/>
            </a:prstGeom>
            <a:blipFill rotWithShape="1">
              <a:blip r:embed="rId7" cstate="print">
                <a:alphaModFix/>
              </a:blip>
              <a:stretch>
                <a:fillRect l="-16997" r="-16998"/>
              </a:stretch>
            </a:blipFill>
            <a:ln w="12700" cap="flat" cmpd="sng">
              <a:solidFill>
                <a:schemeClr val="lt1"/>
              </a:solidFill>
              <a:prstDash val="solid"/>
              <a:miter/>
              <a:headEnd type="none" w="med" len="med"/>
              <a:tailEnd type="none" w="med" len="med"/>
            </a:ln>
          </p:spPr>
          <p:txBody>
            <a:bodyPr lIns="91425" tIns="91425" rIns="91425" bIns="91425" anchor="ctr"/>
            <a:lstStyle/>
            <a:p>
              <a:pPr eaLnBrk="1" fontAlgn="auto" hangingPunct="1">
                <a:spcBef>
                  <a:spcPts val="0"/>
                </a:spcBef>
                <a:spcAft>
                  <a:spcPts val="0"/>
                </a:spcAft>
                <a:defRPr/>
              </a:pPr>
              <a:endParaRPr kern="0" dirty="0">
                <a:latin typeface="Arial"/>
                <a:ea typeface="Arial"/>
                <a:cs typeface="Arial"/>
                <a:sym typeface="Arial"/>
              </a:endParaRPr>
            </a:p>
          </p:txBody>
        </p:sp>
      </p:grpSp>
      <p:grpSp>
        <p:nvGrpSpPr>
          <p:cNvPr id="3" name="Shape 430"/>
          <p:cNvGrpSpPr>
            <a:grpSpLocks/>
          </p:cNvGrpSpPr>
          <p:nvPr/>
        </p:nvGrpSpPr>
        <p:grpSpPr bwMode="auto">
          <a:xfrm>
            <a:off x="3070225" y="1543050"/>
            <a:ext cx="3003550" cy="3470275"/>
            <a:chOff x="747693" y="1505"/>
            <a:chExt cx="4005185" cy="3952297"/>
          </a:xfrm>
        </p:grpSpPr>
        <p:sp>
          <p:nvSpPr>
            <p:cNvPr id="24623" name="Shape 431"/>
            <p:cNvSpPr>
              <a:spLocks noChangeArrowheads="1"/>
            </p:cNvSpPr>
            <p:nvPr/>
          </p:nvSpPr>
          <p:spPr bwMode="auto">
            <a:xfrm rot="10800000">
              <a:off x="1094997" y="1505"/>
              <a:ext cx="3657881" cy="1224795"/>
            </a:xfrm>
            <a:prstGeom prst="homePlate">
              <a:avLst>
                <a:gd name="adj" fmla="val 49997"/>
              </a:avLst>
            </a:prstGeom>
            <a:solidFill>
              <a:srgbClr val="55217B"/>
            </a:solidFill>
            <a:ln w="12700">
              <a:solidFill>
                <a:schemeClr val="bg1"/>
              </a:solidFill>
              <a:miter lim="800000"/>
              <a:headEnd/>
              <a:tailEnd/>
            </a:ln>
          </p:spPr>
          <p:txBody>
            <a:bodyPr lIns="91425" tIns="91425" rIns="91425" bIns="91425" anchor="ctr"/>
            <a:lstStyle/>
            <a:p>
              <a:pPr eaLnBrk="1" hangingPunct="1"/>
              <a:endParaRPr lang="en-US" altLang="en-US" sz="1600" dirty="0"/>
            </a:p>
          </p:txBody>
        </p:sp>
        <p:sp>
          <p:nvSpPr>
            <p:cNvPr id="24624" name="Shape 432"/>
            <p:cNvSpPr txBox="1">
              <a:spLocks noChangeArrowheads="1"/>
            </p:cNvSpPr>
            <p:nvPr/>
          </p:nvSpPr>
          <p:spPr bwMode="auto">
            <a:xfrm>
              <a:off x="1401196" y="1506"/>
              <a:ext cx="3351681" cy="1224795"/>
            </a:xfrm>
            <a:prstGeom prst="rect">
              <a:avLst/>
            </a:prstGeom>
            <a:noFill/>
            <a:ln w="9525">
              <a:noFill/>
              <a:miter lim="800000"/>
              <a:headEnd/>
              <a:tailEnd/>
            </a:ln>
          </p:spPr>
          <p:txBody>
            <a:bodyPr lIns="306300" tIns="106675" rIns="199125" bIns="106675" anchor="ctr"/>
            <a:lstStyle/>
            <a:p>
              <a:pPr algn="ctr" eaLnBrk="1" hangingPunct="1">
                <a:lnSpc>
                  <a:spcPct val="90000"/>
                </a:lnSpc>
                <a:buClr>
                  <a:srgbClr val="FFFFFF"/>
                </a:buClr>
                <a:buSzPct val="25000"/>
                <a:buFont typeface="Calibri" pitchFamily="34" charset="0"/>
                <a:buNone/>
              </a:pPr>
              <a:r>
                <a:rPr lang="en-GB" altLang="en-US" sz="2000" dirty="0">
                  <a:solidFill>
                    <a:srgbClr val="FFFFFF"/>
                  </a:solidFill>
                  <a:latin typeface="Calibri" pitchFamily="34" charset="0"/>
                  <a:sym typeface="Calibri" pitchFamily="34" charset="0"/>
                </a:rPr>
                <a:t>Manipulation </a:t>
              </a:r>
              <a:r>
                <a:rPr lang="en-GB" altLang="en-US" sz="2000" dirty="0" smtClean="0">
                  <a:solidFill>
                    <a:srgbClr val="FFFFFF"/>
                  </a:solidFill>
                  <a:latin typeface="Calibri" pitchFamily="34" charset="0"/>
                  <a:sym typeface="Calibri" pitchFamily="34" charset="0"/>
                </a:rPr>
                <a:t>de sang </a:t>
              </a:r>
              <a:r>
                <a:rPr lang="en-GB" altLang="en-US" sz="2000" dirty="0" smtClean="0">
                  <a:solidFill>
                    <a:srgbClr val="FFFFFF"/>
                  </a:solidFill>
                  <a:latin typeface="Calibri" pitchFamily="34" charset="0"/>
                  <a:sym typeface="Calibri" pitchFamily="34" charset="0"/>
                </a:rPr>
                <a:t>ou</a:t>
              </a:r>
              <a:r>
                <a:rPr lang="en-GB" altLang="en-US" sz="2000" dirty="0" smtClean="0">
                  <a:solidFill>
                    <a:srgbClr val="FFFFFF"/>
                  </a:solidFill>
                  <a:latin typeface="Calibri" pitchFamily="34" charset="0"/>
                  <a:sym typeface="Calibri" pitchFamily="34" charset="0"/>
                </a:rPr>
                <a:t> de </a:t>
              </a:r>
              <a:r>
                <a:rPr lang="en-GB" altLang="en-US" sz="2000" dirty="0" smtClean="0">
                  <a:solidFill>
                    <a:srgbClr val="FFFFFF"/>
                  </a:solidFill>
                  <a:latin typeface="Calibri" pitchFamily="34" charset="0"/>
                  <a:sym typeface="Calibri" pitchFamily="34" charset="0"/>
                </a:rPr>
                <a:t>composants</a:t>
              </a:r>
              <a:r>
                <a:rPr lang="en-GB" altLang="en-US" sz="2000" dirty="0" smtClean="0">
                  <a:solidFill>
                    <a:srgbClr val="FFFFFF"/>
                  </a:solidFill>
                  <a:latin typeface="Calibri" pitchFamily="34" charset="0"/>
                  <a:sym typeface="Calibri" pitchFamily="34" charset="0"/>
                </a:rPr>
                <a:t> </a:t>
              </a:r>
              <a:r>
                <a:rPr lang="en-GB" altLang="en-US" sz="2000" dirty="0" smtClean="0">
                  <a:solidFill>
                    <a:srgbClr val="FFFFFF"/>
                  </a:solidFill>
                  <a:latin typeface="Calibri" pitchFamily="34" charset="0"/>
                  <a:sym typeface="Calibri" pitchFamily="34" charset="0"/>
                </a:rPr>
                <a:t>sanguines</a:t>
              </a:r>
              <a:endParaRPr lang="en-GB" altLang="en-US" sz="2000" dirty="0">
                <a:solidFill>
                  <a:srgbClr val="FFFFFF"/>
                </a:solidFill>
                <a:latin typeface="Calibri" pitchFamily="34" charset="0"/>
                <a:sym typeface="Calibri" pitchFamily="34" charset="0"/>
              </a:endParaRPr>
            </a:p>
          </p:txBody>
        </p:sp>
        <p:sp>
          <p:nvSpPr>
            <p:cNvPr id="433" name="Shape 433">
              <a:extLst>
                <a:ext uri="{FF2B5EF4-FFF2-40B4-BE49-F238E27FC236}">
                  <a16:creationId xmlns="" xmlns:a16="http://schemas.microsoft.com/office/drawing/2014/main" id="{35E805C0-393C-4E46-8684-51B94DC04180}"/>
                </a:ext>
              </a:extLst>
            </p:cNvPr>
            <p:cNvSpPr/>
            <p:nvPr/>
          </p:nvSpPr>
          <p:spPr>
            <a:xfrm>
              <a:off x="747693" y="266600"/>
              <a:ext cx="694608" cy="694608"/>
            </a:xfrm>
            <a:prstGeom prst="ellipse">
              <a:avLst/>
            </a:prstGeom>
            <a:blipFill rotWithShape="1">
              <a:blip r:embed="rId8" cstate="print">
                <a:alphaModFix/>
              </a:blip>
              <a:stretch>
                <a:fillRect t="-16997" b="-16998"/>
              </a:stretch>
            </a:blipFill>
            <a:ln w="12700" cap="flat" cmpd="sng">
              <a:solidFill>
                <a:schemeClr val="lt1"/>
              </a:solidFill>
              <a:prstDash val="solid"/>
              <a:miter/>
              <a:headEnd type="none" w="med" len="med"/>
              <a:tailEnd type="none" w="med" len="med"/>
            </a:ln>
          </p:spPr>
          <p:txBody>
            <a:bodyPr lIns="91425" tIns="91425" rIns="91425" bIns="91425" anchor="ctr"/>
            <a:lstStyle/>
            <a:p>
              <a:pPr eaLnBrk="1" fontAlgn="auto" hangingPunct="1">
                <a:spcBef>
                  <a:spcPts val="0"/>
                </a:spcBef>
                <a:spcAft>
                  <a:spcPts val="0"/>
                </a:spcAft>
                <a:defRPr/>
              </a:pPr>
              <a:endParaRPr sz="1600" kern="0" dirty="0">
                <a:latin typeface="Arial"/>
                <a:ea typeface="Arial"/>
                <a:cs typeface="Arial"/>
                <a:sym typeface="Arial"/>
              </a:endParaRPr>
            </a:p>
          </p:txBody>
        </p:sp>
        <p:sp>
          <p:nvSpPr>
            <p:cNvPr id="24628" name="Shape 434"/>
            <p:cNvSpPr>
              <a:spLocks noChangeArrowheads="1"/>
            </p:cNvSpPr>
            <p:nvPr/>
          </p:nvSpPr>
          <p:spPr bwMode="auto">
            <a:xfrm rot="10800000">
              <a:off x="1094997" y="1433648"/>
              <a:ext cx="3657881" cy="1394141"/>
            </a:xfrm>
            <a:prstGeom prst="homePlate">
              <a:avLst>
                <a:gd name="adj" fmla="val 49997"/>
              </a:avLst>
            </a:prstGeom>
            <a:solidFill>
              <a:srgbClr val="55217B"/>
            </a:solidFill>
            <a:ln w="12700">
              <a:solidFill>
                <a:schemeClr val="bg1"/>
              </a:solidFill>
              <a:miter lim="800000"/>
              <a:headEnd/>
              <a:tailEnd/>
            </a:ln>
          </p:spPr>
          <p:txBody>
            <a:bodyPr lIns="91425" tIns="91425" rIns="91425" bIns="91425" anchor="ctr"/>
            <a:lstStyle/>
            <a:p>
              <a:pPr eaLnBrk="1" hangingPunct="1"/>
              <a:endParaRPr lang="en-US" altLang="en-US" sz="1600" dirty="0"/>
            </a:p>
          </p:txBody>
        </p:sp>
        <p:sp>
          <p:nvSpPr>
            <p:cNvPr id="24629" name="Shape 435"/>
            <p:cNvSpPr txBox="1">
              <a:spLocks noChangeArrowheads="1"/>
            </p:cNvSpPr>
            <p:nvPr/>
          </p:nvSpPr>
          <p:spPr bwMode="auto">
            <a:xfrm>
              <a:off x="1443533" y="1433648"/>
              <a:ext cx="3309345" cy="1394141"/>
            </a:xfrm>
            <a:prstGeom prst="rect">
              <a:avLst/>
            </a:prstGeom>
            <a:noFill/>
            <a:ln w="9525">
              <a:noFill/>
              <a:miter lim="800000"/>
              <a:headEnd/>
              <a:tailEnd/>
            </a:ln>
          </p:spPr>
          <p:txBody>
            <a:bodyPr lIns="306300" tIns="106675" rIns="199125" bIns="106675" anchor="ctr"/>
            <a:lstStyle/>
            <a:p>
              <a:pPr algn="ctr" eaLnBrk="1" hangingPunct="1">
                <a:lnSpc>
                  <a:spcPct val="90000"/>
                </a:lnSpc>
                <a:buClr>
                  <a:srgbClr val="FFFFFF"/>
                </a:buClr>
                <a:buSzPct val="25000"/>
                <a:buFont typeface="Calibri" pitchFamily="34" charset="0"/>
                <a:buNone/>
              </a:pPr>
              <a:r>
                <a:rPr lang="en-GB" altLang="en-US" sz="2000" dirty="0" smtClean="0">
                  <a:solidFill>
                    <a:srgbClr val="FFFFFF"/>
                  </a:solidFill>
                  <a:latin typeface="Calibri" pitchFamily="34" charset="0"/>
                  <a:sym typeface="Calibri" pitchFamily="34" charset="0"/>
                </a:rPr>
                <a:t>Manipulation </a:t>
              </a:r>
              <a:r>
                <a:rPr lang="en-GB" altLang="en-US" sz="2000" dirty="0" smtClean="0">
                  <a:solidFill>
                    <a:srgbClr val="FFFFFF"/>
                  </a:solidFill>
                  <a:latin typeface="Calibri" pitchFamily="34" charset="0"/>
                  <a:sym typeface="Calibri" pitchFamily="34" charset="0"/>
                </a:rPr>
                <a:t>chimique</a:t>
              </a:r>
              <a:r>
                <a:rPr lang="en-GB" altLang="en-US" sz="2000" dirty="0" smtClean="0">
                  <a:solidFill>
                    <a:srgbClr val="FFFFFF"/>
                  </a:solidFill>
                  <a:latin typeface="Calibri" pitchFamily="34" charset="0"/>
                  <a:sym typeface="Calibri" pitchFamily="34" charset="0"/>
                </a:rPr>
                <a:t> et physique</a:t>
              </a:r>
              <a:endParaRPr lang="en-GB" altLang="en-US" sz="2000" dirty="0">
                <a:solidFill>
                  <a:srgbClr val="FFFFFF"/>
                </a:solidFill>
                <a:latin typeface="Calibri" pitchFamily="34" charset="0"/>
                <a:sym typeface="Calibri" pitchFamily="34" charset="0"/>
              </a:endParaRPr>
            </a:p>
          </p:txBody>
        </p:sp>
        <p:sp>
          <p:nvSpPr>
            <p:cNvPr id="436" name="Shape 436">
              <a:extLst>
                <a:ext uri="{FF2B5EF4-FFF2-40B4-BE49-F238E27FC236}">
                  <a16:creationId xmlns="" xmlns:a16="http://schemas.microsoft.com/office/drawing/2014/main" id="{47FFE3C9-D221-BD49-9C9C-024E4F4F5156}"/>
                </a:ext>
              </a:extLst>
            </p:cNvPr>
            <p:cNvSpPr/>
            <p:nvPr/>
          </p:nvSpPr>
          <p:spPr>
            <a:xfrm>
              <a:off x="747693" y="1783415"/>
              <a:ext cx="694608" cy="694608"/>
            </a:xfrm>
            <a:prstGeom prst="ellipse">
              <a:avLst/>
            </a:prstGeom>
            <a:blipFill rotWithShape="1">
              <a:blip r:embed="rId9" cstate="print">
                <a:alphaModFix/>
              </a:blip>
              <a:stretch>
                <a:fillRect t="-24998" b="-24998"/>
              </a:stretch>
            </a:blipFill>
            <a:ln w="12700" cap="flat" cmpd="sng">
              <a:solidFill>
                <a:schemeClr val="lt1"/>
              </a:solidFill>
              <a:prstDash val="solid"/>
              <a:miter/>
              <a:headEnd type="none" w="med" len="med"/>
              <a:tailEnd type="none" w="med" len="med"/>
            </a:ln>
          </p:spPr>
          <p:txBody>
            <a:bodyPr lIns="91425" tIns="91425" rIns="91425" bIns="91425" anchor="ctr"/>
            <a:lstStyle/>
            <a:p>
              <a:pPr eaLnBrk="1" fontAlgn="auto" hangingPunct="1">
                <a:spcBef>
                  <a:spcPts val="0"/>
                </a:spcBef>
                <a:spcAft>
                  <a:spcPts val="0"/>
                </a:spcAft>
                <a:defRPr/>
              </a:pPr>
              <a:endParaRPr sz="1600" kern="0" dirty="0">
                <a:latin typeface="Arial"/>
                <a:ea typeface="Arial"/>
                <a:cs typeface="Arial"/>
                <a:sym typeface="Arial"/>
              </a:endParaRPr>
            </a:p>
          </p:txBody>
        </p:sp>
        <p:sp>
          <p:nvSpPr>
            <p:cNvPr id="24633" name="Shape 437"/>
            <p:cNvSpPr>
              <a:spLocks noChangeArrowheads="1"/>
            </p:cNvSpPr>
            <p:nvPr/>
          </p:nvSpPr>
          <p:spPr bwMode="auto">
            <a:xfrm rot="10800000">
              <a:off x="1094997" y="3035135"/>
              <a:ext cx="3657881" cy="918668"/>
            </a:xfrm>
            <a:prstGeom prst="homePlate">
              <a:avLst>
                <a:gd name="adj" fmla="val 49993"/>
              </a:avLst>
            </a:prstGeom>
            <a:solidFill>
              <a:srgbClr val="55217B"/>
            </a:solidFill>
            <a:ln w="12700">
              <a:solidFill>
                <a:schemeClr val="bg1"/>
              </a:solidFill>
              <a:miter lim="800000"/>
              <a:headEnd/>
              <a:tailEnd/>
            </a:ln>
          </p:spPr>
          <p:txBody>
            <a:bodyPr lIns="91425" tIns="91425" rIns="91425" bIns="91425" anchor="ctr"/>
            <a:lstStyle/>
            <a:p>
              <a:pPr eaLnBrk="1" hangingPunct="1"/>
              <a:endParaRPr lang="en-US" altLang="en-US" sz="1600" dirty="0"/>
            </a:p>
          </p:txBody>
        </p:sp>
        <p:sp>
          <p:nvSpPr>
            <p:cNvPr id="24634" name="Shape 438"/>
            <p:cNvSpPr txBox="1">
              <a:spLocks noChangeArrowheads="1"/>
            </p:cNvSpPr>
            <p:nvPr/>
          </p:nvSpPr>
          <p:spPr bwMode="auto">
            <a:xfrm>
              <a:off x="1324665" y="3035135"/>
              <a:ext cx="3428213" cy="918668"/>
            </a:xfrm>
            <a:prstGeom prst="rect">
              <a:avLst/>
            </a:prstGeom>
            <a:noFill/>
            <a:ln w="9525">
              <a:noFill/>
              <a:miter lim="800000"/>
              <a:headEnd/>
              <a:tailEnd/>
            </a:ln>
          </p:spPr>
          <p:txBody>
            <a:bodyPr lIns="306300" tIns="106675" rIns="199125" bIns="106675" anchor="ctr"/>
            <a:lstStyle/>
            <a:p>
              <a:pPr algn="ctr" eaLnBrk="1" hangingPunct="1">
                <a:lnSpc>
                  <a:spcPct val="90000"/>
                </a:lnSpc>
                <a:buClr>
                  <a:srgbClr val="FFFFFF"/>
                </a:buClr>
                <a:buSzPct val="25000"/>
                <a:buFont typeface="Calibri" pitchFamily="34" charset="0"/>
                <a:buNone/>
              </a:pPr>
              <a:r>
                <a:rPr lang="en-GB" altLang="en-US" sz="2000" dirty="0" smtClean="0">
                  <a:solidFill>
                    <a:srgbClr val="FFFFFF"/>
                  </a:solidFill>
                  <a:latin typeface="Calibri" pitchFamily="34" charset="0"/>
                  <a:sym typeface="Calibri" pitchFamily="34" charset="0"/>
                </a:rPr>
                <a:t>Dopage</a:t>
              </a:r>
              <a:r>
                <a:rPr lang="en-GB" altLang="en-US" sz="2000" dirty="0" smtClean="0">
                  <a:solidFill>
                    <a:srgbClr val="FFFFFF"/>
                  </a:solidFill>
                  <a:latin typeface="Calibri" pitchFamily="34" charset="0"/>
                  <a:sym typeface="Calibri" pitchFamily="34" charset="0"/>
                </a:rPr>
                <a:t> </a:t>
              </a:r>
              <a:r>
                <a:rPr lang="en-GB" altLang="en-US" sz="2000" dirty="0" smtClean="0">
                  <a:solidFill>
                    <a:srgbClr val="FFFFFF"/>
                  </a:solidFill>
                  <a:latin typeface="Calibri" pitchFamily="34" charset="0"/>
                  <a:sym typeface="Calibri" pitchFamily="34" charset="0"/>
                </a:rPr>
                <a:t>génétique</a:t>
              </a:r>
              <a:r>
                <a:rPr lang="en-GB" altLang="en-US" sz="2000" dirty="0" smtClean="0">
                  <a:solidFill>
                    <a:srgbClr val="FFFFFF"/>
                  </a:solidFill>
                  <a:latin typeface="Calibri" pitchFamily="34" charset="0"/>
                  <a:sym typeface="Calibri" pitchFamily="34" charset="0"/>
                </a:rPr>
                <a:t> et </a:t>
              </a:r>
              <a:r>
                <a:rPr lang="en-GB" altLang="en-US" sz="2000" dirty="0" smtClean="0">
                  <a:solidFill>
                    <a:srgbClr val="FFFFFF"/>
                  </a:solidFill>
                  <a:latin typeface="Calibri" pitchFamily="34" charset="0"/>
                  <a:sym typeface="Calibri" pitchFamily="34" charset="0"/>
                </a:rPr>
                <a:t>cellulaire</a:t>
              </a:r>
              <a:endParaRPr lang="en-GB" altLang="en-US" sz="2000" dirty="0">
                <a:solidFill>
                  <a:srgbClr val="FFFFFF"/>
                </a:solidFill>
                <a:latin typeface="Calibri" pitchFamily="34" charset="0"/>
                <a:sym typeface="Calibri" pitchFamily="34" charset="0"/>
              </a:endParaRPr>
            </a:p>
          </p:txBody>
        </p:sp>
        <p:sp>
          <p:nvSpPr>
            <p:cNvPr id="439" name="Shape 439">
              <a:extLst>
                <a:ext uri="{FF2B5EF4-FFF2-40B4-BE49-F238E27FC236}">
                  <a16:creationId xmlns="" xmlns:a16="http://schemas.microsoft.com/office/drawing/2014/main" id="{49E3D233-2B04-4A4C-BA4B-B2E7B990C31D}"/>
                </a:ext>
              </a:extLst>
            </p:cNvPr>
            <p:cNvSpPr/>
            <p:nvPr/>
          </p:nvSpPr>
          <p:spPr>
            <a:xfrm>
              <a:off x="747693" y="3147166"/>
              <a:ext cx="694608" cy="694608"/>
            </a:xfrm>
            <a:prstGeom prst="ellipse">
              <a:avLst/>
            </a:prstGeom>
            <a:blipFill rotWithShape="1">
              <a:blip r:embed="rId10" cstate="print">
                <a:alphaModFix/>
              </a:blip>
              <a:stretch>
                <a:fillRect l="-34999" r="-34999"/>
              </a:stretch>
            </a:blipFill>
            <a:ln w="12700" cap="flat" cmpd="sng">
              <a:solidFill>
                <a:schemeClr val="lt1"/>
              </a:solidFill>
              <a:prstDash val="solid"/>
              <a:miter/>
              <a:headEnd type="none" w="med" len="med"/>
              <a:tailEnd type="none" w="med" len="med"/>
            </a:ln>
          </p:spPr>
          <p:txBody>
            <a:bodyPr lIns="91425" tIns="91425" rIns="91425" bIns="91425" anchor="ctr"/>
            <a:lstStyle/>
            <a:p>
              <a:pPr eaLnBrk="1" fontAlgn="auto" hangingPunct="1">
                <a:spcBef>
                  <a:spcPts val="0"/>
                </a:spcBef>
                <a:spcAft>
                  <a:spcPts val="0"/>
                </a:spcAft>
                <a:defRPr/>
              </a:pPr>
              <a:endParaRPr sz="1600" kern="0" dirty="0">
                <a:latin typeface="Arial"/>
                <a:ea typeface="Arial"/>
                <a:cs typeface="Arial"/>
                <a:sym typeface="Arial"/>
              </a:endParaRPr>
            </a:p>
          </p:txBody>
        </p:sp>
      </p:grpSp>
      <p:grpSp>
        <p:nvGrpSpPr>
          <p:cNvPr id="4" name="Shape 440"/>
          <p:cNvGrpSpPr>
            <a:grpSpLocks/>
          </p:cNvGrpSpPr>
          <p:nvPr/>
        </p:nvGrpSpPr>
        <p:grpSpPr bwMode="auto">
          <a:xfrm>
            <a:off x="6070600" y="1556792"/>
            <a:ext cx="3073400" cy="4838277"/>
            <a:chOff x="716272" y="3189"/>
            <a:chExt cx="4097656" cy="5660092"/>
          </a:xfrm>
        </p:grpSpPr>
        <p:sp>
          <p:nvSpPr>
            <p:cNvPr id="24593" name="Shape 456"/>
            <p:cNvSpPr>
              <a:spLocks noChangeArrowheads="1"/>
            </p:cNvSpPr>
            <p:nvPr/>
          </p:nvSpPr>
          <p:spPr bwMode="auto">
            <a:xfrm rot="10800000">
              <a:off x="1107365" y="4736650"/>
              <a:ext cx="3657880" cy="926631"/>
            </a:xfrm>
            <a:prstGeom prst="homePlate">
              <a:avLst>
                <a:gd name="adj" fmla="val 50001"/>
              </a:avLst>
            </a:prstGeom>
            <a:solidFill>
              <a:srgbClr val="55217B"/>
            </a:solidFill>
            <a:ln w="12700">
              <a:solidFill>
                <a:schemeClr val="bg1"/>
              </a:solidFill>
              <a:miter lim="800000"/>
              <a:headEnd/>
              <a:tailEnd/>
            </a:ln>
          </p:spPr>
          <p:txBody>
            <a:bodyPr lIns="91425" tIns="91425" rIns="91425" bIns="91425" anchor="ctr"/>
            <a:lstStyle/>
            <a:p>
              <a:pPr eaLnBrk="1" hangingPunct="1"/>
              <a:endParaRPr lang="en-US" altLang="en-US" dirty="0"/>
            </a:p>
          </p:txBody>
        </p:sp>
        <p:sp>
          <p:nvSpPr>
            <p:cNvPr id="24594" name="Shape 457"/>
            <p:cNvSpPr txBox="1">
              <a:spLocks noChangeArrowheads="1"/>
            </p:cNvSpPr>
            <p:nvPr/>
          </p:nvSpPr>
          <p:spPr bwMode="auto">
            <a:xfrm>
              <a:off x="1293390" y="4834254"/>
              <a:ext cx="3471857" cy="712825"/>
            </a:xfrm>
            <a:prstGeom prst="rect">
              <a:avLst/>
            </a:prstGeom>
            <a:noFill/>
            <a:ln w="9525">
              <a:noFill/>
              <a:miter lim="800000"/>
              <a:headEnd/>
              <a:tailEnd/>
            </a:ln>
          </p:spPr>
          <p:txBody>
            <a:bodyPr lIns="328125" tIns="106675" rIns="199125" bIns="106675" anchor="ctr"/>
            <a:lstStyle/>
            <a:p>
              <a:pPr algn="ctr" eaLnBrk="1" hangingPunct="1">
                <a:lnSpc>
                  <a:spcPct val="90000"/>
                </a:lnSpc>
                <a:buClr>
                  <a:srgbClr val="FFFFFF"/>
                </a:buClr>
                <a:buSzPct val="25000"/>
                <a:buFont typeface="Calibri" pitchFamily="34" charset="0"/>
                <a:buNone/>
              </a:pPr>
              <a:r>
                <a:rPr lang="en-GB" altLang="en-US" sz="2000" dirty="0" smtClean="0">
                  <a:solidFill>
                    <a:srgbClr val="FFFFFF"/>
                  </a:solidFill>
                  <a:latin typeface="Calibri" pitchFamily="34" charset="0"/>
                  <a:sym typeface="Calibri" pitchFamily="34" charset="0"/>
                </a:rPr>
                <a:t>Bêtabloquants</a:t>
              </a:r>
              <a:r>
                <a:rPr lang="en-GB" altLang="en-US" sz="2000" dirty="0" smtClean="0">
                  <a:solidFill>
                    <a:srgbClr val="FFFFFF"/>
                  </a:solidFill>
                  <a:latin typeface="Calibri" pitchFamily="34" charset="0"/>
                  <a:sym typeface="Calibri" pitchFamily="34" charset="0"/>
                </a:rPr>
                <a:t> </a:t>
              </a:r>
              <a:endParaRPr lang="en-GB" altLang="en-US" sz="2000" dirty="0">
                <a:solidFill>
                  <a:srgbClr val="FFFFFF"/>
                </a:solidFill>
                <a:latin typeface="Calibri" pitchFamily="34" charset="0"/>
                <a:sym typeface="Calibri" pitchFamily="34" charset="0"/>
              </a:endParaRPr>
            </a:p>
            <a:p>
              <a:pPr algn="ctr" eaLnBrk="1" hangingPunct="1">
                <a:lnSpc>
                  <a:spcPct val="90000"/>
                </a:lnSpc>
                <a:buClr>
                  <a:srgbClr val="FFFFFF"/>
                </a:buClr>
                <a:buSzPct val="25000"/>
                <a:buFont typeface="Calibri" pitchFamily="34" charset="0"/>
                <a:buNone/>
              </a:pPr>
              <a:r>
                <a:rPr lang="el-GR" altLang="en-US" sz="2000" dirty="0" smtClean="0">
                  <a:solidFill>
                    <a:srgbClr val="FFFFFF"/>
                  </a:solidFill>
                  <a:latin typeface="Calibri" pitchFamily="34" charset="0"/>
                  <a:sym typeface="Calibri" pitchFamily="34" charset="0"/>
                </a:rPr>
                <a:t>(</a:t>
              </a:r>
              <a:r>
                <a:rPr lang="en-GB" altLang="en-US" sz="2000" dirty="0" smtClean="0">
                  <a:solidFill>
                    <a:srgbClr val="FFFFFF"/>
                  </a:solidFill>
                  <a:latin typeface="Calibri" pitchFamily="34" charset="0"/>
                  <a:sym typeface="Calibri" pitchFamily="34" charset="0"/>
                </a:rPr>
                <a:t>dans</a:t>
              </a:r>
              <a:r>
                <a:rPr lang="en-GB" altLang="en-US" sz="2000" dirty="0" smtClean="0">
                  <a:solidFill>
                    <a:srgbClr val="FFFFFF"/>
                  </a:solidFill>
                  <a:latin typeface="Calibri" pitchFamily="34" charset="0"/>
                  <a:sym typeface="Calibri" pitchFamily="34" charset="0"/>
                </a:rPr>
                <a:t> </a:t>
              </a:r>
              <a:r>
                <a:rPr lang="en-GB" altLang="en-US" sz="2000" dirty="0" smtClean="0">
                  <a:solidFill>
                    <a:srgbClr val="FFFFFF"/>
                  </a:solidFill>
                  <a:latin typeface="Calibri" pitchFamily="34" charset="0"/>
                  <a:sym typeface="Calibri" pitchFamily="34" charset="0"/>
                </a:rPr>
                <a:t>certains</a:t>
              </a:r>
              <a:r>
                <a:rPr lang="en-GB" altLang="en-US" sz="2000" dirty="0" smtClean="0">
                  <a:solidFill>
                    <a:srgbClr val="FFFFFF"/>
                  </a:solidFill>
                  <a:latin typeface="Calibri" pitchFamily="34" charset="0"/>
                  <a:sym typeface="Calibri" pitchFamily="34" charset="0"/>
                </a:rPr>
                <a:t> sports</a:t>
              </a:r>
              <a:r>
                <a:rPr lang="el-GR" altLang="en-US" sz="2000" dirty="0" smtClean="0">
                  <a:solidFill>
                    <a:srgbClr val="FFFFFF"/>
                  </a:solidFill>
                  <a:latin typeface="Calibri" pitchFamily="34" charset="0"/>
                  <a:sym typeface="Calibri" pitchFamily="34" charset="0"/>
                </a:rPr>
                <a:t>)</a:t>
              </a:r>
              <a:endParaRPr lang="en-GB" altLang="en-US" sz="2000" dirty="0">
                <a:solidFill>
                  <a:srgbClr val="FFFFFF"/>
                </a:solidFill>
                <a:latin typeface="Calibri" pitchFamily="34" charset="0"/>
                <a:sym typeface="Calibri" pitchFamily="34" charset="0"/>
              </a:endParaRPr>
            </a:p>
          </p:txBody>
        </p:sp>
        <p:sp>
          <p:nvSpPr>
            <p:cNvPr id="24595" name="Shape 453"/>
            <p:cNvSpPr>
              <a:spLocks noChangeArrowheads="1"/>
            </p:cNvSpPr>
            <p:nvPr/>
          </p:nvSpPr>
          <p:spPr bwMode="auto">
            <a:xfrm rot="10800000">
              <a:off x="1107363" y="3725783"/>
              <a:ext cx="3657880" cy="926630"/>
            </a:xfrm>
            <a:prstGeom prst="homePlate">
              <a:avLst>
                <a:gd name="adj" fmla="val 50001"/>
              </a:avLst>
            </a:prstGeom>
            <a:solidFill>
              <a:srgbClr val="55217B"/>
            </a:solidFill>
            <a:ln w="12700">
              <a:solidFill>
                <a:schemeClr val="bg1"/>
              </a:solidFill>
              <a:miter lim="800000"/>
              <a:headEnd/>
              <a:tailEnd/>
            </a:ln>
          </p:spPr>
          <p:txBody>
            <a:bodyPr lIns="91425" tIns="91425" rIns="91425" bIns="91425" anchor="ctr"/>
            <a:lstStyle/>
            <a:p>
              <a:pPr eaLnBrk="1" hangingPunct="1"/>
              <a:endParaRPr lang="en-US" altLang="en-US" dirty="0"/>
            </a:p>
          </p:txBody>
        </p:sp>
        <p:sp>
          <p:nvSpPr>
            <p:cNvPr id="24596" name="Shape 454"/>
            <p:cNvSpPr txBox="1">
              <a:spLocks noChangeArrowheads="1"/>
            </p:cNvSpPr>
            <p:nvPr/>
          </p:nvSpPr>
          <p:spPr bwMode="auto">
            <a:xfrm>
              <a:off x="1293390" y="3725784"/>
              <a:ext cx="3471857" cy="926630"/>
            </a:xfrm>
            <a:prstGeom prst="rect">
              <a:avLst/>
            </a:prstGeom>
            <a:noFill/>
            <a:ln w="9525">
              <a:noFill/>
              <a:miter lim="800000"/>
              <a:headEnd/>
              <a:tailEnd/>
            </a:ln>
          </p:spPr>
          <p:txBody>
            <a:bodyPr lIns="328125" tIns="106675" rIns="199125" bIns="106675" anchor="ctr"/>
            <a:lstStyle/>
            <a:p>
              <a:pPr algn="ctr" eaLnBrk="1" hangingPunct="1">
                <a:lnSpc>
                  <a:spcPct val="90000"/>
                </a:lnSpc>
                <a:buClr>
                  <a:srgbClr val="FFFFFF"/>
                </a:buClr>
                <a:buSzPct val="25000"/>
                <a:buFont typeface="Calibri" pitchFamily="34" charset="0"/>
                <a:buNone/>
              </a:pPr>
              <a:r>
                <a:rPr lang="en-GB" altLang="en-US" sz="2000" dirty="0" smtClean="0">
                  <a:solidFill>
                    <a:srgbClr val="FFFFFF"/>
                  </a:solidFill>
                  <a:latin typeface="Calibri" pitchFamily="34" charset="0"/>
                  <a:sym typeface="Calibri" pitchFamily="34" charset="0"/>
                </a:rPr>
                <a:t>Alcool</a:t>
              </a:r>
              <a:r>
                <a:rPr lang="en-GB" altLang="en-US" sz="2000" dirty="0" smtClean="0">
                  <a:solidFill>
                    <a:srgbClr val="FFFFFF"/>
                  </a:solidFill>
                  <a:latin typeface="Calibri" pitchFamily="34" charset="0"/>
                  <a:sym typeface="Calibri" pitchFamily="34" charset="0"/>
                </a:rPr>
                <a:t> </a:t>
              </a:r>
              <a:endParaRPr lang="el-GR" altLang="en-US" sz="2000" dirty="0" smtClean="0">
                <a:solidFill>
                  <a:srgbClr val="FFFFFF"/>
                </a:solidFill>
                <a:latin typeface="Calibri" pitchFamily="34" charset="0"/>
                <a:sym typeface="Calibri" pitchFamily="34" charset="0"/>
              </a:endParaRPr>
            </a:p>
            <a:p>
              <a:pPr algn="ctr" eaLnBrk="1" hangingPunct="1">
                <a:lnSpc>
                  <a:spcPct val="90000"/>
                </a:lnSpc>
                <a:buClr>
                  <a:srgbClr val="FFFFFF"/>
                </a:buClr>
                <a:buSzPct val="25000"/>
                <a:buFont typeface="Calibri" pitchFamily="34" charset="0"/>
                <a:buNone/>
              </a:pPr>
              <a:r>
                <a:rPr lang="el-GR" altLang="en-US" sz="2000" dirty="0" smtClean="0">
                  <a:solidFill>
                    <a:srgbClr val="FFFFFF"/>
                  </a:solidFill>
                  <a:latin typeface="Calibri" pitchFamily="34" charset="0"/>
                  <a:sym typeface="Calibri" pitchFamily="34" charset="0"/>
                </a:rPr>
                <a:t>(</a:t>
              </a:r>
              <a:r>
                <a:rPr lang="en-GB" altLang="en-US" sz="2000" dirty="0" smtClean="0">
                  <a:solidFill>
                    <a:srgbClr val="FFFFFF"/>
                  </a:solidFill>
                  <a:latin typeface="Calibri" pitchFamily="34" charset="0"/>
                  <a:sym typeface="Calibri" pitchFamily="34" charset="0"/>
                </a:rPr>
                <a:t>dans</a:t>
              </a:r>
              <a:r>
                <a:rPr lang="en-GB" altLang="en-US" sz="2000" dirty="0" smtClean="0">
                  <a:solidFill>
                    <a:srgbClr val="FFFFFF"/>
                  </a:solidFill>
                  <a:latin typeface="Calibri" pitchFamily="34" charset="0"/>
                  <a:sym typeface="Calibri" pitchFamily="34" charset="0"/>
                </a:rPr>
                <a:t> </a:t>
              </a:r>
              <a:r>
                <a:rPr lang="en-GB" altLang="en-US" sz="2000" dirty="0" smtClean="0">
                  <a:solidFill>
                    <a:srgbClr val="FFFFFF"/>
                  </a:solidFill>
                  <a:latin typeface="Calibri" pitchFamily="34" charset="0"/>
                  <a:sym typeface="Calibri" pitchFamily="34" charset="0"/>
                </a:rPr>
                <a:t>certains</a:t>
              </a:r>
              <a:r>
                <a:rPr lang="en-GB" altLang="en-US" sz="2000" dirty="0" smtClean="0">
                  <a:solidFill>
                    <a:srgbClr val="FFFFFF"/>
                  </a:solidFill>
                  <a:latin typeface="Calibri" pitchFamily="34" charset="0"/>
                  <a:sym typeface="Calibri" pitchFamily="34" charset="0"/>
                </a:rPr>
                <a:t> sports</a:t>
              </a:r>
              <a:r>
                <a:rPr lang="el-GR" altLang="en-US" sz="2000" dirty="0" smtClean="0">
                  <a:solidFill>
                    <a:srgbClr val="FFFFFF"/>
                  </a:solidFill>
                  <a:latin typeface="Calibri" pitchFamily="34" charset="0"/>
                  <a:sym typeface="Calibri" pitchFamily="34" charset="0"/>
                </a:rPr>
                <a:t>)</a:t>
              </a:r>
              <a:endParaRPr lang="en-GB" altLang="en-US" sz="2000" dirty="0">
                <a:solidFill>
                  <a:srgbClr val="FFFFFF"/>
                </a:solidFill>
                <a:latin typeface="Calibri" pitchFamily="34" charset="0"/>
                <a:sym typeface="Calibri" pitchFamily="34" charset="0"/>
              </a:endParaRPr>
            </a:p>
          </p:txBody>
        </p:sp>
        <p:sp>
          <p:nvSpPr>
            <p:cNvPr id="24597" name="Shape 450"/>
            <p:cNvSpPr>
              <a:spLocks noChangeArrowheads="1"/>
            </p:cNvSpPr>
            <p:nvPr/>
          </p:nvSpPr>
          <p:spPr bwMode="auto">
            <a:xfrm rot="10800000">
              <a:off x="1156047" y="2867314"/>
              <a:ext cx="3657881" cy="744093"/>
            </a:xfrm>
            <a:prstGeom prst="homePlate">
              <a:avLst>
                <a:gd name="adj" fmla="val 50001"/>
              </a:avLst>
            </a:prstGeom>
            <a:solidFill>
              <a:srgbClr val="55217B"/>
            </a:solidFill>
            <a:ln w="12700">
              <a:solidFill>
                <a:schemeClr val="bg1"/>
              </a:solidFill>
              <a:miter lim="800000"/>
              <a:headEnd/>
              <a:tailEnd/>
            </a:ln>
          </p:spPr>
          <p:txBody>
            <a:bodyPr lIns="91425" tIns="91425" rIns="91425" bIns="91425" anchor="ctr"/>
            <a:lstStyle/>
            <a:p>
              <a:pPr eaLnBrk="1" hangingPunct="1"/>
              <a:endParaRPr lang="en-US" altLang="en-US" dirty="0"/>
            </a:p>
          </p:txBody>
        </p:sp>
        <p:sp>
          <p:nvSpPr>
            <p:cNvPr id="24598" name="Shape 451"/>
            <p:cNvSpPr txBox="1">
              <a:spLocks noChangeArrowheads="1"/>
            </p:cNvSpPr>
            <p:nvPr/>
          </p:nvSpPr>
          <p:spPr bwMode="auto">
            <a:xfrm>
              <a:off x="1342069" y="3051871"/>
              <a:ext cx="3455822" cy="379034"/>
            </a:xfrm>
            <a:prstGeom prst="rect">
              <a:avLst/>
            </a:prstGeom>
            <a:noFill/>
            <a:ln w="9525">
              <a:noFill/>
              <a:miter lim="800000"/>
              <a:headEnd/>
              <a:tailEnd/>
            </a:ln>
          </p:spPr>
          <p:txBody>
            <a:bodyPr lIns="328125" tIns="106675" rIns="199125" bIns="106675" anchor="ctr"/>
            <a:lstStyle/>
            <a:p>
              <a:pPr algn="ctr" eaLnBrk="1" hangingPunct="1">
                <a:lnSpc>
                  <a:spcPct val="90000"/>
                </a:lnSpc>
                <a:buClr>
                  <a:srgbClr val="FFFFFF"/>
                </a:buClr>
                <a:buSzPct val="25000"/>
                <a:buFont typeface="Calibri" pitchFamily="34" charset="0"/>
                <a:buNone/>
              </a:pPr>
              <a:r>
                <a:rPr lang="en-GB" altLang="en-US" sz="2000" dirty="0" smtClean="0">
                  <a:solidFill>
                    <a:srgbClr val="FFFFFF"/>
                  </a:solidFill>
                  <a:latin typeface="Calibri" pitchFamily="34" charset="0"/>
                  <a:sym typeface="Calibri" pitchFamily="34" charset="0"/>
                </a:rPr>
                <a:t>Glucocorticoïdes</a:t>
              </a:r>
              <a:endParaRPr lang="en-GB" altLang="en-US" sz="2000" dirty="0">
                <a:solidFill>
                  <a:srgbClr val="FFFFFF"/>
                </a:solidFill>
                <a:latin typeface="Calibri" pitchFamily="34" charset="0"/>
                <a:sym typeface="Calibri" pitchFamily="34" charset="0"/>
              </a:endParaRPr>
            </a:p>
          </p:txBody>
        </p:sp>
        <p:sp>
          <p:nvSpPr>
            <p:cNvPr id="24599" name="Shape 447"/>
            <p:cNvSpPr>
              <a:spLocks noChangeArrowheads="1"/>
            </p:cNvSpPr>
            <p:nvPr/>
          </p:nvSpPr>
          <p:spPr bwMode="auto">
            <a:xfrm rot="10800000">
              <a:off x="1107368" y="1935615"/>
              <a:ext cx="3657881" cy="744093"/>
            </a:xfrm>
            <a:prstGeom prst="homePlate">
              <a:avLst>
                <a:gd name="adj" fmla="val 50001"/>
              </a:avLst>
            </a:prstGeom>
            <a:solidFill>
              <a:srgbClr val="55217B"/>
            </a:solidFill>
            <a:ln w="12700">
              <a:solidFill>
                <a:schemeClr val="bg1"/>
              </a:solidFill>
              <a:miter lim="800000"/>
              <a:headEnd/>
              <a:tailEnd/>
            </a:ln>
          </p:spPr>
          <p:txBody>
            <a:bodyPr lIns="91425" tIns="91425" rIns="91425" bIns="91425" anchor="ctr"/>
            <a:lstStyle/>
            <a:p>
              <a:pPr eaLnBrk="1" hangingPunct="1"/>
              <a:endParaRPr lang="en-US" altLang="en-US" dirty="0"/>
            </a:p>
          </p:txBody>
        </p:sp>
        <p:sp>
          <p:nvSpPr>
            <p:cNvPr id="24600" name="Shape 448"/>
            <p:cNvSpPr txBox="1">
              <a:spLocks noChangeArrowheads="1"/>
            </p:cNvSpPr>
            <p:nvPr/>
          </p:nvSpPr>
          <p:spPr bwMode="auto">
            <a:xfrm>
              <a:off x="1293391" y="1935616"/>
              <a:ext cx="3471858" cy="744093"/>
            </a:xfrm>
            <a:prstGeom prst="rect">
              <a:avLst/>
            </a:prstGeom>
            <a:noFill/>
            <a:ln w="9525">
              <a:noFill/>
              <a:miter lim="800000"/>
              <a:headEnd/>
              <a:tailEnd/>
            </a:ln>
          </p:spPr>
          <p:txBody>
            <a:bodyPr lIns="328125" tIns="106675" rIns="199125" bIns="106675" anchor="ctr"/>
            <a:lstStyle/>
            <a:p>
              <a:pPr algn="ctr" eaLnBrk="1" hangingPunct="1">
                <a:lnSpc>
                  <a:spcPct val="90000"/>
                </a:lnSpc>
                <a:buClr>
                  <a:srgbClr val="FFFFFF"/>
                </a:buClr>
                <a:buSzPct val="25000"/>
                <a:buFont typeface="Calibri" pitchFamily="34" charset="0"/>
                <a:buNone/>
              </a:pPr>
              <a:r>
                <a:rPr lang="en-GB" altLang="en-US" sz="2000" dirty="0" smtClean="0">
                  <a:solidFill>
                    <a:srgbClr val="FFFFFF"/>
                  </a:solidFill>
                  <a:latin typeface="Calibri" pitchFamily="34" charset="0"/>
                  <a:sym typeface="Calibri" pitchFamily="34" charset="0"/>
                </a:rPr>
                <a:t>Narcotiques</a:t>
              </a:r>
              <a:endParaRPr lang="en-GB" altLang="en-US" sz="2000" dirty="0">
                <a:solidFill>
                  <a:srgbClr val="FFFFFF"/>
                </a:solidFill>
                <a:latin typeface="Calibri" pitchFamily="34" charset="0"/>
                <a:sym typeface="Calibri" pitchFamily="34" charset="0"/>
              </a:endParaRPr>
            </a:p>
          </p:txBody>
        </p:sp>
        <p:sp>
          <p:nvSpPr>
            <p:cNvPr id="24601" name="Shape 444"/>
            <p:cNvSpPr>
              <a:spLocks noChangeArrowheads="1"/>
            </p:cNvSpPr>
            <p:nvPr/>
          </p:nvSpPr>
          <p:spPr bwMode="auto">
            <a:xfrm rot="10800000">
              <a:off x="1107368" y="969403"/>
              <a:ext cx="3657881" cy="744093"/>
            </a:xfrm>
            <a:prstGeom prst="homePlate">
              <a:avLst>
                <a:gd name="adj" fmla="val 50001"/>
              </a:avLst>
            </a:prstGeom>
            <a:solidFill>
              <a:srgbClr val="55217B"/>
            </a:solidFill>
            <a:ln w="12700">
              <a:solidFill>
                <a:schemeClr val="bg1"/>
              </a:solidFill>
              <a:miter lim="800000"/>
              <a:headEnd/>
              <a:tailEnd/>
            </a:ln>
          </p:spPr>
          <p:txBody>
            <a:bodyPr lIns="91425" tIns="91425" rIns="91425" bIns="91425" anchor="ctr"/>
            <a:lstStyle/>
            <a:p>
              <a:pPr eaLnBrk="1" hangingPunct="1"/>
              <a:endParaRPr lang="en-US" altLang="en-US" dirty="0"/>
            </a:p>
          </p:txBody>
        </p:sp>
        <p:sp>
          <p:nvSpPr>
            <p:cNvPr id="24602" name="Shape 445"/>
            <p:cNvSpPr txBox="1">
              <a:spLocks noChangeArrowheads="1"/>
            </p:cNvSpPr>
            <p:nvPr/>
          </p:nvSpPr>
          <p:spPr bwMode="auto">
            <a:xfrm>
              <a:off x="1293391" y="969403"/>
              <a:ext cx="3471858" cy="744093"/>
            </a:xfrm>
            <a:prstGeom prst="rect">
              <a:avLst/>
            </a:prstGeom>
            <a:noFill/>
            <a:ln w="9525">
              <a:noFill/>
              <a:miter lim="800000"/>
              <a:headEnd/>
              <a:tailEnd/>
            </a:ln>
          </p:spPr>
          <p:txBody>
            <a:bodyPr lIns="328125" tIns="106675" rIns="199125" bIns="106675" anchor="ctr"/>
            <a:lstStyle/>
            <a:p>
              <a:pPr algn="ctr" eaLnBrk="1" hangingPunct="1">
                <a:lnSpc>
                  <a:spcPct val="90000"/>
                </a:lnSpc>
                <a:buClr>
                  <a:srgbClr val="FFFFFF"/>
                </a:buClr>
                <a:buSzPct val="25000"/>
                <a:buFont typeface="Calibri" pitchFamily="34" charset="0"/>
                <a:buNone/>
              </a:pPr>
              <a:r>
                <a:rPr lang="en-GB" altLang="en-US" sz="2000" dirty="0" smtClean="0">
                  <a:solidFill>
                    <a:srgbClr val="FFFFFF"/>
                  </a:solidFill>
                  <a:latin typeface="Calibri" pitchFamily="34" charset="0"/>
                  <a:sym typeface="Calibri" pitchFamily="34" charset="0"/>
                </a:rPr>
                <a:t>Cannabinoïdes</a:t>
              </a:r>
              <a:endParaRPr lang="en-GB" altLang="en-US" sz="2000" dirty="0">
                <a:solidFill>
                  <a:srgbClr val="FFFFFF"/>
                </a:solidFill>
                <a:latin typeface="Calibri" pitchFamily="34" charset="0"/>
                <a:sym typeface="Calibri" pitchFamily="34" charset="0"/>
              </a:endParaRPr>
            </a:p>
          </p:txBody>
        </p:sp>
        <p:sp>
          <p:nvSpPr>
            <p:cNvPr id="24603" name="Shape 441"/>
            <p:cNvSpPr>
              <a:spLocks noChangeArrowheads="1"/>
            </p:cNvSpPr>
            <p:nvPr/>
          </p:nvSpPr>
          <p:spPr bwMode="auto">
            <a:xfrm rot="10800000">
              <a:off x="1107368" y="3189"/>
              <a:ext cx="3657881" cy="744093"/>
            </a:xfrm>
            <a:prstGeom prst="homePlate">
              <a:avLst>
                <a:gd name="adj" fmla="val 50001"/>
              </a:avLst>
            </a:prstGeom>
            <a:solidFill>
              <a:srgbClr val="55217B"/>
            </a:solidFill>
            <a:ln w="12700">
              <a:solidFill>
                <a:schemeClr val="bg1"/>
              </a:solidFill>
              <a:miter lim="800000"/>
              <a:headEnd/>
              <a:tailEnd/>
            </a:ln>
          </p:spPr>
          <p:txBody>
            <a:bodyPr lIns="91425" tIns="91425" rIns="91425" bIns="91425" anchor="ctr"/>
            <a:lstStyle/>
            <a:p>
              <a:pPr eaLnBrk="1" hangingPunct="1"/>
              <a:endParaRPr lang="en-US" altLang="en-US" dirty="0"/>
            </a:p>
          </p:txBody>
        </p:sp>
        <p:sp>
          <p:nvSpPr>
            <p:cNvPr id="24604" name="Shape 442"/>
            <p:cNvSpPr txBox="1">
              <a:spLocks noChangeArrowheads="1"/>
            </p:cNvSpPr>
            <p:nvPr/>
          </p:nvSpPr>
          <p:spPr bwMode="auto">
            <a:xfrm>
              <a:off x="1293391" y="3189"/>
              <a:ext cx="3471858" cy="744093"/>
            </a:xfrm>
            <a:prstGeom prst="rect">
              <a:avLst/>
            </a:prstGeom>
            <a:noFill/>
            <a:ln w="9525">
              <a:noFill/>
              <a:miter lim="800000"/>
              <a:headEnd/>
              <a:tailEnd/>
            </a:ln>
          </p:spPr>
          <p:txBody>
            <a:bodyPr lIns="328125" tIns="106675" rIns="199125" bIns="106675" anchor="ctr"/>
            <a:lstStyle/>
            <a:p>
              <a:pPr algn="ctr" eaLnBrk="1" hangingPunct="1">
                <a:lnSpc>
                  <a:spcPct val="90000"/>
                </a:lnSpc>
                <a:buClr>
                  <a:srgbClr val="FFFFFF"/>
                </a:buClr>
                <a:buSzPct val="25000"/>
                <a:buFont typeface="Calibri" pitchFamily="34" charset="0"/>
                <a:buNone/>
              </a:pPr>
              <a:r>
                <a:rPr lang="en-GB" altLang="en-US" sz="2000" dirty="0">
                  <a:solidFill>
                    <a:srgbClr val="FFFFFF"/>
                  </a:solidFill>
                  <a:latin typeface="Calibri" pitchFamily="34" charset="0"/>
                  <a:sym typeface="Calibri" pitchFamily="34" charset="0"/>
                </a:rPr>
                <a:t>Stimulants</a:t>
              </a:r>
            </a:p>
          </p:txBody>
        </p:sp>
        <p:sp>
          <p:nvSpPr>
            <p:cNvPr id="443" name="Shape 443">
              <a:extLst>
                <a:ext uri="{FF2B5EF4-FFF2-40B4-BE49-F238E27FC236}">
                  <a16:creationId xmlns="" xmlns:a16="http://schemas.microsoft.com/office/drawing/2014/main" id="{895F132F-56F6-CB4F-B3E6-144BDA919474}"/>
                </a:ext>
              </a:extLst>
            </p:cNvPr>
            <p:cNvSpPr/>
            <p:nvPr/>
          </p:nvSpPr>
          <p:spPr>
            <a:xfrm>
              <a:off x="735322" y="3189"/>
              <a:ext cx="744093" cy="744093"/>
            </a:xfrm>
            <a:prstGeom prst="ellipse">
              <a:avLst/>
            </a:prstGeom>
            <a:blipFill rotWithShape="1">
              <a:blip r:embed="rId11" cstate="print">
                <a:alphaModFix/>
              </a:blip>
              <a:stretch>
                <a:fillRect l="-26998" r="-26998"/>
              </a:stretch>
            </a:blipFill>
            <a:ln w="12700" cap="flat" cmpd="sng">
              <a:solidFill>
                <a:schemeClr val="lt1"/>
              </a:solidFill>
              <a:prstDash val="solid"/>
              <a:miter/>
              <a:headEnd type="none" w="med" len="med"/>
              <a:tailEnd type="none" w="med" len="med"/>
            </a:ln>
          </p:spPr>
          <p:txBody>
            <a:bodyPr lIns="91425" tIns="91425" rIns="91425" bIns="91425" anchor="ctr"/>
            <a:lstStyle/>
            <a:p>
              <a:pPr eaLnBrk="1" fontAlgn="auto" hangingPunct="1">
                <a:spcBef>
                  <a:spcPts val="0"/>
                </a:spcBef>
                <a:spcAft>
                  <a:spcPts val="0"/>
                </a:spcAft>
                <a:defRPr/>
              </a:pPr>
              <a:endParaRPr kern="0" dirty="0">
                <a:latin typeface="Arial"/>
                <a:ea typeface="Arial"/>
                <a:cs typeface="Arial"/>
                <a:sym typeface="Arial"/>
              </a:endParaRPr>
            </a:p>
          </p:txBody>
        </p:sp>
        <p:grpSp>
          <p:nvGrpSpPr>
            <p:cNvPr id="5" name="Shape 446"/>
            <p:cNvGrpSpPr>
              <a:grpSpLocks/>
            </p:cNvGrpSpPr>
            <p:nvPr/>
          </p:nvGrpSpPr>
          <p:grpSpPr bwMode="auto">
            <a:xfrm>
              <a:off x="716272" y="961477"/>
              <a:ext cx="778893" cy="772574"/>
              <a:chOff x="6070600" y="2362200"/>
              <a:chExt cx="584200" cy="660400"/>
            </a:xfrm>
          </p:grpSpPr>
          <p:pic>
            <p:nvPicPr>
              <p:cNvPr id="24608" name="Shape 446"/>
              <p:cNvPicPr>
                <a:picLocks noChangeArrowheads="1"/>
              </p:cNvPicPr>
              <p:nvPr/>
            </p:nvPicPr>
            <p:blipFill>
              <a:blip r:embed="rId12" cstate="print"/>
              <a:srcRect/>
              <a:stretch>
                <a:fillRect/>
              </a:stretch>
            </p:blipFill>
            <p:spPr bwMode="auto">
              <a:xfrm>
                <a:off x="6070600" y="2362200"/>
                <a:ext cx="584200" cy="660400"/>
              </a:xfrm>
              <a:prstGeom prst="rect">
                <a:avLst/>
              </a:prstGeom>
              <a:noFill/>
            </p:spPr>
          </p:pic>
          <p:sp>
            <p:nvSpPr>
              <p:cNvPr id="24609" name="Text Box 33"/>
              <p:cNvSpPr txBox="1">
                <a:spLocks noChangeArrowheads="1"/>
              </p:cNvSpPr>
              <p:nvPr/>
            </p:nvSpPr>
            <p:spPr bwMode="auto">
              <a:xfrm>
                <a:off x="6166620" y="2462123"/>
                <a:ext cx="394634" cy="449759"/>
              </a:xfrm>
              <a:prstGeom prst="rect">
                <a:avLst/>
              </a:prstGeom>
              <a:noFill/>
              <a:ln w="9525">
                <a:noFill/>
                <a:miter lim="800000"/>
                <a:headEnd/>
                <a:tailEnd/>
              </a:ln>
            </p:spPr>
            <p:txBody>
              <a:bodyPr lIns="91425" tIns="91425" rIns="91425" bIns="91425" anchor="ctr"/>
              <a:lstStyle/>
              <a:p>
                <a:pPr eaLnBrk="1" hangingPunct="1"/>
                <a:endParaRPr lang="el-GR" dirty="0">
                  <a:sym typeface="Arial" charset="0"/>
                </a:endParaRPr>
              </a:p>
            </p:txBody>
          </p:sp>
        </p:grpSp>
        <p:sp>
          <p:nvSpPr>
            <p:cNvPr id="449" name="Shape 449">
              <a:extLst>
                <a:ext uri="{FF2B5EF4-FFF2-40B4-BE49-F238E27FC236}">
                  <a16:creationId xmlns="" xmlns:a16="http://schemas.microsoft.com/office/drawing/2014/main" id="{3AA1B31A-A71A-B14C-8EDD-4C3887053C99}"/>
                </a:ext>
              </a:extLst>
            </p:cNvPr>
            <p:cNvSpPr/>
            <p:nvPr/>
          </p:nvSpPr>
          <p:spPr>
            <a:xfrm>
              <a:off x="735322" y="1935616"/>
              <a:ext cx="744093" cy="744093"/>
            </a:xfrm>
            <a:prstGeom prst="ellipse">
              <a:avLst/>
            </a:prstGeom>
            <a:blipFill rotWithShape="1">
              <a:blip r:embed="rId13" cstate="print">
                <a:alphaModFix/>
              </a:blip>
              <a:stretch>
                <a:fillRect t="-1998" b="-1999"/>
              </a:stretch>
            </a:blipFill>
            <a:ln w="12700" cap="flat" cmpd="sng">
              <a:solidFill>
                <a:schemeClr val="lt1"/>
              </a:solidFill>
              <a:prstDash val="solid"/>
              <a:miter/>
              <a:headEnd type="none" w="med" len="med"/>
              <a:tailEnd type="none" w="med" len="med"/>
            </a:ln>
          </p:spPr>
          <p:txBody>
            <a:bodyPr lIns="91425" tIns="91425" rIns="91425" bIns="91425" anchor="ctr"/>
            <a:lstStyle/>
            <a:p>
              <a:pPr eaLnBrk="1" fontAlgn="auto" hangingPunct="1">
                <a:spcBef>
                  <a:spcPts val="0"/>
                </a:spcBef>
                <a:spcAft>
                  <a:spcPts val="0"/>
                </a:spcAft>
                <a:defRPr/>
              </a:pPr>
              <a:endParaRPr kern="0" dirty="0">
                <a:latin typeface="Arial"/>
                <a:ea typeface="Arial"/>
                <a:cs typeface="Arial"/>
                <a:sym typeface="Arial"/>
              </a:endParaRPr>
            </a:p>
          </p:txBody>
        </p:sp>
        <p:sp>
          <p:nvSpPr>
            <p:cNvPr id="452" name="Shape 452">
              <a:extLst>
                <a:ext uri="{FF2B5EF4-FFF2-40B4-BE49-F238E27FC236}">
                  <a16:creationId xmlns="" xmlns:a16="http://schemas.microsoft.com/office/drawing/2014/main" id="{6B26C399-36BA-1F46-834E-7851EE8922EF}"/>
                </a:ext>
              </a:extLst>
            </p:cNvPr>
            <p:cNvSpPr/>
            <p:nvPr/>
          </p:nvSpPr>
          <p:spPr>
            <a:xfrm>
              <a:off x="735322" y="2901827"/>
              <a:ext cx="744093" cy="744093"/>
            </a:xfrm>
            <a:prstGeom prst="ellipse">
              <a:avLst/>
            </a:prstGeom>
            <a:blipFill rotWithShape="1">
              <a:blip r:embed="rId14" cstate="print">
                <a:alphaModFix/>
              </a:blip>
              <a:stretch>
                <a:fillRect l="-21996" r="-21996"/>
              </a:stretch>
            </a:blipFill>
            <a:ln w="12700" cap="flat" cmpd="sng">
              <a:solidFill>
                <a:schemeClr val="lt1"/>
              </a:solidFill>
              <a:prstDash val="solid"/>
              <a:miter/>
              <a:headEnd type="none" w="med" len="med"/>
              <a:tailEnd type="none" w="med" len="med"/>
            </a:ln>
          </p:spPr>
          <p:txBody>
            <a:bodyPr lIns="91425" tIns="91425" rIns="91425" bIns="91425" anchor="ctr"/>
            <a:lstStyle/>
            <a:p>
              <a:pPr eaLnBrk="1" fontAlgn="auto" hangingPunct="1">
                <a:spcBef>
                  <a:spcPts val="0"/>
                </a:spcBef>
                <a:spcAft>
                  <a:spcPts val="0"/>
                </a:spcAft>
                <a:defRPr/>
              </a:pPr>
              <a:endParaRPr kern="0" dirty="0">
                <a:latin typeface="Arial"/>
                <a:ea typeface="Arial"/>
                <a:cs typeface="Arial"/>
                <a:sym typeface="Arial"/>
              </a:endParaRPr>
            </a:p>
          </p:txBody>
        </p:sp>
        <p:sp>
          <p:nvSpPr>
            <p:cNvPr id="455" name="Shape 455">
              <a:extLst>
                <a:ext uri="{FF2B5EF4-FFF2-40B4-BE49-F238E27FC236}">
                  <a16:creationId xmlns="" xmlns:a16="http://schemas.microsoft.com/office/drawing/2014/main" id="{D2137DC0-3470-9349-AB91-6F6C5B5C3B5D}"/>
                </a:ext>
              </a:extLst>
            </p:cNvPr>
            <p:cNvSpPr/>
            <p:nvPr/>
          </p:nvSpPr>
          <p:spPr>
            <a:xfrm>
              <a:off x="735322" y="3868041"/>
              <a:ext cx="744093" cy="744093"/>
            </a:xfrm>
            <a:prstGeom prst="ellipse">
              <a:avLst/>
            </a:prstGeom>
            <a:blipFill rotWithShape="1">
              <a:blip r:embed="rId15" cstate="print">
                <a:alphaModFix/>
              </a:blip>
              <a:stretch>
                <a:fillRect l="-24998" r="-24998"/>
              </a:stretch>
            </a:blipFill>
            <a:ln w="12700" cap="flat" cmpd="sng">
              <a:solidFill>
                <a:schemeClr val="lt1"/>
              </a:solidFill>
              <a:prstDash val="solid"/>
              <a:miter/>
              <a:headEnd type="none" w="med" len="med"/>
              <a:tailEnd type="none" w="med" len="med"/>
            </a:ln>
          </p:spPr>
          <p:txBody>
            <a:bodyPr lIns="91425" tIns="91425" rIns="91425" bIns="91425" anchor="ctr"/>
            <a:lstStyle/>
            <a:p>
              <a:pPr eaLnBrk="1" fontAlgn="auto" hangingPunct="1">
                <a:spcBef>
                  <a:spcPts val="0"/>
                </a:spcBef>
                <a:spcAft>
                  <a:spcPts val="0"/>
                </a:spcAft>
                <a:defRPr/>
              </a:pPr>
              <a:endParaRPr kern="0" dirty="0">
                <a:latin typeface="Arial"/>
                <a:ea typeface="Arial"/>
                <a:cs typeface="Arial"/>
                <a:sym typeface="Arial"/>
              </a:endParaRPr>
            </a:p>
          </p:txBody>
        </p:sp>
        <p:sp>
          <p:nvSpPr>
            <p:cNvPr id="458" name="Shape 458">
              <a:extLst>
                <a:ext uri="{FF2B5EF4-FFF2-40B4-BE49-F238E27FC236}">
                  <a16:creationId xmlns="" xmlns:a16="http://schemas.microsoft.com/office/drawing/2014/main" id="{F993507E-0C93-7C48-9C2D-2E9F80D0B71E}"/>
                </a:ext>
              </a:extLst>
            </p:cNvPr>
            <p:cNvSpPr/>
            <p:nvPr/>
          </p:nvSpPr>
          <p:spPr>
            <a:xfrm>
              <a:off x="735322" y="4834253"/>
              <a:ext cx="744093" cy="744093"/>
            </a:xfrm>
            <a:prstGeom prst="ellipse">
              <a:avLst/>
            </a:prstGeom>
            <a:blipFill rotWithShape="1">
              <a:blip r:embed="rId16" cstate="print">
                <a:alphaModFix/>
              </a:blip>
              <a:stretch>
                <a:fillRect t="-11999" b="-11997"/>
              </a:stretch>
            </a:blipFill>
            <a:ln w="12700" cap="flat" cmpd="sng">
              <a:solidFill>
                <a:schemeClr val="lt1"/>
              </a:solidFill>
              <a:prstDash val="solid"/>
              <a:miter/>
              <a:headEnd type="none" w="med" len="med"/>
              <a:tailEnd type="none" w="med" len="med"/>
            </a:ln>
          </p:spPr>
          <p:txBody>
            <a:bodyPr lIns="91425" tIns="91425" rIns="91425" bIns="91425" anchor="ctr"/>
            <a:lstStyle/>
            <a:p>
              <a:pPr eaLnBrk="1" fontAlgn="auto" hangingPunct="1">
                <a:spcBef>
                  <a:spcPts val="0"/>
                </a:spcBef>
                <a:spcAft>
                  <a:spcPts val="0"/>
                </a:spcAft>
                <a:defRPr/>
              </a:pPr>
              <a:endParaRPr kern="0" dirty="0">
                <a:latin typeface="Arial"/>
                <a:ea typeface="Arial"/>
                <a:cs typeface="Arial"/>
                <a:sym typeface="Arial"/>
              </a:endParaRPr>
            </a:p>
          </p:txBody>
        </p:sp>
      </p:grpSp>
      <p:graphicFrame>
        <p:nvGraphicFramePr>
          <p:cNvPr id="459" name="Shape 459">
            <a:extLst>
              <a:ext uri="{FF2B5EF4-FFF2-40B4-BE49-F238E27FC236}">
                <a16:creationId xmlns="" xmlns:a16="http://schemas.microsoft.com/office/drawing/2014/main" id="{F9EE019C-6825-FC42-AFBB-D7368FBCCEC4}"/>
              </a:ext>
            </a:extLst>
          </p:cNvPr>
          <p:cNvGraphicFramePr/>
          <p:nvPr/>
        </p:nvGraphicFramePr>
        <p:xfrm>
          <a:off x="755650" y="60325"/>
          <a:ext cx="8101014" cy="1281113"/>
        </p:xfrm>
        <a:graphic>
          <a:graphicData uri="http://schemas.openxmlformats.org/drawingml/2006/table">
            <a:tbl>
              <a:tblPr firstRow="1" bandRow="1">
                <a:noFill/>
              </a:tblPr>
              <a:tblGrid>
                <a:gridCol w="2700338">
                  <a:extLst>
                    <a:ext uri="{9D8B030D-6E8A-4147-A177-3AD203B41FA5}">
                      <a16:colId xmlns="" xmlns:a16="http://schemas.microsoft.com/office/drawing/2014/main" val="20000"/>
                    </a:ext>
                  </a:extLst>
                </a:gridCol>
                <a:gridCol w="2700338">
                  <a:extLst>
                    <a:ext uri="{9D8B030D-6E8A-4147-A177-3AD203B41FA5}">
                      <a16:colId xmlns="" xmlns:a16="http://schemas.microsoft.com/office/drawing/2014/main" val="20001"/>
                    </a:ext>
                  </a:extLst>
                </a:gridCol>
                <a:gridCol w="2700338">
                  <a:extLst>
                    <a:ext uri="{9D8B030D-6E8A-4147-A177-3AD203B41FA5}">
                      <a16:colId xmlns="" xmlns:a16="http://schemas.microsoft.com/office/drawing/2014/main" val="20002"/>
                    </a:ext>
                  </a:extLst>
                </a:gridCol>
              </a:tblGrid>
              <a:tr h="823583">
                <a:tc gridSpan="2">
                  <a:txBody>
                    <a:bodyPr/>
                    <a:lstStyle/>
                    <a:p>
                      <a:pPr marL="0" marR="0" lvl="0" indent="0" algn="ctr" rtl="0">
                        <a:spcBef>
                          <a:spcPts val="0"/>
                        </a:spcBef>
                        <a:buSzPct val="25000"/>
                        <a:buNone/>
                      </a:pPr>
                      <a:r>
                        <a:rPr lang="en-GB" sz="2400" b="1" u="none" strike="noStrike" cap="none" dirty="0" smtClean="0">
                          <a:solidFill>
                            <a:schemeClr val="bg1"/>
                          </a:solidFill>
                        </a:rPr>
                        <a:t>EN TOUT TEMPS</a:t>
                      </a:r>
                      <a:endParaRPr lang="en-GB" sz="2400" b="1" u="none" strike="noStrike" cap="none" dirty="0">
                        <a:solidFill>
                          <a:schemeClr val="bg1"/>
                        </a:solidFill>
                      </a:endParaRPr>
                    </a:p>
                  </a:txBody>
                  <a:tcPr marL="68590" marR="68590" marT="45739" marB="45739">
                    <a:solidFill>
                      <a:srgbClr val="55217B"/>
                    </a:solidFill>
                  </a:tcPr>
                </a:tc>
                <a:tc hMerge="1">
                  <a:txBody>
                    <a:bodyPr/>
                    <a:lstStyle/>
                    <a:p>
                      <a:endParaRPr lang="en-US"/>
                    </a:p>
                  </a:txBody>
                  <a:tcPr/>
                </a:tc>
                <a:tc>
                  <a:txBody>
                    <a:bodyPr/>
                    <a:lstStyle/>
                    <a:p>
                      <a:pPr marL="0" marR="0" lvl="0" indent="0" algn="ctr" rtl="0">
                        <a:spcBef>
                          <a:spcPts val="0"/>
                        </a:spcBef>
                        <a:buSzPct val="25000"/>
                        <a:buNone/>
                      </a:pPr>
                      <a:r>
                        <a:rPr lang="en-GB" sz="2400" b="1" u="none" strike="noStrike" cap="none" dirty="0" smtClean="0">
                          <a:solidFill>
                            <a:schemeClr val="bg1"/>
                          </a:solidFill>
                        </a:rPr>
                        <a:t>EN COMPETITION</a:t>
                      </a:r>
                      <a:endParaRPr lang="en-GB" sz="2400" b="1" u="none" strike="noStrike" cap="none" dirty="0">
                        <a:solidFill>
                          <a:schemeClr val="bg1"/>
                        </a:solidFill>
                      </a:endParaRPr>
                    </a:p>
                  </a:txBody>
                  <a:tcPr marL="68590" marR="68590" marT="45739" marB="45739">
                    <a:solidFill>
                      <a:srgbClr val="55217B"/>
                    </a:solidFill>
                  </a:tcPr>
                </a:tc>
                <a:extLst>
                  <a:ext uri="{0D108BD9-81ED-4DB2-BD59-A6C34878D82A}">
                    <a16:rowId xmlns="" xmlns:a16="http://schemas.microsoft.com/office/drawing/2014/main" val="10000"/>
                  </a:ext>
                </a:extLst>
              </a:tr>
              <a:tr h="457530">
                <a:tc>
                  <a:txBody>
                    <a:bodyPr/>
                    <a:lstStyle/>
                    <a:p>
                      <a:pPr marL="0" marR="0" lvl="0" indent="0" algn="ctr" rtl="0">
                        <a:spcBef>
                          <a:spcPts val="0"/>
                        </a:spcBef>
                        <a:buSzPct val="25000"/>
                        <a:buNone/>
                      </a:pPr>
                      <a:r>
                        <a:rPr lang="en-GB" sz="2400" u="none" strike="noStrike" cap="none" dirty="0"/>
                        <a:t>SUBSTANCES</a:t>
                      </a:r>
                    </a:p>
                  </a:txBody>
                  <a:tcPr marL="68590" marR="68590" marT="45739" marB="45739">
                    <a:solidFill>
                      <a:srgbClr val="55217B">
                        <a:alpha val="20000"/>
                      </a:srgbClr>
                    </a:solidFill>
                  </a:tcPr>
                </a:tc>
                <a:tc>
                  <a:txBody>
                    <a:bodyPr/>
                    <a:lstStyle/>
                    <a:p>
                      <a:pPr marL="0" marR="0" lvl="0" indent="0" algn="ctr" rtl="0">
                        <a:spcBef>
                          <a:spcPts val="0"/>
                        </a:spcBef>
                        <a:buSzPct val="25000"/>
                        <a:buNone/>
                      </a:pPr>
                      <a:r>
                        <a:rPr lang="en-GB" sz="2400" u="none" strike="noStrike" cap="none" dirty="0" smtClean="0"/>
                        <a:t>MÉTHODES</a:t>
                      </a:r>
                      <a:endParaRPr lang="en-GB" sz="2400" u="none" strike="noStrike" cap="none" dirty="0"/>
                    </a:p>
                  </a:txBody>
                  <a:tcPr marL="68590" marR="68590" marT="45739" marB="45739">
                    <a:solidFill>
                      <a:srgbClr val="55217B">
                        <a:alpha val="20000"/>
                      </a:srgbClr>
                    </a:solidFill>
                  </a:tcPr>
                </a:tc>
                <a:tc>
                  <a:txBody>
                    <a:bodyPr/>
                    <a:lstStyle/>
                    <a:p>
                      <a:pPr marL="0" marR="0" lvl="0" indent="0" algn="ctr" rtl="0">
                        <a:spcBef>
                          <a:spcPts val="0"/>
                        </a:spcBef>
                        <a:buSzPct val="25000"/>
                        <a:buNone/>
                      </a:pPr>
                      <a:r>
                        <a:rPr lang="en-GB" sz="2400" u="none" strike="noStrike" cap="none" dirty="0"/>
                        <a:t>SUBSTANCES</a:t>
                      </a:r>
                    </a:p>
                  </a:txBody>
                  <a:tcPr marL="68590" marR="68590" marT="45739" marB="45739">
                    <a:solidFill>
                      <a:srgbClr val="55217B">
                        <a:alpha val="20000"/>
                      </a:srgbClr>
                    </a:solidFill>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 Τίτλος"/>
          <p:cNvSpPr>
            <a:spLocks noGrp="1"/>
          </p:cNvSpPr>
          <p:nvPr>
            <p:ph type="title"/>
          </p:nvPr>
        </p:nvSpPr>
        <p:spPr/>
        <p:txBody>
          <a:bodyPr/>
          <a:lstStyle/>
          <a:p>
            <a:r>
              <a:rPr lang="fr-FR" b="1" dirty="0" smtClean="0"/>
              <a:t>Le principe de la responsabilité objective </a:t>
            </a:r>
            <a:endParaRPr lang="el-GR" altLang="en-US" b="1" dirty="0" smtClean="0"/>
          </a:p>
        </p:txBody>
      </p:sp>
      <p:sp>
        <p:nvSpPr>
          <p:cNvPr id="26626" name="2 - Θέση περιεχομένου"/>
          <p:cNvSpPr>
            <a:spLocks noGrp="1"/>
          </p:cNvSpPr>
          <p:nvPr>
            <p:ph sz="half" idx="1"/>
          </p:nvPr>
        </p:nvSpPr>
        <p:spPr>
          <a:xfrm>
            <a:off x="250825" y="1600200"/>
            <a:ext cx="4537075" cy="4525963"/>
          </a:xfrm>
        </p:spPr>
        <p:txBody>
          <a:bodyPr/>
          <a:lstStyle/>
          <a:p>
            <a:pPr algn="just"/>
            <a:r>
              <a:rPr lang="fr-FR" sz="2100" dirty="0" smtClean="0"/>
              <a:t>Le principe de la responsabilité objective est appliqué dans les cas où des échantillons d'urine / de sang prélevés ont produit des résultats d'analyse </a:t>
            </a:r>
            <a:r>
              <a:rPr lang="fr-FR" sz="2000" dirty="0" smtClean="0"/>
              <a:t>anormaux</a:t>
            </a:r>
            <a:r>
              <a:rPr lang="fr-FR" sz="2100" dirty="0" smtClean="0"/>
              <a:t>.</a:t>
            </a:r>
          </a:p>
          <a:p>
            <a:pPr algn="just"/>
            <a:endParaRPr lang="en-US" altLang="en-US" sz="2100" dirty="0" smtClean="0"/>
          </a:p>
          <a:p>
            <a:pPr algn="just"/>
            <a:r>
              <a:rPr lang="fr-FR" sz="2100" dirty="0" smtClean="0"/>
              <a:t>Une VRAD se produit, chaque fois qu'une substance interdite est trouvée dans un échantillon,  peu importe si le sportif a fait usage intentionnellement ou non de cette substance, a fait preuve de négligence ou a été autrement en faute</a:t>
            </a:r>
            <a:endParaRPr lang="fr-FR" sz="2100" dirty="0"/>
          </a:p>
        </p:txBody>
      </p:sp>
      <p:sp>
        <p:nvSpPr>
          <p:cNvPr id="2" name="Content Placeholder 1">
            <a:extLst>
              <a:ext uri="{FF2B5EF4-FFF2-40B4-BE49-F238E27FC236}">
                <a16:creationId xmlns="" xmlns:a16="http://schemas.microsoft.com/office/drawing/2014/main" id="{A67609E6-33A4-6746-8796-0AA95E142BB4}"/>
              </a:ext>
            </a:extLst>
          </p:cNvPr>
          <p:cNvSpPr>
            <a:spLocks noGrp="1"/>
          </p:cNvSpPr>
          <p:nvPr>
            <p:ph sz="half" idx="2"/>
          </p:nvPr>
        </p:nvSpPr>
        <p:spPr>
          <a:xfrm>
            <a:off x="4788024" y="4869161"/>
            <a:ext cx="3898776" cy="1080120"/>
          </a:xfrm>
        </p:spPr>
        <p:txBody>
          <a:bodyPr/>
          <a:lstStyle/>
          <a:p>
            <a:pPr algn="ctr">
              <a:buNone/>
            </a:pPr>
            <a:r>
              <a:rPr lang="fr-FR" sz="2000" b="1" dirty="0" smtClean="0"/>
              <a:t>      LES </a:t>
            </a:r>
            <a:r>
              <a:rPr lang="fr-FR" sz="2000" b="1" dirty="0" smtClean="0"/>
              <a:t>SPORTIFS SONT RESPONSABLES DE TOUTES LES SUBSTANCES TROUVÉES DANS LEUR CORPS</a:t>
            </a:r>
          </a:p>
          <a:p>
            <a:pPr>
              <a:buFont typeface="Arial" panose="020B0604020202020204" pitchFamily="34" charset="0"/>
              <a:buChar char="•"/>
              <a:defRPr/>
            </a:pPr>
            <a:endParaRPr lang="en-US" altLang="en-US" sz="2400" dirty="0"/>
          </a:p>
        </p:txBody>
      </p:sp>
      <p:pic>
        <p:nvPicPr>
          <p:cNvPr id="26628" name="Picture 4"/>
          <p:cNvPicPr>
            <a:picLocks noChangeAspect="1" noChangeArrowheads="1"/>
          </p:cNvPicPr>
          <p:nvPr/>
        </p:nvPicPr>
        <p:blipFill>
          <a:blip r:embed="rId3" cstate="print"/>
          <a:srcRect/>
          <a:stretch>
            <a:fillRect/>
          </a:stretch>
        </p:blipFill>
        <p:spPr bwMode="auto">
          <a:xfrm>
            <a:off x="5219700" y="2078038"/>
            <a:ext cx="2857500" cy="26765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a:xfrm>
            <a:off x="457200" y="274638"/>
            <a:ext cx="8229600" cy="1066130"/>
          </a:xfrm>
        </p:spPr>
        <p:txBody>
          <a:bodyPr/>
          <a:lstStyle/>
          <a:p>
            <a:pPr>
              <a:lnSpc>
                <a:spcPts val="4800"/>
              </a:lnSpc>
            </a:pPr>
            <a:r>
              <a:rPr lang="fr-FR" sz="4300" b="1" dirty="0" smtClean="0"/>
              <a:t>Autorisation d’Usage à des fins Thérapeutiques</a:t>
            </a:r>
            <a:endParaRPr lang="el-GR" altLang="en-US" sz="4300" b="1" dirty="0" smtClean="0"/>
          </a:p>
        </p:txBody>
      </p:sp>
      <p:sp>
        <p:nvSpPr>
          <p:cNvPr id="3" name="2 - Θέση περιεχομένου">
            <a:extLst>
              <a:ext uri="{FF2B5EF4-FFF2-40B4-BE49-F238E27FC236}"/>
            </a:extLst>
          </p:cNvPr>
          <p:cNvSpPr>
            <a:spLocks noGrp="1"/>
          </p:cNvSpPr>
          <p:nvPr>
            <p:ph idx="1"/>
          </p:nvPr>
        </p:nvSpPr>
        <p:spPr>
          <a:xfrm>
            <a:off x="107950" y="1341438"/>
            <a:ext cx="8928100" cy="4784725"/>
          </a:xfrm>
        </p:spPr>
        <p:txBody>
          <a:bodyPr/>
          <a:lstStyle/>
          <a:p>
            <a:pPr marL="0" indent="0" algn="just" eaLnBrk="1" hangingPunct="1">
              <a:spcBef>
                <a:spcPct val="0"/>
              </a:spcBef>
              <a:spcAft>
                <a:spcPts val="0"/>
              </a:spcAft>
              <a:buNone/>
              <a:defRPr/>
            </a:pPr>
            <a:r>
              <a:rPr lang="fr-FR" sz="2000" dirty="0" smtClean="0"/>
              <a:t>Une AUT est un document autorisant un athlète à utiliser, à des fins thérapeutiques uniquement, une substance ou une méthode normalement interdite. </a:t>
            </a:r>
            <a:endParaRPr lang="en-GB" altLang="el-GR" sz="2000" dirty="0" smtClean="0"/>
          </a:p>
          <a:p>
            <a:pPr marL="360000" lvl="1" indent="-342900" algn="just" eaLnBrk="1" hangingPunct="1">
              <a:spcBef>
                <a:spcPts val="0"/>
              </a:spcBef>
              <a:buFont typeface="Wingdings" pitchFamily="2" charset="2"/>
              <a:buChar char="ü"/>
              <a:defRPr/>
            </a:pPr>
            <a:r>
              <a:rPr lang="fr-FR" sz="1900" dirty="0" smtClean="0"/>
              <a:t>Les athlètes qui concourent au niveau national ou au-dessus doivent demander leur AUT à l’avance.</a:t>
            </a:r>
          </a:p>
          <a:p>
            <a:pPr marL="360000" lvl="1" indent="-342900" algn="just" eaLnBrk="1" hangingPunct="1">
              <a:spcBef>
                <a:spcPts val="0"/>
              </a:spcBef>
              <a:buFont typeface="Wingdings" pitchFamily="2" charset="2"/>
              <a:buChar char="ü"/>
              <a:defRPr/>
            </a:pPr>
            <a:r>
              <a:rPr lang="fr-FR" sz="1900" dirty="0" smtClean="0"/>
              <a:t>Les athlètes qui concourent au-dessous du niveau national peuvent soumettre une demande d’AUT rétroactive s’ils sont soumis  à un prélèvement d’échantillon par la suite.</a:t>
            </a:r>
          </a:p>
          <a:p>
            <a:pPr marL="0" indent="0" eaLnBrk="1" hangingPunct="1">
              <a:spcBef>
                <a:spcPts val="600"/>
              </a:spcBef>
              <a:buClr>
                <a:srgbClr val="000000"/>
              </a:buClr>
              <a:buSzPct val="100000"/>
              <a:buFont typeface="Arial" panose="020B0604020202020204" pitchFamily="34" charset="0"/>
              <a:buNone/>
              <a:defRPr/>
            </a:pPr>
            <a:r>
              <a:rPr lang="fr-FR" sz="2000" b="1" dirty="0" smtClean="0"/>
              <a:t>Critères d'obtention d'une AUT</a:t>
            </a:r>
          </a:p>
          <a:p>
            <a:pPr marL="457200" indent="-457200" algn="just">
              <a:buAutoNum type="arabicPeriod"/>
            </a:pPr>
            <a:r>
              <a:rPr lang="fr-FR" sz="1900" dirty="0" smtClean="0"/>
              <a:t>L’athlète présenterait d’importants problèmes de santé si la substance ou la méthode n’était pas administrée,</a:t>
            </a:r>
          </a:p>
          <a:p>
            <a:pPr marL="457200" indent="-457200" algn="just">
              <a:buAutoNum type="arabicPeriod"/>
            </a:pPr>
            <a:r>
              <a:rPr lang="fr-FR" sz="1900" dirty="0" smtClean="0"/>
              <a:t>L’usage thérapeutique de la substance ne produirait pas une amélioration importante de la performance de l’athlète,</a:t>
            </a:r>
          </a:p>
          <a:p>
            <a:pPr marL="457200" indent="-457200" algn="just">
              <a:buAutoNum type="arabicPeriod"/>
            </a:pPr>
            <a:r>
              <a:rPr lang="fr-FR" sz="1900" dirty="0" smtClean="0"/>
              <a:t>Il n’existe aucune alternative thérapeutique raisonnable,</a:t>
            </a:r>
          </a:p>
          <a:p>
            <a:pPr marL="457200" indent="-457200" algn="just">
              <a:buAutoNum type="arabicPeriod"/>
            </a:pPr>
            <a:r>
              <a:rPr lang="fr-FR" sz="1900" dirty="0" smtClean="0"/>
              <a:t>La nécessité d’utiliser la substance ou la méthode n’est pas une conséquence de l’utilisation antérieure, sans AUT, d’une substance ou méthode.</a:t>
            </a:r>
          </a:p>
          <a:p>
            <a:pPr>
              <a:buFont typeface="Arial" panose="020B0604020202020204" pitchFamily="34" charset="0"/>
              <a:buChar char="•"/>
              <a:defRPr/>
            </a:pP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 Τίτλος"/>
          <p:cNvSpPr>
            <a:spLocks noGrp="1"/>
          </p:cNvSpPr>
          <p:nvPr>
            <p:ph type="title"/>
          </p:nvPr>
        </p:nvSpPr>
        <p:spPr/>
        <p:txBody>
          <a:bodyPr/>
          <a:lstStyle/>
          <a:p>
            <a:r>
              <a:rPr lang="fr-FR" b="1" dirty="0" smtClean="0"/>
              <a:t>Les conséquences du dopage</a:t>
            </a:r>
            <a:endParaRPr lang="el-GR" altLang="en-US" b="1" dirty="0" smtClean="0"/>
          </a:p>
        </p:txBody>
      </p:sp>
      <p:graphicFrame>
        <p:nvGraphicFramePr>
          <p:cNvPr id="18" name="17 - Θέση περιεχομένου"/>
          <p:cNvGraphicFramePr>
            <a:graphicFrameLocks noGrp="1"/>
          </p:cNvGraphicFramePr>
          <p:nvPr>
            <p:ph idx="1"/>
          </p:nvPr>
        </p:nvGraphicFramePr>
        <p:xfrm>
          <a:off x="457200" y="1600199"/>
          <a:ext cx="8229600" cy="4797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3"/>
          <p:cNvSpPr>
            <a:spLocks noGrp="1"/>
          </p:cNvSpPr>
          <p:nvPr>
            <p:ph type="title"/>
          </p:nvPr>
        </p:nvSpPr>
        <p:spPr>
          <a:xfrm>
            <a:off x="457200" y="274638"/>
            <a:ext cx="8229600" cy="993775"/>
          </a:xfrm>
        </p:spPr>
        <p:txBody>
          <a:bodyPr/>
          <a:lstStyle/>
          <a:p>
            <a:r>
              <a:rPr lang="fr-FR" altLang="en-US" b="1" dirty="0" smtClean="0"/>
              <a:t>Maladie rénale due à l'usage de stéroïdes</a:t>
            </a:r>
            <a:endParaRPr lang="en-GB" altLang="en-US" b="1" dirty="0" smtClean="0"/>
          </a:p>
        </p:txBody>
      </p:sp>
      <p:sp>
        <p:nvSpPr>
          <p:cNvPr id="40962" name="Content Placeholder 5"/>
          <p:cNvSpPr>
            <a:spLocks noGrp="1"/>
          </p:cNvSpPr>
          <p:nvPr>
            <p:ph sz="half" idx="2"/>
          </p:nvPr>
        </p:nvSpPr>
        <p:spPr/>
        <p:txBody>
          <a:bodyPr/>
          <a:lstStyle/>
          <a:p>
            <a:r>
              <a:rPr lang="fr-FR" sz="2400" dirty="0" smtClean="0"/>
              <a:t>Flex Wheeler, un bodybuilder professionnel a admis l'usage à long terme de stéroïdes </a:t>
            </a:r>
          </a:p>
          <a:p>
            <a:pPr>
              <a:buNone/>
            </a:pPr>
            <a:endParaRPr lang="fr-FR" sz="1500" dirty="0" smtClean="0"/>
          </a:p>
          <a:p>
            <a:r>
              <a:rPr lang="fr-FR" sz="2400" dirty="0" smtClean="0"/>
              <a:t>Il a commencé à souffrir d'insuffisance</a:t>
            </a:r>
            <a:r>
              <a:rPr lang="fr-FR" sz="2400" b="1" dirty="0" smtClean="0"/>
              <a:t> </a:t>
            </a:r>
            <a:r>
              <a:rPr lang="fr-FR" sz="2400" dirty="0" smtClean="0"/>
              <a:t>rénale</a:t>
            </a:r>
            <a:r>
              <a:rPr lang="fr-FR" sz="2400" b="1" dirty="0" smtClean="0"/>
              <a:t> </a:t>
            </a:r>
            <a:r>
              <a:rPr lang="en-GB" altLang="en-US" sz="2400" dirty="0" smtClean="0"/>
              <a:t>et a nécessité une transplantation </a:t>
            </a:r>
          </a:p>
          <a:p>
            <a:pPr>
              <a:buNone/>
            </a:pPr>
            <a:endParaRPr lang="en-GB" altLang="en-US" sz="1500" dirty="0" smtClean="0"/>
          </a:p>
          <a:p>
            <a:r>
              <a:rPr lang="fr-FR" sz="2400" dirty="0" smtClean="0"/>
              <a:t>Il a été contraint de quitter à l'âge de 37 ans.</a:t>
            </a:r>
            <a:endParaRPr lang="en-GB" altLang="en-US" sz="2400" dirty="0" smtClean="0"/>
          </a:p>
        </p:txBody>
      </p:sp>
      <p:pic>
        <p:nvPicPr>
          <p:cNvPr id="40963" name="Picture 2"/>
          <p:cNvPicPr>
            <a:picLocks noGrp="1" noChangeAspect="1" noChangeArrowheads="1"/>
          </p:cNvPicPr>
          <p:nvPr>
            <p:ph sz="half" idx="1"/>
          </p:nvPr>
        </p:nvPicPr>
        <p:blipFill>
          <a:blip r:embed="rId3" cstate="print"/>
          <a:srcRect/>
          <a:stretch>
            <a:fillRect/>
          </a:stretch>
        </p:blipFill>
        <p:spPr>
          <a:xfrm>
            <a:off x="809625" y="1354138"/>
            <a:ext cx="3617913" cy="4651375"/>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0" y="604838"/>
            <a:ext cx="9144000" cy="830997"/>
          </a:xfrm>
          <a:prstGeom prst="rect">
            <a:avLst/>
          </a:prstGeom>
          <a:noFill/>
          <a:ln w="9525">
            <a:noFill/>
            <a:miter lim="800000"/>
            <a:headEnd/>
            <a:tailEnd/>
          </a:ln>
        </p:spPr>
        <p:txBody>
          <a:bodyPr>
            <a:spAutoFit/>
          </a:bodyPr>
          <a:lstStyle/>
          <a:p>
            <a:pPr algn="ctr" eaLnBrk="1" hangingPunct="1"/>
            <a:r>
              <a:rPr lang="en-GB" altLang="en-US" sz="4800" b="1" dirty="0" smtClean="0">
                <a:latin typeface="Calibri" pitchFamily="34" charset="0"/>
                <a:cs typeface="DilleniaUPC" pitchFamily="18" charset="-34"/>
              </a:rPr>
              <a:t>Le cas Krieger</a:t>
            </a:r>
            <a:endParaRPr lang="en-GB" altLang="en-US" sz="4800" b="1" dirty="0">
              <a:latin typeface="Calibri" pitchFamily="34" charset="0"/>
              <a:cs typeface="DilleniaUPC" pitchFamily="18" charset="-34"/>
            </a:endParaRPr>
          </a:p>
        </p:txBody>
      </p:sp>
      <p:pic>
        <p:nvPicPr>
          <p:cNvPr id="26627" name="Picture 6" descr="Image result for andreas Krieger"/>
          <p:cNvPicPr>
            <a:picLocks noChangeAspect="1" noChangeArrowheads="1"/>
          </p:cNvPicPr>
          <p:nvPr/>
        </p:nvPicPr>
        <p:blipFill>
          <a:blip r:embed="rId3" cstate="print"/>
          <a:srcRect l="50000"/>
          <a:stretch>
            <a:fillRect/>
          </a:stretch>
        </p:blipFill>
        <p:spPr bwMode="auto">
          <a:xfrm>
            <a:off x="6080125" y="1773238"/>
            <a:ext cx="2813050" cy="3275012"/>
          </a:xfrm>
          <a:prstGeom prst="rect">
            <a:avLst/>
          </a:prstGeom>
          <a:noFill/>
          <a:ln w="9525">
            <a:noFill/>
            <a:miter lim="800000"/>
            <a:headEnd/>
            <a:tailEnd/>
          </a:ln>
        </p:spPr>
      </p:pic>
      <p:pic>
        <p:nvPicPr>
          <p:cNvPr id="26628" name="Picture 7"/>
          <p:cNvPicPr>
            <a:picLocks noChangeAspect="1" noChangeArrowheads="1"/>
          </p:cNvPicPr>
          <p:nvPr/>
        </p:nvPicPr>
        <p:blipFill>
          <a:blip r:embed="rId4" cstate="print"/>
          <a:srcRect/>
          <a:stretch>
            <a:fillRect/>
          </a:stretch>
        </p:blipFill>
        <p:spPr bwMode="auto">
          <a:xfrm>
            <a:off x="250825" y="1773238"/>
            <a:ext cx="3703638" cy="3276600"/>
          </a:xfrm>
          <a:prstGeom prst="rect">
            <a:avLst/>
          </a:prstGeom>
          <a:noFill/>
          <a:ln w="9525">
            <a:noFill/>
            <a:miter lim="800000"/>
            <a:headEnd/>
            <a:tailEnd/>
          </a:ln>
        </p:spPr>
      </p:pic>
      <p:pic>
        <p:nvPicPr>
          <p:cNvPr id="26629" name="Picture 9" descr="Image result for Heidi Krieger"/>
          <p:cNvPicPr>
            <a:picLocks noChangeAspect="1" noChangeArrowheads="1"/>
          </p:cNvPicPr>
          <p:nvPr/>
        </p:nvPicPr>
        <p:blipFill>
          <a:blip r:embed="rId5" cstate="print"/>
          <a:srcRect l="2190" t="1637" r="2081" b="1244"/>
          <a:stretch>
            <a:fillRect/>
          </a:stretch>
        </p:blipFill>
        <p:spPr bwMode="auto">
          <a:xfrm>
            <a:off x="3632200" y="1773238"/>
            <a:ext cx="2706688" cy="3275012"/>
          </a:xfrm>
          <a:prstGeom prst="rect">
            <a:avLst/>
          </a:prstGeom>
          <a:noFill/>
          <a:ln w="9525">
            <a:noFill/>
            <a:miter lim="800000"/>
            <a:headEnd/>
            <a:tailEnd/>
          </a:ln>
        </p:spPr>
      </p:pic>
      <p:sp>
        <p:nvSpPr>
          <p:cNvPr id="26630" name="Rectangle 3"/>
          <p:cNvSpPr>
            <a:spLocks noChangeArrowheads="1"/>
          </p:cNvSpPr>
          <p:nvPr/>
        </p:nvSpPr>
        <p:spPr bwMode="auto">
          <a:xfrm>
            <a:off x="36513" y="5300663"/>
            <a:ext cx="9132887" cy="579437"/>
          </a:xfrm>
          <a:prstGeom prst="rect">
            <a:avLst/>
          </a:prstGeom>
          <a:noFill/>
          <a:ln w="9525">
            <a:noFill/>
            <a:miter lim="800000"/>
            <a:headEnd/>
            <a:tailEnd/>
          </a:ln>
        </p:spPr>
        <p:txBody>
          <a:bodyPr>
            <a:spAutoFit/>
          </a:bodyPr>
          <a:lstStyle/>
          <a:p>
            <a:pPr algn="ctr" eaLnBrk="1" hangingPunct="1">
              <a:lnSpc>
                <a:spcPct val="150000"/>
              </a:lnSpc>
            </a:pPr>
            <a:r>
              <a:rPr lang="en-GB" altLang="en-US" sz="2400" dirty="0">
                <a:latin typeface="Franklin Gothic Book" pitchFamily="34" charset="0"/>
                <a:hlinkClick r:id="rId6"/>
              </a:rPr>
              <a:t>https://www.youtube.com/watch?v=tRrf24MH2SU</a:t>
            </a:r>
            <a:r>
              <a:rPr lang="en-GB" altLang="en-US" sz="2400" dirty="0">
                <a:latin typeface="Franklin Gothic Book" pitchFamily="34" charset="0"/>
              </a:rPr>
              <a:t>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r>
              <a:rPr lang="fr-FR" b="1" dirty="0" smtClean="0"/>
              <a:t>Effets sur la santé mentale</a:t>
            </a:r>
            <a:endParaRPr lang="el-GR" altLang="en-US" b="1" dirty="0" smtClean="0"/>
          </a:p>
        </p:txBody>
      </p:sp>
      <p:sp>
        <p:nvSpPr>
          <p:cNvPr id="27651" name="2 - Θέση περιεχομένου"/>
          <p:cNvSpPr>
            <a:spLocks noGrp="1"/>
          </p:cNvSpPr>
          <p:nvPr>
            <p:ph sz="half" idx="1"/>
          </p:nvPr>
        </p:nvSpPr>
        <p:spPr>
          <a:xfrm>
            <a:off x="323850" y="1844675"/>
            <a:ext cx="4824413" cy="3960813"/>
          </a:xfrm>
        </p:spPr>
        <p:txBody>
          <a:bodyPr/>
          <a:lstStyle/>
          <a:p>
            <a:pPr marL="449263" lvl="1" indent="-173038">
              <a:lnSpc>
                <a:spcPct val="150000"/>
              </a:lnSpc>
              <a:buFont typeface="Arial" charset="0"/>
              <a:buChar char="•"/>
            </a:pPr>
            <a:r>
              <a:rPr lang="fr-FR" dirty="0" smtClean="0"/>
              <a:t>Agression</a:t>
            </a:r>
          </a:p>
          <a:p>
            <a:pPr marL="449263" lvl="1" indent="-173038">
              <a:lnSpc>
                <a:spcPct val="150000"/>
              </a:lnSpc>
              <a:buFont typeface="Arial" charset="0"/>
              <a:buChar char="•"/>
            </a:pPr>
            <a:r>
              <a:rPr lang="fr-FR" dirty="0" smtClean="0"/>
              <a:t>Manie et dépression</a:t>
            </a:r>
          </a:p>
          <a:p>
            <a:pPr marL="449263" lvl="1" indent="-173038">
              <a:lnSpc>
                <a:spcPct val="150000"/>
              </a:lnSpc>
              <a:buFont typeface="Arial" charset="0"/>
              <a:buChar char="•"/>
            </a:pPr>
            <a:r>
              <a:rPr lang="fr-FR" dirty="0" smtClean="0"/>
              <a:t>Sautes d'humeur</a:t>
            </a:r>
          </a:p>
          <a:p>
            <a:pPr marL="449263" lvl="1" indent="-173038">
              <a:lnSpc>
                <a:spcPct val="150000"/>
              </a:lnSpc>
              <a:buFont typeface="Arial" charset="0"/>
              <a:buChar char="•"/>
            </a:pPr>
            <a:r>
              <a:rPr lang="fr-FR" dirty="0" smtClean="0"/>
              <a:t>Symptômes de sevrage et de dépendance</a:t>
            </a:r>
          </a:p>
          <a:p>
            <a:pPr marL="449263" lvl="1" indent="-173038">
              <a:lnSpc>
                <a:spcPct val="150000"/>
              </a:lnSpc>
              <a:buFont typeface="Arial" charset="0"/>
              <a:buChar char="•"/>
            </a:pPr>
            <a:r>
              <a:rPr lang="fr-FR" dirty="0" smtClean="0"/>
              <a:t>Suicidalité</a:t>
            </a:r>
            <a:endParaRPr lang="el-GR" altLang="en-US" dirty="0" smtClean="0"/>
          </a:p>
          <a:p>
            <a:pPr marL="0" indent="0">
              <a:lnSpc>
                <a:spcPct val="150000"/>
              </a:lnSpc>
              <a:buFont typeface="Arial" charset="0"/>
              <a:buNone/>
            </a:pPr>
            <a:endParaRPr lang="el-GR" altLang="en-US" dirty="0" smtClean="0"/>
          </a:p>
        </p:txBody>
      </p:sp>
      <p:pic>
        <p:nvPicPr>
          <p:cNvPr id="27652" name="Picture 7" descr="Image result for chris benoit murder"/>
          <p:cNvPicPr>
            <a:picLocks noGrp="1" noChangeAspect="1" noChangeArrowheads="1"/>
          </p:cNvPicPr>
          <p:nvPr>
            <p:ph sz="half" idx="2"/>
          </p:nvPr>
        </p:nvPicPr>
        <p:blipFill>
          <a:blip r:embed="rId3" cstate="print"/>
          <a:srcRect r="31473"/>
          <a:stretch>
            <a:fillRect/>
          </a:stretch>
        </p:blipFill>
        <p:spPr>
          <a:xfrm>
            <a:off x="5508625" y="1484313"/>
            <a:ext cx="2808288" cy="4525962"/>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lstStyle/>
          <a:p>
            <a:r>
              <a:rPr lang="fr-FR" b="1" dirty="0" smtClean="0"/>
              <a:t>Conséquences sociales et professionnelles</a:t>
            </a:r>
            <a:endParaRPr lang="el-GR" altLang="en-US" b="1" dirty="0" smtClean="0"/>
          </a:p>
        </p:txBody>
      </p:sp>
      <p:sp>
        <p:nvSpPr>
          <p:cNvPr id="28675" name="2 - Θέση περιεχομένου"/>
          <p:cNvSpPr>
            <a:spLocks noGrp="1"/>
          </p:cNvSpPr>
          <p:nvPr>
            <p:ph sz="half" idx="1"/>
          </p:nvPr>
        </p:nvSpPr>
        <p:spPr>
          <a:xfrm>
            <a:off x="684213" y="1773238"/>
            <a:ext cx="4038600" cy="3816350"/>
          </a:xfrm>
        </p:spPr>
        <p:txBody>
          <a:bodyPr/>
          <a:lstStyle/>
          <a:p>
            <a:r>
              <a:rPr lang="fr-FR" dirty="0" smtClean="0"/>
              <a:t>Tollé général</a:t>
            </a:r>
          </a:p>
          <a:p>
            <a:pPr>
              <a:lnSpc>
                <a:spcPct val="150000"/>
              </a:lnSpc>
            </a:pPr>
            <a:r>
              <a:rPr lang="en-US" altLang="en-US" dirty="0" smtClean="0"/>
              <a:t>Humiliation</a:t>
            </a:r>
          </a:p>
          <a:p>
            <a:pPr>
              <a:lnSpc>
                <a:spcPct val="150000"/>
              </a:lnSpc>
            </a:pPr>
            <a:r>
              <a:rPr lang="fr-FR" dirty="0" smtClean="0"/>
              <a:t>Fin de carrière </a:t>
            </a:r>
          </a:p>
          <a:p>
            <a:pPr>
              <a:lnSpc>
                <a:spcPct val="150000"/>
              </a:lnSpc>
            </a:pPr>
            <a:r>
              <a:rPr lang="fr-FR" dirty="0" smtClean="0"/>
              <a:t>Sanctions légales</a:t>
            </a:r>
            <a:endParaRPr lang="el-GR" altLang="en-US" dirty="0" smtClean="0"/>
          </a:p>
        </p:txBody>
      </p:sp>
      <p:pic>
        <p:nvPicPr>
          <p:cNvPr id="28676" name="Picture 4"/>
          <p:cNvPicPr>
            <a:picLocks noGrp="1" noChangeAspect="1" noChangeArrowheads="1"/>
          </p:cNvPicPr>
          <p:nvPr>
            <p:ph sz="half" idx="2"/>
          </p:nvPr>
        </p:nvPicPr>
        <p:blipFill>
          <a:blip r:embed="rId3" cstate="print"/>
          <a:srcRect/>
          <a:stretch>
            <a:fillRect/>
          </a:stretch>
        </p:blipFill>
        <p:spPr>
          <a:xfrm>
            <a:off x="5148263" y="1628775"/>
            <a:ext cx="3240087" cy="4225925"/>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p:txBody>
          <a:bodyPr/>
          <a:lstStyle/>
          <a:p>
            <a:r>
              <a:rPr lang="en-US" altLang="en-US" b="1" dirty="0" smtClean="0"/>
              <a:t>Le cas Armstrong</a:t>
            </a:r>
            <a:endParaRPr lang="el-GR" altLang="en-US" b="1" dirty="0" smtClean="0"/>
          </a:p>
        </p:txBody>
      </p:sp>
      <p:sp>
        <p:nvSpPr>
          <p:cNvPr id="20483" name="2 - Θέση περιεχομένου">
            <a:extLst>
              <a:ext uri="{FF2B5EF4-FFF2-40B4-BE49-F238E27FC236}"/>
            </a:extLst>
          </p:cNvPr>
          <p:cNvSpPr>
            <a:spLocks noGrp="1"/>
          </p:cNvSpPr>
          <p:nvPr>
            <p:ph idx="1"/>
          </p:nvPr>
        </p:nvSpPr>
        <p:spPr>
          <a:xfrm>
            <a:off x="250825" y="1628775"/>
            <a:ext cx="4537075" cy="4497388"/>
          </a:xfrm>
        </p:spPr>
        <p:txBody>
          <a:bodyPr/>
          <a:lstStyle/>
          <a:p>
            <a:pPr>
              <a:buFont typeface="Arial" panose="020B0604020202020204" pitchFamily="34" charset="0"/>
              <a:buChar char="•"/>
              <a:defRPr/>
            </a:pPr>
            <a:r>
              <a:rPr lang="fr-FR" sz="2800" dirty="0" smtClean="0"/>
              <a:t>Les enfants d’Armstrong ont été victimes d’intimidation à l’école après avoir admis publiquement le dopage</a:t>
            </a:r>
          </a:p>
          <a:p>
            <a:pPr>
              <a:buFont typeface="Arial" panose="020B0604020202020204" pitchFamily="34" charset="0"/>
              <a:buChar char="•"/>
              <a:defRPr/>
            </a:pPr>
            <a:r>
              <a:rPr lang="fr-FR" sz="2800" dirty="0" smtClean="0"/>
              <a:t>Il devait rembourser de l'argent aux sponsors </a:t>
            </a:r>
          </a:p>
          <a:p>
            <a:pPr>
              <a:buFont typeface="Arial" panose="020B0604020202020204" pitchFamily="34" charset="0"/>
              <a:buChar char="•"/>
              <a:defRPr/>
            </a:pPr>
            <a:r>
              <a:rPr lang="fr-FR" sz="2800" dirty="0" smtClean="0"/>
              <a:t>Il était en procès pour avoir fraudé le Gouvernement</a:t>
            </a:r>
            <a:endParaRPr lang="el-GR" altLang="en-US" sz="2800" dirty="0" smtClean="0"/>
          </a:p>
          <a:p>
            <a:pPr marL="0" indent="0">
              <a:buFont typeface="Arial" panose="020B0604020202020204" pitchFamily="34" charset="0"/>
              <a:buNone/>
              <a:defRPr/>
            </a:pPr>
            <a:endParaRPr lang="el-GR" altLang="en-US" sz="2800" dirty="0"/>
          </a:p>
        </p:txBody>
      </p:sp>
      <p:sp>
        <p:nvSpPr>
          <p:cNvPr id="29700" name="Rectangle 1"/>
          <p:cNvSpPr>
            <a:spLocks noChangeArrowheads="1"/>
          </p:cNvSpPr>
          <p:nvPr/>
        </p:nvSpPr>
        <p:spPr bwMode="auto">
          <a:xfrm>
            <a:off x="4465638" y="5213350"/>
            <a:ext cx="4572000" cy="646113"/>
          </a:xfrm>
          <a:prstGeom prst="rect">
            <a:avLst/>
          </a:prstGeom>
          <a:noFill/>
          <a:ln w="9525">
            <a:noFill/>
            <a:miter lim="800000"/>
            <a:headEnd/>
            <a:tailEnd/>
          </a:ln>
        </p:spPr>
        <p:txBody>
          <a:bodyPr>
            <a:spAutoFit/>
          </a:bodyPr>
          <a:lstStyle/>
          <a:p>
            <a:pPr algn="ctr" eaLnBrk="1" hangingPunct="1"/>
            <a:r>
              <a:rPr lang="en-US" altLang="en-US" dirty="0">
                <a:hlinkClick r:id="rId3"/>
              </a:rPr>
              <a:t>Lance Armstrong interview with Oprah FULL Part 2</a:t>
            </a:r>
            <a:endParaRPr lang="en-US" altLang="en-US" dirty="0"/>
          </a:p>
        </p:txBody>
      </p:sp>
      <p:pic>
        <p:nvPicPr>
          <p:cNvPr id="29701" name="Picture 4"/>
          <p:cNvPicPr>
            <a:picLocks noChangeAspect="1" noChangeArrowheads="1"/>
          </p:cNvPicPr>
          <p:nvPr/>
        </p:nvPicPr>
        <p:blipFill>
          <a:blip r:embed="rId4" cstate="print"/>
          <a:srcRect/>
          <a:stretch>
            <a:fillRect/>
          </a:stretch>
        </p:blipFill>
        <p:spPr bwMode="auto">
          <a:xfrm>
            <a:off x="4786313" y="2163763"/>
            <a:ext cx="3930650" cy="27781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GB" altLang="en-US" b="1" dirty="0" smtClean="0"/>
              <a:t>Avis de non</a:t>
            </a:r>
            <a:r>
              <a:rPr lang="el-GR" altLang="en-US" b="1" dirty="0" smtClean="0"/>
              <a:t>-</a:t>
            </a:r>
            <a:r>
              <a:rPr lang="fr-FR" altLang="en-US" b="1" dirty="0" smtClean="0"/>
              <a:t>responsabilité</a:t>
            </a:r>
            <a:endParaRPr lang="en-GB" altLang="en-US" b="1" dirty="0" smtClean="0"/>
          </a:p>
        </p:txBody>
      </p:sp>
      <p:sp>
        <p:nvSpPr>
          <p:cNvPr id="53250" name="Content Placeholder 2"/>
          <p:cNvSpPr>
            <a:spLocks noGrp="1"/>
          </p:cNvSpPr>
          <p:nvPr>
            <p:ph idx="1"/>
          </p:nvPr>
        </p:nvSpPr>
        <p:spPr/>
        <p:txBody>
          <a:bodyPr/>
          <a:lstStyle/>
          <a:p>
            <a:pPr marL="0" indent="0" algn="just">
              <a:buNone/>
            </a:pPr>
            <a:r>
              <a:rPr lang="fr-FR" dirty="0" smtClean="0"/>
              <a:t>Ce projet a été financé avec le soutien de la Commission européenne. Cette publication (communication) n'engage que son auteur et la Commission n'est pas responsable de l'usage qui pourrait être fait des informations qui y sont contenues.</a:t>
            </a:r>
            <a:endParaRPr lang="en-GB" alt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r>
              <a:rPr lang="en-US" altLang="en-US" b="1" dirty="0" smtClean="0"/>
              <a:t>Corruption </a:t>
            </a:r>
            <a:r>
              <a:rPr lang="en-US" altLang="en-US" b="1" dirty="0" smtClean="0"/>
              <a:t>dans</a:t>
            </a:r>
            <a:r>
              <a:rPr lang="en-US" altLang="en-US" b="1" dirty="0" smtClean="0"/>
              <a:t> le sport</a:t>
            </a:r>
            <a:endParaRPr lang="el-GR" altLang="en-US" b="1" dirty="0" smtClean="0"/>
          </a:p>
        </p:txBody>
      </p:sp>
      <p:sp>
        <p:nvSpPr>
          <p:cNvPr id="13315" name="2 - Θέση περιεχομένου"/>
          <p:cNvSpPr>
            <a:spLocks noGrp="1"/>
          </p:cNvSpPr>
          <p:nvPr>
            <p:ph idx="1"/>
          </p:nvPr>
        </p:nvSpPr>
        <p:spPr>
          <a:xfrm>
            <a:off x="611188" y="2060575"/>
            <a:ext cx="7921625" cy="3806825"/>
          </a:xfrm>
        </p:spPr>
        <p:txBody>
          <a:bodyPr/>
          <a:lstStyle/>
          <a:p>
            <a:pPr algn="just"/>
            <a:r>
              <a:rPr lang="fr-FR" sz="2800" dirty="0" smtClean="0"/>
              <a:t>Toute activité illégale ou immorale qui tente de fausser le résultat d'un événement sportif au profit d'une ou de plusieurs des parties impliquées dans cette activité</a:t>
            </a:r>
            <a:r>
              <a:rPr lang="en-US" altLang="en-US" sz="2800" dirty="0" smtClean="0"/>
              <a:t>.</a:t>
            </a:r>
          </a:p>
          <a:p>
            <a:endParaRPr lang="en-US" altLang="en-US" sz="2800" b="1" i="1" dirty="0" smtClean="0"/>
          </a:p>
          <a:p>
            <a:pPr algn="r">
              <a:buNone/>
            </a:pPr>
            <a:r>
              <a:rPr lang="en-GB" altLang="en-US" sz="2000" dirty="0" smtClean="0"/>
              <a:t>Gorse &amp; Chadwick (2010)</a:t>
            </a:r>
            <a:endParaRPr lang="el-GR" altLang="en-US" sz="2000" dirty="0" smtClean="0"/>
          </a:p>
          <a:p>
            <a:pPr algn="r">
              <a:buFont typeface="Arial" charset="0"/>
              <a:buNone/>
            </a:pPr>
            <a:endParaRPr lang="el-GR" alt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r>
              <a:rPr lang="en-US" altLang="en-US" b="1" dirty="0" smtClean="0"/>
              <a:t>Activit</a:t>
            </a:r>
            <a:r>
              <a:rPr lang="fr-FR" altLang="en-US" b="1" dirty="0" smtClean="0"/>
              <a:t>é</a:t>
            </a:r>
            <a:r>
              <a:rPr lang="en-US" altLang="en-US" b="1" dirty="0" smtClean="0"/>
              <a:t>s de corruption</a:t>
            </a:r>
            <a:endParaRPr lang="el-GR" altLang="en-US" b="1" dirty="0" smtClean="0"/>
          </a:p>
        </p:txBody>
      </p:sp>
      <p:sp>
        <p:nvSpPr>
          <p:cNvPr id="14339" name="2 - Θέση περιεχομένου"/>
          <p:cNvSpPr>
            <a:spLocks noGrp="1"/>
          </p:cNvSpPr>
          <p:nvPr>
            <p:ph idx="1"/>
          </p:nvPr>
        </p:nvSpPr>
        <p:spPr>
          <a:xfrm>
            <a:off x="457200" y="1600200"/>
            <a:ext cx="3898776" cy="4525963"/>
          </a:xfrm>
        </p:spPr>
        <p:txBody>
          <a:bodyPr/>
          <a:lstStyle/>
          <a:p>
            <a:r>
              <a:rPr lang="en-US" altLang="en-US" dirty="0" smtClean="0"/>
              <a:t>Dopage</a:t>
            </a:r>
            <a:endParaRPr lang="en-US" altLang="en-US" dirty="0" smtClean="0"/>
          </a:p>
          <a:p>
            <a:r>
              <a:rPr lang="en-US" altLang="en-US" dirty="0" smtClean="0"/>
              <a:t>Trucage</a:t>
            </a:r>
            <a:r>
              <a:rPr lang="en-US" altLang="en-US" dirty="0" smtClean="0"/>
              <a:t> de matches</a:t>
            </a:r>
          </a:p>
          <a:p>
            <a:r>
              <a:rPr lang="en-US" altLang="en-US" dirty="0" smtClean="0"/>
              <a:t>Jeu</a:t>
            </a:r>
            <a:r>
              <a:rPr lang="en-US" altLang="en-US" dirty="0" smtClean="0"/>
              <a:t> </a:t>
            </a:r>
            <a:r>
              <a:rPr lang="en-US" altLang="en-US" dirty="0" smtClean="0"/>
              <a:t>d’argent</a:t>
            </a:r>
            <a:endParaRPr lang="en-US" altLang="en-US" dirty="0" smtClean="0"/>
          </a:p>
          <a:p>
            <a:r>
              <a:rPr lang="en-US" altLang="en-US" dirty="0" smtClean="0"/>
              <a:t>Pots-de-</a:t>
            </a:r>
            <a:r>
              <a:rPr lang="en-US" altLang="en-US" dirty="0" smtClean="0"/>
              <a:t>vin</a:t>
            </a:r>
            <a:endParaRPr lang="en-US" altLang="en-US" dirty="0" smtClean="0"/>
          </a:p>
          <a:p>
            <a:endParaRPr lang="en-US" altLang="en-US" dirty="0" smtClean="0"/>
          </a:p>
          <a:p>
            <a:endParaRPr lang="el-GR" altLang="en-US" dirty="0" smtClean="0"/>
          </a:p>
          <a:p>
            <a:endParaRPr lang="en-US" altLang="en-US" dirty="0" smtClean="0"/>
          </a:p>
          <a:p>
            <a:endParaRPr lang="el-GR" altLang="en-US" dirty="0" smtClean="0"/>
          </a:p>
        </p:txBody>
      </p:sp>
      <p:sp>
        <p:nvSpPr>
          <p:cNvPr id="4" name="2 - Θέση περιεχομένου">
            <a:extLst>
              <a:ext uri="{FF2B5EF4-FFF2-40B4-BE49-F238E27FC236}"/>
            </a:extLst>
          </p:cNvPr>
          <p:cNvSpPr txBox="1">
            <a:spLocks/>
          </p:cNvSpPr>
          <p:nvPr/>
        </p:nvSpPr>
        <p:spPr bwMode="auto">
          <a:xfrm>
            <a:off x="4787900" y="1700213"/>
            <a:ext cx="3672532" cy="4525962"/>
          </a:xfrm>
          <a:prstGeom prst="rect">
            <a:avLst/>
          </a:prstGeom>
          <a:noFill/>
          <a:ln w="9525">
            <a:noFill/>
            <a:miter lim="800000"/>
            <a:headEnd/>
            <a:tailEnd/>
          </a:ln>
        </p:spPr>
        <p:txBody>
          <a:bodyPr/>
          <a:lstStyle/>
          <a:p>
            <a:pPr marL="342900" indent="-342900">
              <a:spcBef>
                <a:spcPct val="20000"/>
              </a:spcBef>
              <a:buFont typeface="Arial" pitchFamily="34" charset="0"/>
              <a:buChar char="•"/>
              <a:defRPr/>
            </a:pPr>
            <a:r>
              <a:rPr lang="en-US" sz="3200" dirty="0" smtClean="0">
                <a:latin typeface="+mn-lt"/>
                <a:cs typeface="Arial" panose="020B0604020202020204" pitchFamily="34" charset="0"/>
              </a:rPr>
              <a:t>Points shaving </a:t>
            </a:r>
            <a:r>
              <a:rPr lang="el-GR" sz="3200" dirty="0" smtClean="0">
                <a:latin typeface="+mn-lt"/>
                <a:cs typeface="Arial" panose="020B0604020202020204" pitchFamily="34" charset="0"/>
              </a:rPr>
              <a:t>(</a:t>
            </a:r>
            <a:r>
              <a:rPr lang="en-US" sz="3200" dirty="0" smtClean="0">
                <a:latin typeface="+mn-lt"/>
                <a:cs typeface="Arial" panose="020B0604020202020204" pitchFamily="34" charset="0"/>
              </a:rPr>
              <a:t>écart</a:t>
            </a:r>
            <a:r>
              <a:rPr lang="en-US" sz="3200" dirty="0" smtClean="0">
                <a:latin typeface="+mn-lt"/>
                <a:cs typeface="Arial" panose="020B0604020202020204" pitchFamily="34" charset="0"/>
              </a:rPr>
              <a:t> de points</a:t>
            </a:r>
            <a:r>
              <a:rPr lang="el-GR" sz="3200" dirty="0" smtClean="0">
                <a:latin typeface="+mn-lt"/>
                <a:cs typeface="Arial" panose="020B0604020202020204" pitchFamily="34" charset="0"/>
              </a:rPr>
              <a:t>)</a:t>
            </a:r>
            <a:endParaRPr lang="en-US" sz="3200" dirty="0" smtClean="0">
              <a:latin typeface="+mn-lt"/>
              <a:cs typeface="Arial" panose="020B0604020202020204" pitchFamily="34" charset="0"/>
            </a:endParaRPr>
          </a:p>
          <a:p>
            <a:pPr marL="342900" indent="-342900">
              <a:spcBef>
                <a:spcPct val="20000"/>
              </a:spcBef>
              <a:buFont typeface="Arial" pitchFamily="34" charset="0"/>
              <a:buChar char="•"/>
              <a:defRPr/>
            </a:pPr>
            <a:r>
              <a:rPr lang="en-US" sz="3200" dirty="0" smtClean="0">
                <a:latin typeface="+mn-lt"/>
              </a:rPr>
              <a:t>Fraude</a:t>
            </a:r>
            <a:r>
              <a:rPr lang="en-US" sz="3200" dirty="0" smtClean="0">
                <a:latin typeface="+mn-lt"/>
              </a:rPr>
              <a:t> </a:t>
            </a:r>
            <a:r>
              <a:rPr lang="en-US" sz="3200" dirty="0" smtClean="0">
                <a:latin typeface="+mn-lt"/>
              </a:rPr>
              <a:t>électorale</a:t>
            </a:r>
            <a:endParaRPr lang="en-US" sz="3200" dirty="0" smtClean="0">
              <a:latin typeface="+mn-lt"/>
            </a:endParaRPr>
          </a:p>
          <a:p>
            <a:pPr marL="342900" indent="-342900">
              <a:spcBef>
                <a:spcPct val="20000"/>
              </a:spcBef>
              <a:buFont typeface="Arial" pitchFamily="34" charset="0"/>
              <a:buChar char="•"/>
              <a:defRPr/>
            </a:pPr>
            <a:r>
              <a:rPr lang="en-US" sz="3200" dirty="0" smtClean="0">
                <a:latin typeface="+mn-lt"/>
              </a:rPr>
              <a:t>Influence </a:t>
            </a:r>
            <a:r>
              <a:rPr lang="en-US" sz="3200" dirty="0" smtClean="0">
                <a:latin typeface="+mn-lt"/>
              </a:rPr>
              <a:t>indue</a:t>
            </a:r>
            <a:endParaRPr lang="en-US" sz="3200" dirty="0" smtClean="0">
              <a:latin typeface="+mn-lt"/>
            </a:endParaRPr>
          </a:p>
          <a:p>
            <a:pPr marL="342900" indent="-342900">
              <a:spcBef>
                <a:spcPct val="20000"/>
              </a:spcBef>
              <a:buFont typeface="Arial" pitchFamily="34" charset="0"/>
              <a:buChar char="•"/>
              <a:defRPr/>
            </a:pPr>
            <a:r>
              <a:rPr lang="en-US" sz="3200" dirty="0" smtClean="0">
                <a:latin typeface="+mn-lt"/>
              </a:rPr>
              <a:t>Détournement</a:t>
            </a:r>
            <a:r>
              <a:rPr lang="en-US" sz="3200" dirty="0" smtClean="0">
                <a:latin typeface="+mn-lt"/>
              </a:rPr>
              <a:t> de </a:t>
            </a:r>
            <a:r>
              <a:rPr lang="en-US" sz="3200" dirty="0" smtClean="0">
                <a:latin typeface="+mn-lt"/>
              </a:rPr>
              <a:t>fonds</a:t>
            </a:r>
            <a:endParaRPr lang="en-US" sz="3200" dirty="0" smtClean="0">
              <a:latin typeface="+mn-lt"/>
            </a:endParaRPr>
          </a:p>
          <a:p>
            <a:pPr marL="342900" indent="-342900">
              <a:spcBef>
                <a:spcPct val="20000"/>
              </a:spcBef>
              <a:buFont typeface="Arial" pitchFamily="34" charset="0"/>
              <a:buChar char="•"/>
              <a:defRPr/>
            </a:pPr>
            <a:endParaRPr lang="en-US" sz="3200" dirty="0">
              <a:latin typeface="+mn-lt"/>
              <a:cs typeface="+mn-cs"/>
            </a:endParaRPr>
          </a:p>
          <a:p>
            <a:pPr marL="342900" indent="-342900">
              <a:spcBef>
                <a:spcPct val="20000"/>
              </a:spcBef>
              <a:buFont typeface="Arial" pitchFamily="34" charset="0"/>
              <a:buChar char="•"/>
              <a:defRPr/>
            </a:pPr>
            <a:endParaRPr lang="en-US" sz="3200" dirty="0">
              <a:latin typeface="+mn-lt"/>
              <a:cs typeface="+mn-cs"/>
            </a:endParaRPr>
          </a:p>
          <a:p>
            <a:pPr marL="342900" indent="-342900">
              <a:spcBef>
                <a:spcPct val="20000"/>
              </a:spcBef>
              <a:buFont typeface="Arial" pitchFamily="34" charset="0"/>
              <a:buChar char="•"/>
              <a:defRPr/>
            </a:pPr>
            <a:endParaRPr lang="el-GR" sz="3200" dirty="0">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r>
              <a:rPr lang="fr-FR" b="1" dirty="0" smtClean="0"/>
              <a:t>Conséquences de la corruption</a:t>
            </a:r>
            <a:endParaRPr lang="el-GR" altLang="en-US" b="1" dirty="0" smtClean="0"/>
          </a:p>
        </p:txBody>
      </p:sp>
      <p:sp>
        <p:nvSpPr>
          <p:cNvPr id="15363" name="2 - Θέση περιεχομένου"/>
          <p:cNvSpPr>
            <a:spLocks noGrp="1"/>
          </p:cNvSpPr>
          <p:nvPr>
            <p:ph idx="1"/>
          </p:nvPr>
        </p:nvSpPr>
        <p:spPr/>
        <p:txBody>
          <a:bodyPr/>
          <a:lstStyle/>
          <a:p>
            <a:r>
              <a:rPr lang="fr-FR" dirty="0" smtClean="0"/>
              <a:t>Nuire à la perception que les sportifs et le public ont de la moralité et de l’éthique du sport</a:t>
            </a:r>
          </a:p>
          <a:p>
            <a:endParaRPr lang="en-US" altLang="en-US" dirty="0" smtClean="0"/>
          </a:p>
          <a:p>
            <a:r>
              <a:rPr lang="fr-FR" dirty="0" smtClean="0"/>
              <a:t>Privation d'imprévisibilité du résultat</a:t>
            </a:r>
          </a:p>
          <a:p>
            <a:endParaRPr lang="en-US" altLang="en-US" dirty="0" smtClean="0"/>
          </a:p>
          <a:p>
            <a:r>
              <a:rPr lang="fr-FR" dirty="0" smtClean="0"/>
              <a:t>Influence de la vertu sportive</a:t>
            </a:r>
            <a:endParaRPr lang="el-GR"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lstStyle/>
          <a:p>
            <a:r>
              <a:rPr lang="fr-FR" b="1" dirty="0" smtClean="0"/>
              <a:t>Méthodes de lutte contre la corruption </a:t>
            </a:r>
            <a:r>
              <a:rPr lang="en-US" altLang="en-US" b="1" dirty="0" smtClean="0"/>
              <a:t>1/2</a:t>
            </a:r>
            <a:endParaRPr lang="el-GR" altLang="en-US" b="1" dirty="0" smtClean="0"/>
          </a:p>
        </p:txBody>
      </p:sp>
      <p:sp>
        <p:nvSpPr>
          <p:cNvPr id="16387" name="2 - Θέση περιεχομένου"/>
          <p:cNvSpPr>
            <a:spLocks noGrp="1"/>
          </p:cNvSpPr>
          <p:nvPr>
            <p:ph idx="1"/>
          </p:nvPr>
        </p:nvSpPr>
        <p:spPr>
          <a:xfrm>
            <a:off x="395288" y="1268413"/>
            <a:ext cx="8569325" cy="4525962"/>
          </a:xfrm>
        </p:spPr>
        <p:txBody>
          <a:bodyPr/>
          <a:lstStyle/>
          <a:p>
            <a:r>
              <a:rPr lang="en-US" altLang="en-US" sz="2800" dirty="0" smtClean="0"/>
              <a:t>Transparence</a:t>
            </a:r>
          </a:p>
          <a:p>
            <a:pPr lvl="1"/>
            <a:r>
              <a:rPr lang="en-US" altLang="en-US" sz="2400" dirty="0" smtClean="0"/>
              <a:t>Bonne </a:t>
            </a:r>
            <a:r>
              <a:rPr lang="en-US" altLang="en-US" sz="2400" dirty="0" smtClean="0"/>
              <a:t>gouvernance</a:t>
            </a:r>
            <a:endParaRPr lang="en-US" altLang="en-US" sz="2400" dirty="0" smtClean="0"/>
          </a:p>
          <a:p>
            <a:r>
              <a:rPr lang="en-US" altLang="en-US" sz="2800" dirty="0" smtClean="0"/>
              <a:t>Réduction</a:t>
            </a:r>
            <a:r>
              <a:rPr lang="en-US" altLang="en-US" sz="2800" dirty="0" smtClean="0"/>
              <a:t> de </a:t>
            </a:r>
            <a:r>
              <a:rPr lang="en-US" altLang="en-US" sz="2800" dirty="0" smtClean="0"/>
              <a:t>l'offre</a:t>
            </a:r>
            <a:r>
              <a:rPr lang="en-US" altLang="en-US" sz="2800" dirty="0" smtClean="0"/>
              <a:t> de pots</a:t>
            </a:r>
            <a:r>
              <a:rPr lang="el-GR" altLang="en-US" sz="2800" dirty="0" smtClean="0"/>
              <a:t>-</a:t>
            </a:r>
            <a:r>
              <a:rPr lang="en-GB" altLang="en-US" sz="2800" dirty="0" smtClean="0"/>
              <a:t>de-</a:t>
            </a:r>
            <a:r>
              <a:rPr lang="en-GB" altLang="en-US" sz="2800" dirty="0" smtClean="0"/>
              <a:t>vin</a:t>
            </a:r>
            <a:r>
              <a:rPr lang="en-GB" altLang="en-US" sz="2800" dirty="0" smtClean="0"/>
              <a:t> </a:t>
            </a:r>
            <a:r>
              <a:rPr lang="en-US" altLang="en-US" sz="2800" dirty="0" smtClean="0"/>
              <a:t>à la source</a:t>
            </a:r>
          </a:p>
          <a:p>
            <a:pPr lvl="1"/>
            <a:r>
              <a:rPr lang="fr-FR" sz="2400" dirty="0" smtClean="0"/>
              <a:t>Réduire le financement d'une organisation corrompue</a:t>
            </a:r>
            <a:endParaRPr lang="en-US" altLang="en-US" sz="2400" dirty="0" smtClean="0"/>
          </a:p>
          <a:p>
            <a:r>
              <a:rPr lang="en-GB" altLang="en-US" sz="2800" dirty="0" smtClean="0"/>
              <a:t>Tolerance </a:t>
            </a:r>
            <a:r>
              <a:rPr lang="fr-FR" sz="2800" dirty="0" smtClean="0"/>
              <a:t>zéro à la corruption</a:t>
            </a:r>
            <a:endParaRPr lang="en-GB" altLang="en-US" sz="2800" dirty="0" smtClean="0"/>
          </a:p>
          <a:p>
            <a:pPr lvl="1"/>
            <a:r>
              <a:rPr lang="en-GB" altLang="en-US" sz="2400" dirty="0" smtClean="0"/>
              <a:t>Development de la </a:t>
            </a:r>
            <a:r>
              <a:rPr lang="en-GB" altLang="en-US" sz="2400" dirty="0" smtClean="0"/>
              <a:t>législation</a:t>
            </a:r>
            <a:endParaRPr lang="en-GB" altLang="en-US" sz="2400" dirty="0" smtClean="0"/>
          </a:p>
          <a:p>
            <a:pPr lvl="1"/>
            <a:r>
              <a:rPr lang="en-GB" altLang="en-US" sz="2400" dirty="0" smtClean="0"/>
              <a:t>Application de la </a:t>
            </a:r>
            <a:r>
              <a:rPr lang="en-GB" altLang="en-US" sz="2400" dirty="0" smtClean="0"/>
              <a:t>législation</a:t>
            </a:r>
            <a:endParaRPr lang="el-GR" altLang="en-US" sz="2400" dirty="0" smtClean="0"/>
          </a:p>
          <a:p>
            <a:r>
              <a:rPr lang="fr-FR" sz="2800" dirty="0" smtClean="0"/>
              <a:t>Encourager la dénonciation</a:t>
            </a:r>
          </a:p>
          <a:p>
            <a:pPr lvl="1"/>
            <a:r>
              <a:rPr lang="fr-FR" sz="2400" dirty="0" smtClean="0"/>
              <a:t>Développer des plateformes</a:t>
            </a:r>
          </a:p>
          <a:p>
            <a:pPr lvl="1"/>
            <a:r>
              <a:rPr lang="fr-FR" sz="2400" dirty="0" smtClean="0"/>
              <a:t>Établir une mentalité en faveur de la dénonciation</a:t>
            </a:r>
          </a:p>
          <a:p>
            <a:pPr lvl="1"/>
            <a:endParaRPr lang="en-US" altLang="en-US" sz="2400" dirty="0" smtClean="0"/>
          </a:p>
          <a:p>
            <a:endParaRPr lang="el-GR" alt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fr-FR" b="1" dirty="0" smtClean="0"/>
              <a:t>Méthodes de lutte contre la corruption </a:t>
            </a:r>
            <a:r>
              <a:rPr lang="en-US" altLang="en-US" b="1" dirty="0" smtClean="0"/>
              <a:t>2/2</a:t>
            </a:r>
            <a:endParaRPr lang="en-GB" altLang="en-US" dirty="0" smtClean="0"/>
          </a:p>
        </p:txBody>
      </p:sp>
      <p:sp>
        <p:nvSpPr>
          <p:cNvPr id="3" name="Content Placeholder 2">
            <a:extLst>
              <a:ext uri="{FF2B5EF4-FFF2-40B4-BE49-F238E27FC236}"/>
            </a:extLst>
          </p:cNvPr>
          <p:cNvSpPr>
            <a:spLocks noGrp="1"/>
          </p:cNvSpPr>
          <p:nvPr>
            <p:ph idx="1"/>
          </p:nvPr>
        </p:nvSpPr>
        <p:spPr>
          <a:xfrm>
            <a:off x="457200" y="1268413"/>
            <a:ext cx="8229600" cy="4525962"/>
          </a:xfrm>
        </p:spPr>
        <p:txBody>
          <a:bodyPr/>
          <a:lstStyle/>
          <a:p>
            <a:r>
              <a:rPr lang="en-US" altLang="en-US" sz="2800" dirty="0" smtClean="0"/>
              <a:t>Education</a:t>
            </a:r>
          </a:p>
          <a:p>
            <a:pPr lvl="1"/>
            <a:r>
              <a:rPr lang="fr-FR" sz="2400" dirty="0" smtClean="0"/>
              <a:t>Promouvoir l'esprit sportif</a:t>
            </a:r>
          </a:p>
          <a:p>
            <a:pPr lvl="1"/>
            <a:r>
              <a:rPr lang="fr-FR" sz="2400" dirty="0" smtClean="0"/>
              <a:t>Donner aux sportifs les moyens de résister à la corruption</a:t>
            </a:r>
            <a:endParaRPr lang="el-GR" altLang="en-US" sz="2400" dirty="0" smtClean="0"/>
          </a:p>
          <a:p>
            <a:pPr marL="0" indent="0">
              <a:lnSpc>
                <a:spcPct val="150000"/>
              </a:lnSpc>
              <a:buNone/>
              <a:defRPr/>
            </a:pPr>
            <a:r>
              <a:rPr lang="en-GB" sz="2400" b="1" dirty="0" smtClean="0"/>
              <a:t>Formation“Renforcement</a:t>
            </a:r>
            <a:r>
              <a:rPr lang="en-GB" sz="2400" b="1" dirty="0" smtClean="0"/>
              <a:t> de la morale”</a:t>
            </a:r>
          </a:p>
          <a:p>
            <a:pPr algn="just"/>
            <a:r>
              <a:rPr lang="fr-FR" sz="2400" dirty="0" smtClean="0"/>
              <a:t>La prise de décisions éthique en matière de leadership et le raisonnement moral peuvent être utilisés pour lutter contre les activités sportives corrompues, et les deux peuvent être développés à travers la formation.</a:t>
            </a:r>
          </a:p>
          <a:p>
            <a:pPr algn="just">
              <a:defRPr/>
            </a:pPr>
            <a:r>
              <a:rPr lang="fr-FR" sz="2400" dirty="0" smtClean="0"/>
              <a:t>Ceci est une pratique courante pour minimiser les activités corrompues dans les organisations en dehors du sport.</a:t>
            </a:r>
          </a:p>
          <a:p>
            <a:pPr marL="0" indent="0" algn="r">
              <a:lnSpc>
                <a:spcPct val="150000"/>
              </a:lnSpc>
              <a:buFont typeface="Arial" charset="0"/>
              <a:buNone/>
              <a:defRPr/>
            </a:pPr>
            <a:r>
              <a:rPr lang="en-GB" sz="1800" dirty="0" smtClean="0"/>
              <a:t>(</a:t>
            </a:r>
            <a:r>
              <a:rPr lang="en-GB" sz="1800" dirty="0"/>
              <a:t>Elbe &amp; Brand, 2016)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fr-FR" b="1" dirty="0" smtClean="0"/>
              <a:t>Formation à la prise de décision éthique</a:t>
            </a:r>
            <a:endParaRPr lang="en-GB" altLang="en-US" b="1" dirty="0" smtClean="0"/>
          </a:p>
        </p:txBody>
      </p:sp>
      <p:sp>
        <p:nvSpPr>
          <p:cNvPr id="4" name="Content Placeholder 3">
            <a:extLst>
              <a:ext uri="{FF2B5EF4-FFF2-40B4-BE49-F238E27FC236}"/>
            </a:extLst>
          </p:cNvPr>
          <p:cNvSpPr>
            <a:spLocks noGrp="1"/>
          </p:cNvSpPr>
          <p:nvPr>
            <p:ph sz="half" idx="1"/>
          </p:nvPr>
        </p:nvSpPr>
        <p:spPr>
          <a:xfrm>
            <a:off x="457200" y="1600200"/>
            <a:ext cx="4546600" cy="4525963"/>
          </a:xfrm>
        </p:spPr>
        <p:txBody>
          <a:bodyPr/>
          <a:lstStyle/>
          <a:p>
            <a:pPr>
              <a:lnSpc>
                <a:spcPct val="150000"/>
              </a:lnSpc>
              <a:defRPr/>
            </a:pPr>
            <a:r>
              <a:rPr lang="fr-FR" sz="2400" dirty="0" smtClean="0"/>
              <a:t>Former les athlètes à la prise de décisions éthique contre le dopage</a:t>
            </a:r>
          </a:p>
          <a:p>
            <a:pPr>
              <a:lnSpc>
                <a:spcPct val="150000"/>
              </a:lnSpc>
              <a:defRPr/>
            </a:pPr>
            <a:r>
              <a:rPr lang="fr-FR" sz="2400" dirty="0" smtClean="0"/>
              <a:t>Les stagiaires sont confrontés à des situations/dilemmes de risque de dopage et sont tenus de faire un choix (éthique)</a:t>
            </a:r>
          </a:p>
          <a:p>
            <a:pPr marL="0" indent="0" algn="ctr">
              <a:lnSpc>
                <a:spcPct val="150000"/>
              </a:lnSpc>
              <a:buFont typeface="Arial" charset="0"/>
              <a:buNone/>
              <a:defRPr/>
            </a:pPr>
            <a:r>
              <a:rPr lang="en-GB" sz="1200" dirty="0" smtClean="0">
                <a:hlinkClick r:id="rId3"/>
              </a:rPr>
              <a:t>https</a:t>
            </a:r>
            <a:r>
              <a:rPr lang="en-GB" sz="1200" dirty="0">
                <a:hlinkClick r:id="rId3"/>
              </a:rPr>
              <a:t>://www.wada-ama.org/sites/default/files/resources/files/elbe_-_2008_final_report.pdf</a:t>
            </a:r>
            <a:r>
              <a:rPr lang="en-GB" sz="1200" dirty="0"/>
              <a:t> </a:t>
            </a:r>
          </a:p>
        </p:txBody>
      </p:sp>
      <p:pic>
        <p:nvPicPr>
          <p:cNvPr id="18436" name="Picture 4"/>
          <p:cNvPicPr>
            <a:picLocks noGrp="1" noChangeAspect="1" noChangeArrowheads="1"/>
          </p:cNvPicPr>
          <p:nvPr>
            <p:ph sz="half" idx="2"/>
          </p:nvPr>
        </p:nvPicPr>
        <p:blipFill>
          <a:blip r:embed="rId4" cstate="print"/>
          <a:srcRect/>
          <a:stretch>
            <a:fillRect/>
          </a:stretch>
        </p:blipFill>
        <p:spPr>
          <a:xfrm>
            <a:off x="5154613" y="1600200"/>
            <a:ext cx="3025775" cy="4525963"/>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Shape 180"/>
          <p:cNvGrpSpPr>
            <a:grpSpLocks/>
          </p:cNvGrpSpPr>
          <p:nvPr/>
        </p:nvGrpSpPr>
        <p:grpSpPr bwMode="auto">
          <a:xfrm>
            <a:off x="650875" y="1196753"/>
            <a:ext cx="7600950" cy="6296248"/>
            <a:chOff x="2036389" y="1676468"/>
            <a:chExt cx="8056247" cy="4775938"/>
          </a:xfrm>
        </p:grpSpPr>
        <p:sp>
          <p:nvSpPr>
            <p:cNvPr id="19470" name="Shape 183"/>
            <p:cNvSpPr txBox="1">
              <a:spLocks noChangeArrowheads="1"/>
            </p:cNvSpPr>
            <p:nvPr/>
          </p:nvSpPr>
          <p:spPr bwMode="auto">
            <a:xfrm>
              <a:off x="2036389" y="1676468"/>
              <a:ext cx="8056247" cy="4775938"/>
            </a:xfrm>
            <a:prstGeom prst="rect">
              <a:avLst/>
            </a:prstGeom>
            <a:noFill/>
            <a:ln w="9525">
              <a:noFill/>
              <a:miter lim="800000"/>
              <a:headEnd/>
              <a:tailEnd/>
            </a:ln>
          </p:spPr>
          <p:txBody>
            <a:bodyPr lIns="205725" tIns="205725" rIns="205725" bIns="205725" anchor="ctr"/>
            <a:lstStyle/>
            <a:p>
              <a:pPr algn="ctr" eaLnBrk="1" hangingPunct="1">
                <a:lnSpc>
                  <a:spcPct val="90000"/>
                </a:lnSpc>
                <a:buClr>
                  <a:srgbClr val="FFFFFF"/>
                </a:buClr>
                <a:buSzPct val="25000"/>
                <a:buFont typeface="Arial" charset="0"/>
                <a:buNone/>
              </a:pPr>
              <a:endParaRPr lang="en-GB" altLang="en-US" sz="5400" dirty="0">
                <a:solidFill>
                  <a:srgbClr val="FFFFFF"/>
                </a:solidFill>
                <a:latin typeface="Calibri" pitchFamily="34" charset="0"/>
                <a:sym typeface="Calibri" pitchFamily="34" charset="0"/>
              </a:endParaRPr>
            </a:p>
          </p:txBody>
        </p:sp>
        <p:sp>
          <p:nvSpPr>
            <p:cNvPr id="19471" name="Shape 184"/>
            <p:cNvSpPr>
              <a:spLocks noChangeArrowheads="1"/>
            </p:cNvSpPr>
            <p:nvPr/>
          </p:nvSpPr>
          <p:spPr bwMode="auto">
            <a:xfrm>
              <a:off x="2147362" y="1731088"/>
              <a:ext cx="1356982" cy="218483"/>
            </a:xfrm>
            <a:prstGeom prst="rect">
              <a:avLst/>
            </a:prstGeom>
            <a:noFill/>
            <a:ln w="9525">
              <a:noFill/>
              <a:miter lim="800000"/>
              <a:headEnd/>
              <a:tailEnd/>
            </a:ln>
          </p:spPr>
          <p:txBody>
            <a:bodyPr lIns="91425" tIns="45700" rIns="91425" bIns="45700"/>
            <a:lstStyle/>
            <a:p>
              <a:pPr algn="ctr" eaLnBrk="1" hangingPunct="1">
                <a:buClr>
                  <a:srgbClr val="D8D8D8"/>
                </a:buClr>
                <a:buSzPct val="25000"/>
                <a:buFont typeface="Arial" charset="0"/>
                <a:buNone/>
              </a:pPr>
              <a:r>
                <a:rPr lang="en-GB" altLang="en-US" sz="2000" b="1" dirty="0">
                  <a:latin typeface="Calibri" pitchFamily="34" charset="0"/>
                  <a:sym typeface="Calibri" pitchFamily="34" charset="0"/>
                </a:rPr>
                <a:t>Article 2.1 </a:t>
              </a:r>
            </a:p>
          </p:txBody>
        </p:sp>
        <p:sp>
          <p:nvSpPr>
            <p:cNvPr id="19472" name="Shape 185"/>
            <p:cNvSpPr>
              <a:spLocks noChangeArrowheads="1"/>
            </p:cNvSpPr>
            <p:nvPr/>
          </p:nvSpPr>
          <p:spPr bwMode="auto">
            <a:xfrm>
              <a:off x="3806849" y="1741299"/>
              <a:ext cx="1401703" cy="400109"/>
            </a:xfrm>
            <a:prstGeom prst="rect">
              <a:avLst/>
            </a:prstGeom>
            <a:noFill/>
            <a:ln w="9525">
              <a:noFill/>
              <a:miter lim="800000"/>
              <a:headEnd/>
              <a:tailEnd/>
            </a:ln>
          </p:spPr>
          <p:txBody>
            <a:bodyPr lIns="91425" tIns="45700" rIns="91425" bIns="45700"/>
            <a:lstStyle/>
            <a:p>
              <a:pPr algn="ctr" eaLnBrk="1" hangingPunct="1">
                <a:buClr>
                  <a:srgbClr val="D8D8D8"/>
                </a:buClr>
                <a:buSzPct val="25000"/>
                <a:buFont typeface="Arial" charset="0"/>
                <a:buNone/>
              </a:pPr>
              <a:r>
                <a:rPr lang="en-GB" altLang="en-US" sz="2000" b="1" dirty="0">
                  <a:latin typeface="Calibri" pitchFamily="34" charset="0"/>
                  <a:sym typeface="Calibri" pitchFamily="34" charset="0"/>
                </a:rPr>
                <a:t>Article 2.2</a:t>
              </a:r>
            </a:p>
          </p:txBody>
        </p:sp>
        <p:sp>
          <p:nvSpPr>
            <p:cNvPr id="19473" name="Shape 186"/>
            <p:cNvSpPr>
              <a:spLocks noChangeArrowheads="1"/>
            </p:cNvSpPr>
            <p:nvPr/>
          </p:nvSpPr>
          <p:spPr bwMode="auto">
            <a:xfrm>
              <a:off x="5327434" y="1736624"/>
              <a:ext cx="1446334" cy="400109"/>
            </a:xfrm>
            <a:prstGeom prst="rect">
              <a:avLst/>
            </a:prstGeom>
            <a:noFill/>
            <a:ln w="9525">
              <a:noFill/>
              <a:miter lim="800000"/>
              <a:headEnd/>
              <a:tailEnd/>
            </a:ln>
          </p:spPr>
          <p:txBody>
            <a:bodyPr lIns="91425" tIns="45700" rIns="91425" bIns="45700"/>
            <a:lstStyle/>
            <a:p>
              <a:pPr algn="ctr" eaLnBrk="1" hangingPunct="1">
                <a:buClr>
                  <a:srgbClr val="D8D8D8"/>
                </a:buClr>
                <a:buSzPct val="25000"/>
                <a:buFont typeface="Arial" charset="0"/>
                <a:buNone/>
              </a:pPr>
              <a:r>
                <a:rPr lang="en-GB" altLang="en-US" sz="2000" b="1" dirty="0">
                  <a:latin typeface="Calibri" pitchFamily="34" charset="0"/>
                  <a:sym typeface="Calibri" pitchFamily="34" charset="0"/>
                </a:rPr>
                <a:t>Article 2.3 </a:t>
              </a:r>
            </a:p>
          </p:txBody>
        </p:sp>
        <p:sp>
          <p:nvSpPr>
            <p:cNvPr id="19474" name="Shape 187"/>
            <p:cNvSpPr>
              <a:spLocks noChangeArrowheads="1"/>
            </p:cNvSpPr>
            <p:nvPr/>
          </p:nvSpPr>
          <p:spPr bwMode="auto">
            <a:xfrm>
              <a:off x="2152513" y="3820052"/>
              <a:ext cx="1450089" cy="323302"/>
            </a:xfrm>
            <a:prstGeom prst="rect">
              <a:avLst/>
            </a:prstGeom>
            <a:noFill/>
            <a:ln w="9525">
              <a:noFill/>
              <a:miter lim="800000"/>
              <a:headEnd/>
              <a:tailEnd/>
            </a:ln>
          </p:spPr>
          <p:txBody>
            <a:bodyPr lIns="91425" tIns="45700" rIns="91425" bIns="45700"/>
            <a:lstStyle/>
            <a:p>
              <a:pPr algn="ctr" eaLnBrk="1" hangingPunct="1">
                <a:buClr>
                  <a:srgbClr val="D8D8D8"/>
                </a:buClr>
                <a:buSzPct val="25000"/>
                <a:buFont typeface="Arial" charset="0"/>
                <a:buNone/>
              </a:pPr>
              <a:r>
                <a:rPr lang="en-GB" altLang="en-US" sz="2000" b="1" dirty="0">
                  <a:latin typeface="Calibri" pitchFamily="34" charset="0"/>
                  <a:sym typeface="Calibri" pitchFamily="34" charset="0"/>
                </a:rPr>
                <a:t>Article 2.6</a:t>
              </a:r>
            </a:p>
            <a:p>
              <a:pPr eaLnBrk="1" hangingPunct="1">
                <a:buClr>
                  <a:srgbClr val="000000"/>
                </a:buClr>
                <a:buFont typeface="Arial" charset="0"/>
                <a:buNone/>
              </a:pPr>
              <a:endParaRPr lang="el-GR" altLang="en-US" sz="1100" b="1" dirty="0">
                <a:latin typeface="Calibri" pitchFamily="34" charset="0"/>
                <a:sym typeface="Calibri" pitchFamily="34" charset="0"/>
              </a:endParaRPr>
            </a:p>
          </p:txBody>
        </p:sp>
        <p:sp>
          <p:nvSpPr>
            <p:cNvPr id="19475" name="Shape 188"/>
            <p:cNvSpPr>
              <a:spLocks noChangeArrowheads="1"/>
            </p:cNvSpPr>
            <p:nvPr/>
          </p:nvSpPr>
          <p:spPr bwMode="auto">
            <a:xfrm>
              <a:off x="8405838" y="3814539"/>
              <a:ext cx="1645322" cy="400109"/>
            </a:xfrm>
            <a:prstGeom prst="rect">
              <a:avLst/>
            </a:prstGeom>
            <a:noFill/>
            <a:ln w="9525">
              <a:noFill/>
              <a:miter lim="800000"/>
              <a:headEnd/>
              <a:tailEnd/>
            </a:ln>
          </p:spPr>
          <p:txBody>
            <a:bodyPr lIns="91425" tIns="45700" rIns="91425" bIns="45700"/>
            <a:lstStyle/>
            <a:p>
              <a:pPr algn="ctr" eaLnBrk="1" hangingPunct="1">
                <a:buClr>
                  <a:srgbClr val="D8D8D8"/>
                </a:buClr>
                <a:buSzPct val="25000"/>
                <a:buFont typeface="Arial" charset="0"/>
                <a:buNone/>
              </a:pPr>
              <a:r>
                <a:rPr lang="en-GB" altLang="en-US" sz="2000" b="1" dirty="0">
                  <a:latin typeface="Calibri" pitchFamily="34" charset="0"/>
                  <a:sym typeface="Calibri" pitchFamily="34" charset="0"/>
                </a:rPr>
                <a:t>Article 2.10</a:t>
              </a:r>
            </a:p>
          </p:txBody>
        </p:sp>
        <p:sp>
          <p:nvSpPr>
            <p:cNvPr id="19476" name="Shape 189"/>
            <p:cNvSpPr>
              <a:spLocks noChangeArrowheads="1"/>
            </p:cNvSpPr>
            <p:nvPr/>
          </p:nvSpPr>
          <p:spPr bwMode="auto">
            <a:xfrm>
              <a:off x="3804062" y="3820052"/>
              <a:ext cx="1520338" cy="400109"/>
            </a:xfrm>
            <a:prstGeom prst="rect">
              <a:avLst/>
            </a:prstGeom>
            <a:noFill/>
            <a:ln w="9525">
              <a:noFill/>
              <a:miter lim="800000"/>
              <a:headEnd/>
              <a:tailEnd/>
            </a:ln>
          </p:spPr>
          <p:txBody>
            <a:bodyPr lIns="91425" tIns="45700" rIns="91425" bIns="45700"/>
            <a:lstStyle/>
            <a:p>
              <a:pPr algn="ctr" eaLnBrk="1" hangingPunct="1">
                <a:buClr>
                  <a:srgbClr val="D8D8D8"/>
                </a:buClr>
                <a:buSzPct val="25000"/>
                <a:buFont typeface="Arial" charset="0"/>
                <a:buNone/>
              </a:pPr>
              <a:r>
                <a:rPr lang="en-GB" altLang="en-US" sz="2000" b="1" dirty="0">
                  <a:latin typeface="Calibri" pitchFamily="34" charset="0"/>
                  <a:sym typeface="Calibri" pitchFamily="34" charset="0"/>
                </a:rPr>
                <a:t>Article 2.7</a:t>
              </a:r>
            </a:p>
          </p:txBody>
        </p:sp>
        <p:sp>
          <p:nvSpPr>
            <p:cNvPr id="19477" name="Shape 190"/>
            <p:cNvSpPr>
              <a:spLocks noChangeArrowheads="1"/>
            </p:cNvSpPr>
            <p:nvPr/>
          </p:nvSpPr>
          <p:spPr bwMode="auto">
            <a:xfrm>
              <a:off x="8313230" y="1736192"/>
              <a:ext cx="1365060" cy="400109"/>
            </a:xfrm>
            <a:prstGeom prst="rect">
              <a:avLst/>
            </a:prstGeom>
            <a:noFill/>
            <a:ln w="9525">
              <a:noFill/>
              <a:miter lim="800000"/>
              <a:headEnd/>
              <a:tailEnd/>
            </a:ln>
          </p:spPr>
          <p:txBody>
            <a:bodyPr lIns="91425" tIns="45700" rIns="91425" bIns="45700"/>
            <a:lstStyle/>
            <a:p>
              <a:pPr algn="ctr" eaLnBrk="1" hangingPunct="1">
                <a:buClr>
                  <a:srgbClr val="D8D8D8"/>
                </a:buClr>
                <a:buSzPct val="25000"/>
                <a:buFont typeface="Arial" charset="0"/>
                <a:buNone/>
              </a:pPr>
              <a:r>
                <a:rPr lang="en-GB" altLang="en-US" sz="2000" b="1" dirty="0">
                  <a:latin typeface="Calibri" pitchFamily="34" charset="0"/>
                  <a:sym typeface="Calibri" pitchFamily="34" charset="0"/>
                </a:rPr>
                <a:t>Article 2.5</a:t>
              </a:r>
            </a:p>
          </p:txBody>
        </p:sp>
        <p:sp>
          <p:nvSpPr>
            <p:cNvPr id="19478" name="Shape 191"/>
            <p:cNvSpPr>
              <a:spLocks noChangeArrowheads="1"/>
            </p:cNvSpPr>
            <p:nvPr/>
          </p:nvSpPr>
          <p:spPr bwMode="auto">
            <a:xfrm>
              <a:off x="5324244" y="3814539"/>
              <a:ext cx="1498459" cy="365987"/>
            </a:xfrm>
            <a:prstGeom prst="rect">
              <a:avLst/>
            </a:prstGeom>
            <a:noFill/>
            <a:ln w="9525">
              <a:noFill/>
              <a:miter lim="800000"/>
              <a:headEnd/>
              <a:tailEnd/>
            </a:ln>
          </p:spPr>
          <p:txBody>
            <a:bodyPr lIns="91425" tIns="45700" rIns="91425" bIns="45700"/>
            <a:lstStyle/>
            <a:p>
              <a:pPr algn="ctr" eaLnBrk="1" hangingPunct="1">
                <a:buClr>
                  <a:srgbClr val="D8D8D8"/>
                </a:buClr>
                <a:buSzPct val="25000"/>
                <a:buFont typeface="Arial" charset="0"/>
                <a:buNone/>
              </a:pPr>
              <a:r>
                <a:rPr lang="en-GB" altLang="en-US" sz="2000" b="1" dirty="0">
                  <a:latin typeface="Calibri" pitchFamily="34" charset="0"/>
                  <a:sym typeface="Calibri" pitchFamily="34" charset="0"/>
                </a:rPr>
                <a:t>Article 2.8</a:t>
              </a:r>
            </a:p>
          </p:txBody>
        </p:sp>
        <p:sp>
          <p:nvSpPr>
            <p:cNvPr id="19479" name="Shape 192"/>
            <p:cNvSpPr>
              <a:spLocks noChangeArrowheads="1"/>
            </p:cNvSpPr>
            <p:nvPr/>
          </p:nvSpPr>
          <p:spPr bwMode="auto">
            <a:xfrm>
              <a:off x="7002759" y="3820052"/>
              <a:ext cx="1450089" cy="400109"/>
            </a:xfrm>
            <a:prstGeom prst="rect">
              <a:avLst/>
            </a:prstGeom>
            <a:noFill/>
            <a:ln w="9525">
              <a:noFill/>
              <a:miter lim="800000"/>
              <a:headEnd/>
              <a:tailEnd/>
            </a:ln>
          </p:spPr>
          <p:txBody>
            <a:bodyPr lIns="91425" tIns="45700" rIns="91425" bIns="45700"/>
            <a:lstStyle/>
            <a:p>
              <a:pPr algn="ctr" eaLnBrk="1" hangingPunct="1">
                <a:buClr>
                  <a:srgbClr val="D8D8D8"/>
                </a:buClr>
                <a:buSzPct val="25000"/>
                <a:buFont typeface="Arial" charset="0"/>
                <a:buNone/>
              </a:pPr>
              <a:r>
                <a:rPr lang="en-GB" altLang="en-US" sz="2000" b="1" dirty="0">
                  <a:latin typeface="Calibri" pitchFamily="34" charset="0"/>
                  <a:sym typeface="Calibri" pitchFamily="34" charset="0"/>
                </a:rPr>
                <a:t>Article 2.9</a:t>
              </a:r>
            </a:p>
          </p:txBody>
        </p:sp>
        <p:sp>
          <p:nvSpPr>
            <p:cNvPr id="19480" name="Shape 193"/>
            <p:cNvSpPr>
              <a:spLocks noChangeArrowheads="1"/>
            </p:cNvSpPr>
            <p:nvPr/>
          </p:nvSpPr>
          <p:spPr bwMode="auto">
            <a:xfrm>
              <a:off x="6756678" y="1730825"/>
              <a:ext cx="1411945" cy="400109"/>
            </a:xfrm>
            <a:prstGeom prst="rect">
              <a:avLst/>
            </a:prstGeom>
            <a:noFill/>
            <a:ln w="9525">
              <a:noFill/>
              <a:miter lim="800000"/>
              <a:headEnd/>
              <a:tailEnd/>
            </a:ln>
          </p:spPr>
          <p:txBody>
            <a:bodyPr lIns="91425" tIns="45700" rIns="91425" bIns="45700"/>
            <a:lstStyle/>
            <a:p>
              <a:pPr algn="ctr" eaLnBrk="1" hangingPunct="1">
                <a:buClr>
                  <a:srgbClr val="D8D8D8"/>
                </a:buClr>
                <a:buSzPct val="25000"/>
                <a:buFont typeface="Arial" charset="0"/>
                <a:buNone/>
              </a:pPr>
              <a:r>
                <a:rPr lang="en-GB" altLang="en-US" sz="2000" b="1" dirty="0">
                  <a:latin typeface="Calibri" pitchFamily="34" charset="0"/>
                  <a:sym typeface="Calibri" pitchFamily="34" charset="0"/>
                </a:rPr>
                <a:t>Article 2.4</a:t>
              </a:r>
            </a:p>
          </p:txBody>
        </p:sp>
        <p:pic>
          <p:nvPicPr>
            <p:cNvPr id="19481" name="Shape 194" descr="Steroid_Use.jpg"/>
            <p:cNvPicPr preferRelativeResize="0">
              <a:picLocks noChangeAspect="1" noChangeArrowheads="1"/>
            </p:cNvPicPr>
            <p:nvPr/>
          </p:nvPicPr>
          <p:blipFill>
            <a:blip r:embed="rId3" cstate="print"/>
            <a:srcRect/>
            <a:stretch>
              <a:fillRect/>
            </a:stretch>
          </p:blipFill>
          <p:spPr bwMode="auto">
            <a:xfrm>
              <a:off x="3922541" y="2115357"/>
              <a:ext cx="1263357" cy="838274"/>
            </a:xfrm>
            <a:prstGeom prst="rect">
              <a:avLst/>
            </a:prstGeom>
            <a:noFill/>
            <a:ln w="9525">
              <a:noFill/>
              <a:miter lim="800000"/>
              <a:headEnd/>
              <a:tailEnd/>
            </a:ln>
          </p:spPr>
        </p:pic>
        <p:pic>
          <p:nvPicPr>
            <p:cNvPr id="19482" name="Shape 195"/>
            <p:cNvPicPr preferRelativeResize="0">
              <a:picLocks noChangeAspect="1" noChangeArrowheads="1"/>
            </p:cNvPicPr>
            <p:nvPr/>
          </p:nvPicPr>
          <p:blipFill>
            <a:blip r:embed="rId4" cstate="print"/>
            <a:srcRect/>
            <a:stretch>
              <a:fillRect/>
            </a:stretch>
          </p:blipFill>
          <p:spPr bwMode="auto">
            <a:xfrm>
              <a:off x="5501660" y="2125842"/>
              <a:ext cx="1080792" cy="827787"/>
            </a:xfrm>
            <a:prstGeom prst="rect">
              <a:avLst/>
            </a:prstGeom>
            <a:noFill/>
            <a:ln w="9525">
              <a:noFill/>
              <a:miter lim="800000"/>
              <a:headEnd/>
              <a:tailEnd/>
            </a:ln>
          </p:spPr>
        </p:pic>
        <p:pic>
          <p:nvPicPr>
            <p:cNvPr id="19483" name="Shape 196"/>
            <p:cNvPicPr preferRelativeResize="0">
              <a:picLocks noChangeAspect="1" noChangeArrowheads="1"/>
            </p:cNvPicPr>
            <p:nvPr/>
          </p:nvPicPr>
          <p:blipFill>
            <a:blip r:embed="rId5" cstate="print"/>
            <a:srcRect/>
            <a:stretch>
              <a:fillRect/>
            </a:stretch>
          </p:blipFill>
          <p:spPr bwMode="auto">
            <a:xfrm>
              <a:off x="2130658" y="2111948"/>
              <a:ext cx="1278882" cy="857145"/>
            </a:xfrm>
            <a:prstGeom prst="rect">
              <a:avLst/>
            </a:prstGeom>
            <a:noFill/>
            <a:ln w="9525">
              <a:noFill/>
              <a:miter lim="800000"/>
              <a:headEnd/>
              <a:tailEnd/>
            </a:ln>
          </p:spPr>
        </p:pic>
        <p:pic>
          <p:nvPicPr>
            <p:cNvPr id="19484" name="Shape 197"/>
            <p:cNvPicPr preferRelativeResize="0">
              <a:picLocks noChangeAspect="1" noChangeArrowheads="1"/>
            </p:cNvPicPr>
            <p:nvPr/>
          </p:nvPicPr>
          <p:blipFill>
            <a:blip r:embed="rId6" cstate="print"/>
            <a:srcRect/>
            <a:stretch>
              <a:fillRect/>
            </a:stretch>
          </p:blipFill>
          <p:spPr bwMode="auto">
            <a:xfrm>
              <a:off x="6895921" y="2125845"/>
              <a:ext cx="1159424" cy="847548"/>
            </a:xfrm>
            <a:prstGeom prst="rect">
              <a:avLst/>
            </a:prstGeom>
            <a:noFill/>
            <a:ln w="9525">
              <a:noFill/>
              <a:miter lim="800000"/>
              <a:headEnd/>
              <a:tailEnd/>
            </a:ln>
          </p:spPr>
        </p:pic>
        <p:pic>
          <p:nvPicPr>
            <p:cNvPr id="19485" name="Shape 198"/>
            <p:cNvPicPr preferRelativeResize="0">
              <a:picLocks noChangeAspect="1" noChangeArrowheads="1"/>
            </p:cNvPicPr>
            <p:nvPr/>
          </p:nvPicPr>
          <p:blipFill>
            <a:blip r:embed="rId7" cstate="print"/>
            <a:srcRect/>
            <a:stretch>
              <a:fillRect/>
            </a:stretch>
          </p:blipFill>
          <p:spPr bwMode="auto">
            <a:xfrm>
              <a:off x="8348453" y="2139862"/>
              <a:ext cx="1282922" cy="794292"/>
            </a:xfrm>
            <a:prstGeom prst="rect">
              <a:avLst/>
            </a:prstGeom>
            <a:noFill/>
            <a:ln w="9525">
              <a:noFill/>
              <a:miter lim="800000"/>
              <a:headEnd/>
              <a:tailEnd/>
            </a:ln>
          </p:spPr>
        </p:pic>
        <p:pic>
          <p:nvPicPr>
            <p:cNvPr id="19486" name="Shape 199"/>
            <p:cNvPicPr preferRelativeResize="0">
              <a:picLocks noChangeAspect="1" noChangeArrowheads="1"/>
            </p:cNvPicPr>
            <p:nvPr/>
          </p:nvPicPr>
          <p:blipFill>
            <a:blip r:embed="rId8" cstate="print"/>
            <a:srcRect/>
            <a:stretch>
              <a:fillRect/>
            </a:stretch>
          </p:blipFill>
          <p:spPr bwMode="auto">
            <a:xfrm>
              <a:off x="2341671" y="4167298"/>
              <a:ext cx="1221108" cy="937541"/>
            </a:xfrm>
            <a:prstGeom prst="rect">
              <a:avLst/>
            </a:prstGeom>
            <a:noFill/>
            <a:ln w="9525">
              <a:noFill/>
              <a:miter lim="800000"/>
              <a:headEnd/>
              <a:tailEnd/>
            </a:ln>
          </p:spPr>
        </p:pic>
        <p:pic>
          <p:nvPicPr>
            <p:cNvPr id="19487" name="Shape 200"/>
            <p:cNvPicPr preferRelativeResize="0">
              <a:picLocks noChangeAspect="1" noChangeArrowheads="1"/>
            </p:cNvPicPr>
            <p:nvPr/>
          </p:nvPicPr>
          <p:blipFill>
            <a:blip r:embed="rId9" cstate="print"/>
            <a:srcRect/>
            <a:stretch>
              <a:fillRect/>
            </a:stretch>
          </p:blipFill>
          <p:spPr bwMode="auto">
            <a:xfrm>
              <a:off x="5553207" y="4209982"/>
              <a:ext cx="1237676" cy="937541"/>
            </a:xfrm>
            <a:prstGeom prst="rect">
              <a:avLst/>
            </a:prstGeom>
            <a:noFill/>
            <a:ln w="9525">
              <a:noFill/>
              <a:miter lim="800000"/>
              <a:headEnd/>
              <a:tailEnd/>
            </a:ln>
          </p:spPr>
        </p:pic>
        <p:pic>
          <p:nvPicPr>
            <p:cNvPr id="19488" name="Shape 201"/>
            <p:cNvPicPr preferRelativeResize="0">
              <a:picLocks noChangeAspect="1" noChangeArrowheads="1"/>
            </p:cNvPicPr>
            <p:nvPr/>
          </p:nvPicPr>
          <p:blipFill>
            <a:blip r:embed="rId10" cstate="print"/>
            <a:srcRect/>
            <a:stretch>
              <a:fillRect/>
            </a:stretch>
          </p:blipFill>
          <p:spPr bwMode="auto">
            <a:xfrm>
              <a:off x="3950476" y="4209982"/>
              <a:ext cx="1274536" cy="937541"/>
            </a:xfrm>
            <a:prstGeom prst="rect">
              <a:avLst/>
            </a:prstGeom>
            <a:noFill/>
            <a:ln w="9525">
              <a:noFill/>
              <a:miter lim="800000"/>
              <a:headEnd/>
              <a:tailEnd/>
            </a:ln>
          </p:spPr>
        </p:pic>
        <p:pic>
          <p:nvPicPr>
            <p:cNvPr id="19489" name="Shape 202"/>
            <p:cNvPicPr preferRelativeResize="0">
              <a:picLocks noChangeAspect="1" noChangeArrowheads="1"/>
            </p:cNvPicPr>
            <p:nvPr/>
          </p:nvPicPr>
          <p:blipFill>
            <a:blip r:embed="rId11" cstate="print"/>
            <a:srcRect/>
            <a:stretch>
              <a:fillRect/>
            </a:stretch>
          </p:blipFill>
          <p:spPr bwMode="auto">
            <a:xfrm>
              <a:off x="7155938" y="4209982"/>
              <a:ext cx="1167325" cy="931742"/>
            </a:xfrm>
            <a:prstGeom prst="rect">
              <a:avLst/>
            </a:prstGeom>
            <a:noFill/>
            <a:ln w="9525">
              <a:noFill/>
              <a:miter lim="800000"/>
              <a:headEnd/>
              <a:tailEnd/>
            </a:ln>
          </p:spPr>
        </p:pic>
        <p:pic>
          <p:nvPicPr>
            <p:cNvPr id="19490" name="Shape 203"/>
            <p:cNvPicPr preferRelativeResize="0">
              <a:picLocks noChangeAspect="1" noChangeArrowheads="1"/>
            </p:cNvPicPr>
            <p:nvPr/>
          </p:nvPicPr>
          <p:blipFill>
            <a:blip r:embed="rId12" cstate="print"/>
            <a:srcRect/>
            <a:stretch>
              <a:fillRect/>
            </a:stretch>
          </p:blipFill>
          <p:spPr bwMode="auto">
            <a:xfrm>
              <a:off x="8676276" y="4167298"/>
              <a:ext cx="1002015" cy="931742"/>
            </a:xfrm>
            <a:prstGeom prst="rect">
              <a:avLst/>
            </a:prstGeom>
            <a:noFill/>
            <a:ln w="9525">
              <a:noFill/>
              <a:miter lim="800000"/>
              <a:headEnd/>
              <a:tailEnd/>
            </a:ln>
          </p:spPr>
        </p:pic>
      </p:grpSp>
      <p:sp>
        <p:nvSpPr>
          <p:cNvPr id="19459" name="Shape 204"/>
          <p:cNvSpPr>
            <a:spLocks noChangeArrowheads="1"/>
          </p:cNvSpPr>
          <p:nvPr/>
        </p:nvSpPr>
        <p:spPr bwMode="auto">
          <a:xfrm>
            <a:off x="544513" y="2790825"/>
            <a:ext cx="1595437" cy="550863"/>
          </a:xfrm>
          <a:prstGeom prst="rect">
            <a:avLst/>
          </a:prstGeom>
          <a:noFill/>
          <a:ln w="9525">
            <a:noFill/>
            <a:miter lim="800000"/>
            <a:headEnd/>
            <a:tailEnd/>
          </a:ln>
        </p:spPr>
        <p:txBody>
          <a:bodyPr lIns="91425" tIns="45700" rIns="91425" bIns="45700"/>
          <a:lstStyle/>
          <a:p>
            <a:pPr algn="ctr"/>
            <a:r>
              <a:rPr lang="fr-FR" dirty="0" smtClean="0">
                <a:latin typeface="+mn-lt"/>
              </a:rPr>
              <a:t>Présence d'une substance</a:t>
            </a:r>
            <a:endParaRPr lang="fr-FR" dirty="0">
              <a:latin typeface="+mn-lt"/>
            </a:endParaRPr>
          </a:p>
        </p:txBody>
      </p:sp>
      <p:sp>
        <p:nvSpPr>
          <p:cNvPr id="19460" name="Shape 205"/>
          <p:cNvSpPr>
            <a:spLocks noChangeArrowheads="1"/>
          </p:cNvSpPr>
          <p:nvPr/>
        </p:nvSpPr>
        <p:spPr bwMode="auto">
          <a:xfrm>
            <a:off x="2278063" y="2790825"/>
            <a:ext cx="1429841" cy="550863"/>
          </a:xfrm>
          <a:prstGeom prst="rect">
            <a:avLst/>
          </a:prstGeom>
          <a:noFill/>
          <a:ln w="9525">
            <a:noFill/>
            <a:miter lim="800000"/>
            <a:headEnd/>
            <a:tailEnd/>
          </a:ln>
        </p:spPr>
        <p:txBody>
          <a:bodyPr lIns="91425" tIns="45700" rIns="91425" bIns="45700"/>
          <a:lstStyle/>
          <a:p>
            <a:pPr algn="ctr" eaLnBrk="1" hangingPunct="1">
              <a:buClr>
                <a:srgbClr val="D8D8D8"/>
              </a:buClr>
              <a:buSzPct val="25000"/>
              <a:buFont typeface="Arial" charset="0"/>
              <a:buNone/>
            </a:pPr>
            <a:r>
              <a:rPr lang="fr-FR" dirty="0" smtClean="0">
                <a:latin typeface="+mn-lt"/>
              </a:rPr>
              <a:t>Utiliser/</a:t>
            </a:r>
          </a:p>
          <a:p>
            <a:pPr algn="ctr" eaLnBrk="1" hangingPunct="1">
              <a:buClr>
                <a:srgbClr val="D8D8D8"/>
              </a:buClr>
              <a:buSzPct val="25000"/>
              <a:buFont typeface="Arial" charset="0"/>
              <a:buNone/>
            </a:pPr>
            <a:r>
              <a:rPr lang="fr-FR" dirty="0" smtClean="0">
                <a:latin typeface="+mn-lt"/>
              </a:rPr>
              <a:t>essayer d'utiliser</a:t>
            </a:r>
            <a:endParaRPr lang="en-GB" altLang="en-US" dirty="0">
              <a:latin typeface="+mn-lt"/>
              <a:sym typeface="Calibri" pitchFamily="34" charset="0"/>
            </a:endParaRPr>
          </a:p>
        </p:txBody>
      </p:sp>
      <p:sp>
        <p:nvSpPr>
          <p:cNvPr id="19461" name="Shape 206"/>
          <p:cNvSpPr>
            <a:spLocks noChangeArrowheads="1"/>
          </p:cNvSpPr>
          <p:nvPr/>
        </p:nvSpPr>
        <p:spPr bwMode="auto">
          <a:xfrm>
            <a:off x="683568" y="5726113"/>
            <a:ext cx="1511945" cy="439191"/>
          </a:xfrm>
          <a:prstGeom prst="rect">
            <a:avLst/>
          </a:prstGeom>
          <a:noFill/>
          <a:ln w="9525">
            <a:noFill/>
            <a:miter lim="800000"/>
            <a:headEnd/>
            <a:tailEnd/>
          </a:ln>
        </p:spPr>
        <p:txBody>
          <a:bodyPr lIns="91425" tIns="45700" rIns="91425" bIns="45700"/>
          <a:lstStyle/>
          <a:p>
            <a:pPr algn="ctr" eaLnBrk="1" hangingPunct="1">
              <a:lnSpc>
                <a:spcPts val="2200"/>
              </a:lnSpc>
              <a:buClr>
                <a:srgbClr val="D8D8D8"/>
              </a:buClr>
              <a:buSzPct val="25000"/>
              <a:buFont typeface="Arial" charset="0"/>
              <a:buNone/>
            </a:pPr>
            <a:r>
              <a:rPr lang="en-GB" altLang="en-US" dirty="0" smtClean="0">
                <a:latin typeface="Calibri" pitchFamily="34" charset="0"/>
                <a:sym typeface="Calibri" pitchFamily="34" charset="0"/>
              </a:rPr>
              <a:t>La possession </a:t>
            </a:r>
            <a:endParaRPr lang="en-GB" altLang="en-US" dirty="0">
              <a:latin typeface="Calibri" pitchFamily="34" charset="0"/>
              <a:sym typeface="Calibri" pitchFamily="34" charset="0"/>
            </a:endParaRPr>
          </a:p>
        </p:txBody>
      </p:sp>
      <p:sp>
        <p:nvSpPr>
          <p:cNvPr id="19462" name="Shape 207"/>
          <p:cNvSpPr>
            <a:spLocks noChangeArrowheads="1"/>
          </p:cNvSpPr>
          <p:nvPr/>
        </p:nvSpPr>
        <p:spPr bwMode="auto">
          <a:xfrm>
            <a:off x="2266950" y="5726113"/>
            <a:ext cx="1728788" cy="550862"/>
          </a:xfrm>
          <a:prstGeom prst="rect">
            <a:avLst/>
          </a:prstGeom>
          <a:noFill/>
          <a:ln w="9525">
            <a:noFill/>
            <a:miter lim="800000"/>
            <a:headEnd/>
            <a:tailEnd/>
          </a:ln>
        </p:spPr>
        <p:txBody>
          <a:bodyPr lIns="91425" tIns="45700" rIns="91425" bIns="45700"/>
          <a:lstStyle/>
          <a:p>
            <a:pPr algn="ctr" eaLnBrk="1" hangingPunct="1">
              <a:buClr>
                <a:srgbClr val="D8D8D8"/>
              </a:buClr>
              <a:buSzPct val="25000"/>
              <a:buFont typeface="Arial" charset="0"/>
              <a:buNone/>
            </a:pPr>
            <a:r>
              <a:rPr lang="en-GB" altLang="en-US" dirty="0" smtClean="0">
                <a:latin typeface="Calibri" pitchFamily="34" charset="0"/>
                <a:sym typeface="Calibri" pitchFamily="34" charset="0"/>
              </a:rPr>
              <a:t>L’administration</a:t>
            </a:r>
            <a:endParaRPr lang="en-GB" altLang="en-US" dirty="0">
              <a:latin typeface="Calibri" pitchFamily="34" charset="0"/>
              <a:sym typeface="Calibri" pitchFamily="34" charset="0"/>
            </a:endParaRPr>
          </a:p>
        </p:txBody>
      </p:sp>
      <p:sp>
        <p:nvSpPr>
          <p:cNvPr id="19463" name="Shape 208"/>
          <p:cNvSpPr>
            <a:spLocks noChangeArrowheads="1"/>
          </p:cNvSpPr>
          <p:nvPr/>
        </p:nvSpPr>
        <p:spPr bwMode="auto">
          <a:xfrm>
            <a:off x="3752850" y="2787650"/>
            <a:ext cx="1251198" cy="550863"/>
          </a:xfrm>
          <a:prstGeom prst="rect">
            <a:avLst/>
          </a:prstGeom>
          <a:noFill/>
          <a:ln w="9525">
            <a:noFill/>
            <a:miter lim="800000"/>
            <a:headEnd/>
            <a:tailEnd/>
          </a:ln>
        </p:spPr>
        <p:txBody>
          <a:bodyPr lIns="91425" tIns="45700" rIns="91425" bIns="45700"/>
          <a:lstStyle/>
          <a:p>
            <a:pPr algn="ctr" eaLnBrk="1" hangingPunct="1">
              <a:buClr>
                <a:srgbClr val="D8D8D8"/>
              </a:buClr>
              <a:buSzPct val="25000"/>
              <a:buFont typeface="Arial" charset="0"/>
              <a:buNone/>
            </a:pPr>
            <a:r>
              <a:rPr lang="fr-FR" altLang="en-US" dirty="0" smtClean="0">
                <a:latin typeface="+mn-lt"/>
                <a:sym typeface="Calibri" pitchFamily="34" charset="0"/>
              </a:rPr>
              <a:t>Refuser/se soustraire à un test</a:t>
            </a:r>
            <a:endParaRPr lang="en-GB" altLang="en-US" dirty="0">
              <a:latin typeface="+mn-lt"/>
              <a:sym typeface="Calibri" pitchFamily="34" charset="0"/>
            </a:endParaRPr>
          </a:p>
        </p:txBody>
      </p:sp>
      <p:sp>
        <p:nvSpPr>
          <p:cNvPr id="19464" name="Shape 209"/>
          <p:cNvSpPr>
            <a:spLocks noChangeArrowheads="1"/>
          </p:cNvSpPr>
          <p:nvPr/>
        </p:nvSpPr>
        <p:spPr bwMode="auto">
          <a:xfrm>
            <a:off x="4997450" y="2801938"/>
            <a:ext cx="1584325" cy="550862"/>
          </a:xfrm>
          <a:prstGeom prst="rect">
            <a:avLst/>
          </a:prstGeom>
          <a:noFill/>
          <a:ln w="9525">
            <a:noFill/>
            <a:miter lim="800000"/>
            <a:headEnd/>
            <a:tailEnd/>
          </a:ln>
        </p:spPr>
        <p:txBody>
          <a:bodyPr lIns="91425" tIns="45700" rIns="91425" bIns="45700"/>
          <a:lstStyle/>
          <a:p>
            <a:pPr algn="ctr" eaLnBrk="1" hangingPunct="1">
              <a:buClr>
                <a:srgbClr val="D8D8D8"/>
              </a:buClr>
              <a:buSzPct val="25000"/>
              <a:buFont typeface="Arial" charset="0"/>
              <a:buNone/>
            </a:pPr>
            <a:r>
              <a:rPr lang="fr-FR" dirty="0" smtClean="0">
                <a:latin typeface="+mn-lt"/>
              </a:rPr>
              <a:t>Manquements aux obligations en matière de localisation</a:t>
            </a:r>
            <a:endParaRPr lang="en-GB" altLang="en-US" dirty="0">
              <a:latin typeface="+mn-lt"/>
              <a:sym typeface="Calibri" pitchFamily="34" charset="0"/>
            </a:endParaRPr>
          </a:p>
        </p:txBody>
      </p:sp>
      <p:sp>
        <p:nvSpPr>
          <p:cNvPr id="19465" name="Shape 210"/>
          <p:cNvSpPr>
            <a:spLocks noChangeArrowheads="1"/>
          </p:cNvSpPr>
          <p:nvPr/>
        </p:nvSpPr>
        <p:spPr bwMode="auto">
          <a:xfrm>
            <a:off x="6567488" y="2806700"/>
            <a:ext cx="1346200" cy="550863"/>
          </a:xfrm>
          <a:prstGeom prst="rect">
            <a:avLst/>
          </a:prstGeom>
          <a:noFill/>
          <a:ln w="9525">
            <a:noFill/>
            <a:miter lim="800000"/>
            <a:headEnd/>
            <a:tailEnd/>
          </a:ln>
        </p:spPr>
        <p:txBody>
          <a:bodyPr lIns="91425" tIns="45700" rIns="91425" bIns="45700"/>
          <a:lstStyle/>
          <a:p>
            <a:pPr algn="ctr" eaLnBrk="1" hangingPunct="1">
              <a:buClr>
                <a:srgbClr val="D8D8D8"/>
              </a:buClr>
              <a:buSzPct val="25000"/>
              <a:buFont typeface="Arial" charset="0"/>
              <a:buNone/>
            </a:pPr>
            <a:r>
              <a:rPr lang="fr-FR" dirty="0" smtClean="0">
                <a:latin typeface="+mn-lt"/>
              </a:rPr>
              <a:t>La falsification</a:t>
            </a:r>
            <a:endParaRPr lang="en-GB" altLang="en-US" dirty="0">
              <a:latin typeface="+mn-lt"/>
              <a:sym typeface="Calibri" pitchFamily="34" charset="0"/>
            </a:endParaRPr>
          </a:p>
        </p:txBody>
      </p:sp>
      <p:sp>
        <p:nvSpPr>
          <p:cNvPr id="19466" name="Shape 211"/>
          <p:cNvSpPr>
            <a:spLocks noChangeArrowheads="1"/>
          </p:cNvSpPr>
          <p:nvPr/>
        </p:nvSpPr>
        <p:spPr bwMode="auto">
          <a:xfrm>
            <a:off x="3851275" y="5726113"/>
            <a:ext cx="1512888" cy="550862"/>
          </a:xfrm>
          <a:prstGeom prst="rect">
            <a:avLst/>
          </a:prstGeom>
          <a:noFill/>
          <a:ln w="9525">
            <a:noFill/>
            <a:miter lim="800000"/>
            <a:headEnd/>
            <a:tailEnd/>
          </a:ln>
        </p:spPr>
        <p:txBody>
          <a:bodyPr lIns="91425" tIns="45700" rIns="91425" bIns="45700"/>
          <a:lstStyle/>
          <a:p>
            <a:pPr algn="ctr" eaLnBrk="1" hangingPunct="1">
              <a:buClr>
                <a:srgbClr val="D8D8D8"/>
              </a:buClr>
              <a:buSzPct val="25000"/>
              <a:buFont typeface="Arial" charset="0"/>
              <a:buNone/>
            </a:pPr>
            <a:r>
              <a:rPr lang="en-GB" altLang="en-US" dirty="0" smtClean="0">
                <a:latin typeface="Calibri" pitchFamily="34" charset="0"/>
                <a:sym typeface="Calibri" pitchFamily="34" charset="0"/>
              </a:rPr>
              <a:t>Le traffic</a:t>
            </a:r>
            <a:endParaRPr lang="en-GB" altLang="en-US" dirty="0">
              <a:latin typeface="Calibri" pitchFamily="34" charset="0"/>
              <a:sym typeface="Calibri" pitchFamily="34" charset="0"/>
            </a:endParaRPr>
          </a:p>
        </p:txBody>
      </p:sp>
      <p:sp>
        <p:nvSpPr>
          <p:cNvPr id="19467" name="Shape 212"/>
          <p:cNvSpPr>
            <a:spLocks noChangeArrowheads="1"/>
          </p:cNvSpPr>
          <p:nvPr/>
        </p:nvSpPr>
        <p:spPr bwMode="auto">
          <a:xfrm>
            <a:off x="5219700" y="5726113"/>
            <a:ext cx="1439863" cy="550862"/>
          </a:xfrm>
          <a:prstGeom prst="rect">
            <a:avLst/>
          </a:prstGeom>
          <a:noFill/>
          <a:ln w="9525">
            <a:noFill/>
            <a:miter lim="800000"/>
            <a:headEnd/>
            <a:tailEnd/>
          </a:ln>
        </p:spPr>
        <p:txBody>
          <a:bodyPr lIns="91425" tIns="45700" rIns="91425" bIns="45700"/>
          <a:lstStyle/>
          <a:p>
            <a:pPr algn="ctr" eaLnBrk="1" hangingPunct="1">
              <a:buClr>
                <a:srgbClr val="D8D8D8"/>
              </a:buClr>
              <a:buSzPct val="25000"/>
              <a:buFont typeface="Arial" charset="0"/>
              <a:buNone/>
            </a:pPr>
            <a:r>
              <a:rPr lang="en-GB" altLang="en-US" dirty="0" smtClean="0">
                <a:latin typeface="Calibri" pitchFamily="34" charset="0"/>
                <a:sym typeface="Calibri" pitchFamily="34" charset="0"/>
              </a:rPr>
              <a:t>La complicit</a:t>
            </a:r>
            <a:r>
              <a:rPr lang="fr-FR" altLang="en-US" dirty="0" smtClean="0">
                <a:latin typeface="Calibri" pitchFamily="34" charset="0"/>
                <a:sym typeface="Calibri" pitchFamily="34" charset="0"/>
              </a:rPr>
              <a:t>é</a:t>
            </a:r>
            <a:endParaRPr lang="en-GB" altLang="en-US" dirty="0">
              <a:latin typeface="Calibri" pitchFamily="34" charset="0"/>
              <a:sym typeface="Calibri" pitchFamily="34" charset="0"/>
            </a:endParaRPr>
          </a:p>
        </p:txBody>
      </p:sp>
      <p:sp>
        <p:nvSpPr>
          <p:cNvPr id="19468" name="Shape 213"/>
          <p:cNvSpPr>
            <a:spLocks noChangeArrowheads="1"/>
          </p:cNvSpPr>
          <p:nvPr/>
        </p:nvSpPr>
        <p:spPr bwMode="auto">
          <a:xfrm>
            <a:off x="6443663" y="5510213"/>
            <a:ext cx="1887537" cy="552450"/>
          </a:xfrm>
          <a:prstGeom prst="rect">
            <a:avLst/>
          </a:prstGeom>
          <a:noFill/>
          <a:ln w="9525">
            <a:noFill/>
            <a:miter lim="800000"/>
            <a:headEnd/>
            <a:tailEnd/>
          </a:ln>
        </p:spPr>
        <p:txBody>
          <a:bodyPr lIns="91425" tIns="45700" rIns="91425" bIns="45700"/>
          <a:lstStyle/>
          <a:p>
            <a:pPr algn="ctr" eaLnBrk="1" hangingPunct="1">
              <a:buClr>
                <a:srgbClr val="D8D8D8"/>
              </a:buClr>
              <a:buSzPct val="25000"/>
              <a:buFont typeface="Arial" charset="0"/>
              <a:buNone/>
            </a:pPr>
            <a:r>
              <a:rPr lang="fr-FR" dirty="0" smtClean="0">
                <a:latin typeface="+mn-lt"/>
              </a:rPr>
              <a:t>L’association interdite</a:t>
            </a:r>
            <a:endParaRPr lang="en-GB" altLang="en-US" dirty="0">
              <a:latin typeface="+mn-lt"/>
              <a:sym typeface="Calibri" pitchFamily="34" charset="0"/>
            </a:endParaRPr>
          </a:p>
        </p:txBody>
      </p:sp>
      <p:sp>
        <p:nvSpPr>
          <p:cNvPr id="19469" name="Τίτλος 1"/>
          <p:cNvSpPr>
            <a:spLocks noGrp="1"/>
          </p:cNvSpPr>
          <p:nvPr>
            <p:ph type="title"/>
          </p:nvPr>
        </p:nvSpPr>
        <p:spPr>
          <a:xfrm>
            <a:off x="457200" y="115888"/>
            <a:ext cx="8229600" cy="1008062"/>
          </a:xfrm>
        </p:spPr>
        <p:txBody>
          <a:bodyPr/>
          <a:lstStyle/>
          <a:p>
            <a:r>
              <a:rPr lang="en-US" b="1" dirty="0" smtClean="0"/>
              <a:t>Dop</a:t>
            </a:r>
            <a:r>
              <a:rPr lang="en-GB" b="1" dirty="0" smtClean="0"/>
              <a:t>age</a:t>
            </a:r>
            <a:endParaRPr lang="el-GR"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400"/>
          <p:cNvSpPr txBox="1">
            <a:spLocks noChangeArrowheads="1"/>
          </p:cNvSpPr>
          <p:nvPr/>
        </p:nvSpPr>
        <p:spPr bwMode="auto">
          <a:xfrm>
            <a:off x="230188" y="547688"/>
            <a:ext cx="8316912" cy="750887"/>
          </a:xfrm>
          <a:prstGeom prst="rect">
            <a:avLst/>
          </a:prstGeom>
          <a:noFill/>
          <a:ln w="9525">
            <a:noFill/>
            <a:miter lim="800000"/>
            <a:headEnd/>
            <a:tailEnd/>
          </a:ln>
        </p:spPr>
        <p:txBody>
          <a:bodyPr lIns="91425" tIns="45700" rIns="91425" bIns="45700"/>
          <a:lstStyle/>
          <a:p>
            <a:pPr algn="ctr" eaLnBrk="1" hangingPunct="1">
              <a:buSzPct val="25000"/>
            </a:pPr>
            <a:r>
              <a:rPr lang="en-GB" altLang="en-US" sz="4400" b="1" dirty="0" smtClean="0">
                <a:latin typeface="Calibri" pitchFamily="34" charset="0"/>
                <a:sym typeface="Calibri" pitchFamily="34" charset="0"/>
              </a:rPr>
              <a:t>Substances </a:t>
            </a:r>
            <a:r>
              <a:rPr lang="en-GB" altLang="en-US" sz="4400" b="1" dirty="0" smtClean="0">
                <a:latin typeface="Calibri" pitchFamily="34" charset="0"/>
                <a:sym typeface="Calibri" pitchFamily="34" charset="0"/>
              </a:rPr>
              <a:t>int</a:t>
            </a:r>
            <a:r>
              <a:rPr lang="fr-FR" altLang="en-US" sz="4400" b="1" dirty="0" smtClean="0">
                <a:latin typeface="Calibri" pitchFamily="34" charset="0"/>
                <a:sym typeface="Calibri" pitchFamily="34" charset="0"/>
              </a:rPr>
              <a:t>erdites</a:t>
            </a:r>
            <a:endParaRPr lang="en-GB" altLang="en-US" sz="4400" b="1" dirty="0" smtClean="0">
              <a:latin typeface="Calibri" pitchFamily="34" charset="0"/>
              <a:sym typeface="Calibri" pitchFamily="34" charset="0"/>
            </a:endParaRPr>
          </a:p>
          <a:p>
            <a:pPr eaLnBrk="1" hangingPunct="1"/>
            <a:endParaRPr lang="el-GR" altLang="en-US" sz="4400" b="1" dirty="0"/>
          </a:p>
        </p:txBody>
      </p:sp>
      <p:sp>
        <p:nvSpPr>
          <p:cNvPr id="20483" name="Shape 404"/>
          <p:cNvSpPr txBox="1">
            <a:spLocks noChangeArrowheads="1"/>
          </p:cNvSpPr>
          <p:nvPr/>
        </p:nvSpPr>
        <p:spPr bwMode="auto">
          <a:xfrm>
            <a:off x="3203575" y="5013177"/>
            <a:ext cx="2736850" cy="1152128"/>
          </a:xfrm>
          <a:prstGeom prst="rect">
            <a:avLst/>
          </a:prstGeom>
          <a:noFill/>
          <a:ln w="9525">
            <a:noFill/>
            <a:miter lim="800000"/>
            <a:headEnd/>
            <a:tailEnd/>
          </a:ln>
        </p:spPr>
        <p:txBody>
          <a:bodyPr lIns="91425" tIns="91425" rIns="91425" bIns="91425" anchor="ctr"/>
          <a:lstStyle/>
          <a:p>
            <a:pPr algn="ctr"/>
            <a:r>
              <a:rPr lang="fr-FR" sz="2400" b="1" dirty="0" smtClean="0">
                <a:latin typeface="+mn-lt"/>
              </a:rPr>
              <a:t>Présente un </a:t>
            </a:r>
          </a:p>
          <a:p>
            <a:pPr algn="ctr"/>
            <a:r>
              <a:rPr lang="fr-FR" sz="2400" b="1" dirty="0" smtClean="0">
                <a:latin typeface="+mn-lt"/>
              </a:rPr>
              <a:t>risque réel pour la santé de l’athlète </a:t>
            </a:r>
          </a:p>
        </p:txBody>
      </p:sp>
      <p:sp>
        <p:nvSpPr>
          <p:cNvPr id="20484" name="Shape 405"/>
          <p:cNvSpPr txBox="1">
            <a:spLocks noChangeArrowheads="1"/>
          </p:cNvSpPr>
          <p:nvPr/>
        </p:nvSpPr>
        <p:spPr bwMode="auto">
          <a:xfrm>
            <a:off x="611188" y="4941168"/>
            <a:ext cx="2251075" cy="1323107"/>
          </a:xfrm>
          <a:prstGeom prst="rect">
            <a:avLst/>
          </a:prstGeom>
          <a:noFill/>
          <a:ln w="9525">
            <a:noFill/>
            <a:miter lim="800000"/>
            <a:headEnd/>
            <a:tailEnd/>
          </a:ln>
        </p:spPr>
        <p:txBody>
          <a:bodyPr lIns="91425" tIns="91425" rIns="91425" bIns="91425" anchor="ctr"/>
          <a:lstStyle/>
          <a:p>
            <a:pPr algn="ctr"/>
            <a:r>
              <a:rPr lang="fr-FR" sz="2400" b="1" dirty="0" smtClean="0">
                <a:latin typeface="+mn-lt"/>
              </a:rPr>
              <a:t>Améliore la </a:t>
            </a:r>
          </a:p>
          <a:p>
            <a:pPr algn="ctr"/>
            <a:r>
              <a:rPr lang="fr-FR" sz="2400" b="1" dirty="0" smtClean="0">
                <a:latin typeface="+mn-lt"/>
              </a:rPr>
              <a:t>performance sportive</a:t>
            </a:r>
            <a:endParaRPr lang="fr-FR" sz="2400" b="1" dirty="0">
              <a:latin typeface="+mn-lt"/>
            </a:endParaRPr>
          </a:p>
        </p:txBody>
      </p:sp>
      <p:sp>
        <p:nvSpPr>
          <p:cNvPr id="20485" name="Shape 406"/>
          <p:cNvSpPr txBox="1">
            <a:spLocks noChangeArrowheads="1"/>
          </p:cNvSpPr>
          <p:nvPr/>
        </p:nvSpPr>
        <p:spPr bwMode="auto">
          <a:xfrm>
            <a:off x="6284913" y="4941168"/>
            <a:ext cx="2247900" cy="864096"/>
          </a:xfrm>
          <a:prstGeom prst="rect">
            <a:avLst/>
          </a:prstGeom>
          <a:noFill/>
          <a:ln w="9525">
            <a:noFill/>
            <a:miter lim="800000"/>
            <a:headEnd/>
            <a:tailEnd/>
          </a:ln>
        </p:spPr>
        <p:txBody>
          <a:bodyPr lIns="91425" tIns="91425" rIns="91425" bIns="91425" anchor="ctr"/>
          <a:lstStyle/>
          <a:p>
            <a:pPr algn="ctr"/>
            <a:r>
              <a:rPr lang="fr-FR" sz="2400" b="1" dirty="0" smtClean="0">
                <a:latin typeface="+mn-lt"/>
              </a:rPr>
              <a:t>Est contraire à </a:t>
            </a:r>
          </a:p>
          <a:p>
            <a:pPr algn="ctr"/>
            <a:r>
              <a:rPr lang="fr-FR" sz="2400" b="1" dirty="0" smtClean="0">
                <a:latin typeface="+mn-lt"/>
              </a:rPr>
              <a:t>l’esprit sportif</a:t>
            </a:r>
            <a:endParaRPr lang="fr-FR" sz="2400" b="1" dirty="0">
              <a:latin typeface="+mn-lt"/>
            </a:endParaRPr>
          </a:p>
        </p:txBody>
      </p:sp>
      <p:pic>
        <p:nvPicPr>
          <p:cNvPr id="20486" name="Picture 12" descr="ÎÎµÎ¼Î±ÏÎ¹ÎºÎ® ÎµÎ½ÏÏÎ·ÏÎ± 6"/>
          <p:cNvPicPr>
            <a:picLocks noChangeAspect="1" noChangeArrowheads="1"/>
          </p:cNvPicPr>
          <p:nvPr/>
        </p:nvPicPr>
        <p:blipFill>
          <a:blip r:embed="rId3" cstate="print"/>
          <a:srcRect l="9450" r="13062"/>
          <a:stretch>
            <a:fillRect/>
          </a:stretch>
        </p:blipFill>
        <p:spPr bwMode="auto">
          <a:xfrm>
            <a:off x="3348038" y="2997200"/>
            <a:ext cx="2376487" cy="1760538"/>
          </a:xfrm>
          <a:prstGeom prst="rect">
            <a:avLst/>
          </a:prstGeom>
          <a:noFill/>
          <a:ln w="9525">
            <a:noFill/>
            <a:miter lim="800000"/>
            <a:headEnd/>
            <a:tailEnd/>
          </a:ln>
        </p:spPr>
      </p:pic>
      <p:pic>
        <p:nvPicPr>
          <p:cNvPr id="20487" name="Picture 14" descr="ÎÏÎ¿ÏÎ­Î»ÎµÏÎ¼Î± ÎµÎ¹ÎºÏÎ½Î±Ï Î³Î¹Î± respect sport"/>
          <p:cNvPicPr>
            <a:picLocks noChangeAspect="1" noChangeArrowheads="1"/>
          </p:cNvPicPr>
          <p:nvPr/>
        </p:nvPicPr>
        <p:blipFill>
          <a:blip r:embed="rId4" cstate="print"/>
          <a:srcRect/>
          <a:stretch>
            <a:fillRect/>
          </a:stretch>
        </p:blipFill>
        <p:spPr bwMode="auto">
          <a:xfrm>
            <a:off x="6372225" y="2997200"/>
            <a:ext cx="1927225" cy="1927225"/>
          </a:xfrm>
          <a:prstGeom prst="rect">
            <a:avLst/>
          </a:prstGeom>
          <a:noFill/>
          <a:ln w="9525">
            <a:noFill/>
            <a:miter lim="800000"/>
            <a:headEnd/>
            <a:tailEnd/>
          </a:ln>
        </p:spPr>
      </p:pic>
      <p:pic>
        <p:nvPicPr>
          <p:cNvPr id="20488" name="Picture 16" descr="ÎÏÎ¿ÏÎ­Î»ÎµÏÎ¼Î± ÎµÎ¹ÎºÏÎ½Î±Ï Î³Î¹Î± performance increase"/>
          <p:cNvPicPr>
            <a:picLocks noChangeAspect="1" noChangeArrowheads="1"/>
          </p:cNvPicPr>
          <p:nvPr/>
        </p:nvPicPr>
        <p:blipFill>
          <a:blip r:embed="rId5" cstate="print"/>
          <a:srcRect/>
          <a:stretch>
            <a:fillRect/>
          </a:stretch>
        </p:blipFill>
        <p:spPr bwMode="auto">
          <a:xfrm>
            <a:off x="539750" y="2997200"/>
            <a:ext cx="2232025" cy="1800225"/>
          </a:xfrm>
          <a:prstGeom prst="rect">
            <a:avLst/>
          </a:prstGeom>
          <a:noFill/>
          <a:ln w="9525">
            <a:noFill/>
            <a:miter lim="800000"/>
            <a:headEnd/>
            <a:tailEnd/>
          </a:ln>
        </p:spPr>
      </p:pic>
      <p:sp>
        <p:nvSpPr>
          <p:cNvPr id="22" name="21 - TextBox">
            <a:extLst>
              <a:ext uri="{FF2B5EF4-FFF2-40B4-BE49-F238E27FC236}"/>
            </a:extLst>
          </p:cNvPr>
          <p:cNvSpPr txBox="1"/>
          <p:nvPr/>
        </p:nvSpPr>
        <p:spPr>
          <a:xfrm>
            <a:off x="431800" y="1501775"/>
            <a:ext cx="8208963" cy="1200329"/>
          </a:xfrm>
          <a:prstGeom prst="rect">
            <a:avLst/>
          </a:prstGeom>
          <a:noFill/>
        </p:spPr>
        <p:txBody>
          <a:bodyPr>
            <a:spAutoFit/>
          </a:bodyPr>
          <a:lstStyle/>
          <a:p>
            <a:pPr marL="342900" indent="-342900" eaLnBrk="1" hangingPunct="1">
              <a:buFont typeface="Arial" panose="020B0604020202020204" pitchFamily="34" charset="0"/>
              <a:buChar char="•"/>
              <a:defRPr/>
            </a:pPr>
            <a:r>
              <a:rPr lang="fr-FR" sz="2400" dirty="0" smtClean="0"/>
              <a:t>Liste des interdictions disponible sur </a:t>
            </a:r>
            <a:r>
              <a:rPr lang="en-GB" altLang="en-US" sz="2400" u="sng" dirty="0" smtClean="0">
                <a:solidFill>
                  <a:schemeClr val="hlink"/>
                </a:solidFill>
                <a:ea typeface="Calibri" pitchFamily="34" charset="0"/>
                <a:cs typeface="Calibri" pitchFamily="34" charset="0"/>
                <a:sym typeface="Calibri" pitchFamily="34" charset="0"/>
                <a:hlinkClick r:id="rId6"/>
              </a:rPr>
              <a:t>www.wada-ama.org</a:t>
            </a:r>
            <a:endParaRPr lang="en-GB" altLang="en-US" sz="2400" u="sng" dirty="0" smtClean="0">
              <a:solidFill>
                <a:schemeClr val="hlink"/>
              </a:solidFill>
              <a:ea typeface="Calibri" pitchFamily="34" charset="0"/>
              <a:cs typeface="Calibri" pitchFamily="34" charset="0"/>
              <a:sym typeface="Calibri" pitchFamily="34" charset="0"/>
            </a:endParaRPr>
          </a:p>
          <a:p>
            <a:pPr marL="342900" indent="-342900" eaLnBrk="1" hangingPunct="1">
              <a:buFont typeface="Arial" panose="020B0604020202020204" pitchFamily="34" charset="0"/>
              <a:buChar char="•"/>
              <a:defRPr/>
            </a:pPr>
            <a:r>
              <a:rPr lang="fr-FR" sz="2400" dirty="0" smtClean="0"/>
              <a:t>Une substance est incluse dans la liste des interdictions </a:t>
            </a:r>
          </a:p>
          <a:p>
            <a:pPr algn="just"/>
            <a:r>
              <a:rPr lang="fr-FR" sz="2400" dirty="0" smtClean="0"/>
              <a:t>    si le produit répond au moins à </a:t>
            </a:r>
            <a:r>
              <a:rPr lang="en-GB" sz="2400" dirty="0" smtClean="0"/>
              <a:t>2</a:t>
            </a:r>
            <a:r>
              <a:rPr lang="fr-FR" sz="2400" dirty="0" smtClean="0"/>
              <a:t> des 3 critères suivants</a:t>
            </a:r>
            <a:r>
              <a:rPr lang="el-GR" sz="2400" dirty="0" smtClean="0"/>
              <a:t>:</a:t>
            </a:r>
            <a:endParaRPr lang="fr-FR"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2214</TotalTime>
  <Words>1744</Words>
  <Application>Microsoft Office PowerPoint</Application>
  <PresentationFormat>Προβολή στην οθόνη (4:3)</PresentationFormat>
  <Paragraphs>224</Paragraphs>
  <Slides>19</Slides>
  <Notes>18</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Introduction à la Corruption dans le Sport</vt:lpstr>
      <vt:lpstr>Corruption dans le sport</vt:lpstr>
      <vt:lpstr>Activités de corruption</vt:lpstr>
      <vt:lpstr>Conséquences de la corruption</vt:lpstr>
      <vt:lpstr>Méthodes de lutte contre la corruption 1/2</vt:lpstr>
      <vt:lpstr>Méthodes de lutte contre la corruption 2/2</vt:lpstr>
      <vt:lpstr>Formation à la prise de décision éthique</vt:lpstr>
      <vt:lpstr>Dopage</vt:lpstr>
      <vt:lpstr>Διαφάνεια 9</vt:lpstr>
      <vt:lpstr>Διαφάνεια 10</vt:lpstr>
      <vt:lpstr>Le principe de la responsabilité objective </vt:lpstr>
      <vt:lpstr>Autorisation d’Usage à des fins Thérapeutiques</vt:lpstr>
      <vt:lpstr>Les conséquences du dopage</vt:lpstr>
      <vt:lpstr>Maladie rénale due à l'usage de stéroïdes</vt:lpstr>
      <vt:lpstr>Διαφάνεια 15</vt:lpstr>
      <vt:lpstr>Effets sur la santé mentale</vt:lpstr>
      <vt:lpstr>Conséquences sociales et professionnelles</vt:lpstr>
      <vt:lpstr>Le cas Armstrong</vt:lpstr>
      <vt:lpstr>Avis de non-responsabilité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 fixing</dc:title>
  <dc:creator>user</dc:creator>
  <cp:lastModifiedBy>Elina</cp:lastModifiedBy>
  <cp:revision>56</cp:revision>
  <dcterms:created xsi:type="dcterms:W3CDTF">2018-10-08T06:19:12Z</dcterms:created>
  <dcterms:modified xsi:type="dcterms:W3CDTF">2020-01-17T08:37:52Z</dcterms:modified>
</cp:coreProperties>
</file>