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65" r:id="rId4"/>
    <p:sldId id="266" r:id="rId5"/>
    <p:sldId id="257" r:id="rId6"/>
    <p:sldId id="270" r:id="rId7"/>
    <p:sldId id="259" r:id="rId8"/>
    <p:sldId id="258" r:id="rId9"/>
    <p:sldId id="261" r:id="rId10"/>
    <p:sldId id="260" r:id="rId11"/>
    <p:sldId id="263" r:id="rId12"/>
    <p:sldId id="269" r:id="rId13"/>
    <p:sldId id="267" r:id="rId14"/>
    <p:sldId id="271" r:id="rId1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688" autoAdjust="0"/>
  </p:normalViewPr>
  <p:slideViewPr>
    <p:cSldViewPr>
      <p:cViewPr varScale="1">
        <p:scale>
          <a:sx n="85" d="100"/>
          <a:sy n="85" d="100"/>
        </p:scale>
        <p:origin x="-17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9F736-E346-4A58-9D08-F97523892206}" type="doc">
      <dgm:prSet loTypeId="urn:microsoft.com/office/officeart/2005/8/layout/pList2" loCatId="list" qsTypeId="urn:microsoft.com/office/officeart/2005/8/quickstyle/simple5" qsCatId="simple" csTypeId="urn:microsoft.com/office/officeart/2005/8/colors/accent2_4" csCatId="accent2" phldr="1"/>
      <dgm:spPr/>
    </dgm:pt>
    <dgm:pt modelId="{3ADA0697-A249-4F55-B9A7-7DF60EC61EA8}">
      <dgm:prSet phldrT="[Κείμενο]" custT="1"/>
      <dgm:spPr/>
      <dgm:t>
        <a:bodyPr/>
        <a:lstStyle/>
        <a:p>
          <a:r>
            <a:rPr lang="fr-FR" sz="1400" dirty="0" smtClean="0"/>
            <a:t>Fraude (droit pénal)</a:t>
          </a:r>
          <a:endParaRPr lang="el-GR" sz="1400" dirty="0"/>
        </a:p>
      </dgm:t>
    </dgm:pt>
    <dgm:pt modelId="{C6BA933D-730C-44B9-AFDA-A95F080E9FA7}" type="parTrans" cxnId="{F37DC26A-BFF5-4B3E-A587-BF40D218EC1D}">
      <dgm:prSet/>
      <dgm:spPr/>
      <dgm:t>
        <a:bodyPr/>
        <a:lstStyle/>
        <a:p>
          <a:endParaRPr lang="el-GR"/>
        </a:p>
      </dgm:t>
    </dgm:pt>
    <dgm:pt modelId="{E6B9F785-F5CA-4AFD-A3D6-C687297AFE2D}" type="sibTrans" cxnId="{F37DC26A-BFF5-4B3E-A587-BF40D218EC1D}">
      <dgm:prSet/>
      <dgm:spPr/>
      <dgm:t>
        <a:bodyPr/>
        <a:lstStyle/>
        <a:p>
          <a:endParaRPr lang="el-GR"/>
        </a:p>
      </dgm:t>
    </dgm:pt>
    <dgm:pt modelId="{121CE375-7AB2-4147-8F70-3BD68C27B223}">
      <dgm:prSet phldrT="[Κείμενο]" custT="1"/>
      <dgm:spPr/>
      <dgm:t>
        <a:bodyPr/>
        <a:lstStyle/>
        <a:p>
          <a:r>
            <a:rPr lang="fr-FR" sz="1400" dirty="0" smtClean="0"/>
            <a:t>Licenciement (droit du travail)</a:t>
          </a:r>
          <a:endParaRPr lang="el-GR" sz="1400" dirty="0"/>
        </a:p>
      </dgm:t>
    </dgm:pt>
    <dgm:pt modelId="{6F555E20-D48E-4C98-8422-171054DFDEF2}" type="parTrans" cxnId="{BC45EAEF-E0B2-43D5-AFA9-193E820D038E}">
      <dgm:prSet/>
      <dgm:spPr/>
      <dgm:t>
        <a:bodyPr/>
        <a:lstStyle/>
        <a:p>
          <a:endParaRPr lang="el-GR"/>
        </a:p>
      </dgm:t>
    </dgm:pt>
    <dgm:pt modelId="{207C1FE1-4448-43E6-8D1B-44F60D565D5D}" type="sibTrans" cxnId="{BC45EAEF-E0B2-43D5-AFA9-193E820D038E}">
      <dgm:prSet/>
      <dgm:spPr/>
      <dgm:t>
        <a:bodyPr/>
        <a:lstStyle/>
        <a:p>
          <a:endParaRPr lang="el-GR"/>
        </a:p>
      </dgm:t>
    </dgm:pt>
    <dgm:pt modelId="{0AE2A016-9F63-4CEA-950B-8B551962B9A5}">
      <dgm:prSet phldrT="[Κείμενο]" custT="1"/>
      <dgm:spPr/>
      <dgm:t>
        <a:bodyPr/>
        <a:lstStyle/>
        <a:p>
          <a:r>
            <a:rPr lang="fr-FR" sz="1400" dirty="0" smtClean="0"/>
            <a:t>Suspension et sanctions (règles et législation sportives)</a:t>
          </a:r>
          <a:endParaRPr lang="el-GR" sz="1400" dirty="0"/>
        </a:p>
      </dgm:t>
    </dgm:pt>
    <dgm:pt modelId="{CD985E5C-1258-4377-87B9-899A8F3C2AD4}" type="parTrans" cxnId="{8C7AF078-2D84-41A2-AD2A-FE5B1480A692}">
      <dgm:prSet/>
      <dgm:spPr/>
      <dgm:t>
        <a:bodyPr/>
        <a:lstStyle/>
        <a:p>
          <a:endParaRPr lang="el-GR"/>
        </a:p>
      </dgm:t>
    </dgm:pt>
    <dgm:pt modelId="{F416235E-9688-415B-B280-0D66D46C0520}" type="sibTrans" cxnId="{8C7AF078-2D84-41A2-AD2A-FE5B1480A692}">
      <dgm:prSet/>
      <dgm:spPr/>
      <dgm:t>
        <a:bodyPr/>
        <a:lstStyle/>
        <a:p>
          <a:endParaRPr lang="el-GR"/>
        </a:p>
      </dgm:t>
    </dgm:pt>
    <dgm:pt modelId="{6FF30EB0-AFD1-419E-9618-53F4D8AC7332}">
      <dgm:prSet phldrT="[Κείμενο]" custT="1"/>
      <dgm:spPr/>
      <dgm:t>
        <a:bodyPr/>
        <a:lstStyle/>
        <a:p>
          <a:r>
            <a:rPr lang="fr-FR" sz="1400" dirty="0" smtClean="0"/>
            <a:t>Réputation sociale</a:t>
          </a:r>
          <a:endParaRPr lang="el-GR" sz="1400" dirty="0"/>
        </a:p>
      </dgm:t>
    </dgm:pt>
    <dgm:pt modelId="{D8D266C6-2608-4B12-9EC4-F9B3C8A128AD}" type="parTrans" cxnId="{9A10AFA0-5730-4CB0-82A8-E072AA62A826}">
      <dgm:prSet/>
      <dgm:spPr/>
      <dgm:t>
        <a:bodyPr/>
        <a:lstStyle/>
        <a:p>
          <a:endParaRPr lang="el-GR"/>
        </a:p>
      </dgm:t>
    </dgm:pt>
    <dgm:pt modelId="{B7EAD6BF-05C3-42B6-B4D8-7F3F5D7446BF}" type="sibTrans" cxnId="{9A10AFA0-5730-4CB0-82A8-E072AA62A826}">
      <dgm:prSet/>
      <dgm:spPr/>
      <dgm:t>
        <a:bodyPr/>
        <a:lstStyle/>
        <a:p>
          <a:endParaRPr lang="el-GR"/>
        </a:p>
      </dgm:t>
    </dgm:pt>
    <dgm:pt modelId="{487F57C6-4AE2-4C0C-AC63-AAF0437614F9}">
      <dgm:prSet phldrT="[Κείμενο]" custT="1"/>
      <dgm:spPr/>
      <dgm:t>
        <a:bodyPr/>
        <a:lstStyle/>
        <a:p>
          <a:r>
            <a:rPr lang="en-GB" sz="1400" dirty="0" smtClean="0"/>
            <a:t>Cons</a:t>
          </a:r>
          <a:r>
            <a:rPr lang="fr-FR" sz="1400" dirty="0" smtClean="0"/>
            <a:t>é quences financières</a:t>
          </a:r>
          <a:endParaRPr lang="el-GR" sz="1400" dirty="0"/>
        </a:p>
      </dgm:t>
    </dgm:pt>
    <dgm:pt modelId="{A17969DA-60CA-4964-8066-AB6D66CA76BC}" type="parTrans" cxnId="{B6E1B96C-B9DA-467B-8E64-CB5E7E7DBD40}">
      <dgm:prSet/>
      <dgm:spPr/>
      <dgm:t>
        <a:bodyPr/>
        <a:lstStyle/>
        <a:p>
          <a:endParaRPr lang="el-GR"/>
        </a:p>
      </dgm:t>
    </dgm:pt>
    <dgm:pt modelId="{7034F0B7-596A-4B67-B5B1-46BEDE8315BD}" type="sibTrans" cxnId="{B6E1B96C-B9DA-467B-8E64-CB5E7E7DBD40}">
      <dgm:prSet/>
      <dgm:spPr/>
      <dgm:t>
        <a:bodyPr/>
        <a:lstStyle/>
        <a:p>
          <a:endParaRPr lang="el-GR"/>
        </a:p>
      </dgm:t>
    </dgm:pt>
    <dgm:pt modelId="{0C14FCE7-3751-4BCB-BBBF-5A67AEDB723F}" type="pres">
      <dgm:prSet presAssocID="{17B9F736-E346-4A58-9D08-F97523892206}" presName="Name0" presStyleCnt="0">
        <dgm:presLayoutVars>
          <dgm:dir/>
          <dgm:resizeHandles val="exact"/>
        </dgm:presLayoutVars>
      </dgm:prSet>
      <dgm:spPr/>
    </dgm:pt>
    <dgm:pt modelId="{FB86BF4F-54D2-464A-8033-DF8BADDC27D1}" type="pres">
      <dgm:prSet presAssocID="{17B9F736-E346-4A58-9D08-F97523892206}" presName="bkgdShp" presStyleLbl="alignAccFollowNode1" presStyleIdx="0" presStyleCnt="1"/>
      <dgm:spPr>
        <a:blipFill rotWithShape="0">
          <a:blip xmlns:r="http://schemas.openxmlformats.org/officeDocument/2006/relationships" r:embed="rId1"/>
          <a:stretch>
            <a:fillRect/>
          </a:stretch>
        </a:blipFill>
      </dgm:spPr>
    </dgm:pt>
    <dgm:pt modelId="{B87CC2B7-6934-4040-8429-0DD83AE83FF1}" type="pres">
      <dgm:prSet presAssocID="{17B9F736-E346-4A58-9D08-F97523892206}" presName="linComp" presStyleCnt="0"/>
      <dgm:spPr/>
    </dgm:pt>
    <dgm:pt modelId="{49456A26-A1D6-4F9B-91F0-12C71C1C44CB}" type="pres">
      <dgm:prSet presAssocID="{3ADA0697-A249-4F55-B9A7-7DF60EC61EA8}" presName="compNode" presStyleCnt="0"/>
      <dgm:spPr/>
    </dgm:pt>
    <dgm:pt modelId="{218EC821-00A0-4057-9680-7FE305F515FD}" type="pres">
      <dgm:prSet presAssocID="{3ADA0697-A249-4F55-B9A7-7DF60EC61EA8}" presName="node" presStyleLbl="node1" presStyleIdx="0" presStyleCnt="5" custScaleX="73861" custLinFactNeighborX="-3630" custLinFactNeighborY="327">
        <dgm:presLayoutVars>
          <dgm:bulletEnabled val="1"/>
        </dgm:presLayoutVars>
      </dgm:prSet>
      <dgm:spPr/>
      <dgm:t>
        <a:bodyPr/>
        <a:lstStyle/>
        <a:p>
          <a:endParaRPr lang="el-GR"/>
        </a:p>
      </dgm:t>
    </dgm:pt>
    <dgm:pt modelId="{F7409042-DCC8-41E6-B810-73E246FDD095}" type="pres">
      <dgm:prSet presAssocID="{3ADA0697-A249-4F55-B9A7-7DF60EC61EA8}" presName="invisiNode" presStyleLbl="node1" presStyleIdx="0" presStyleCnt="5"/>
      <dgm:spPr/>
    </dgm:pt>
    <dgm:pt modelId="{E641790B-5DED-49CC-9108-71B667D33036}" type="pres">
      <dgm:prSet presAssocID="{3ADA0697-A249-4F55-B9A7-7DF60EC61EA8}" presName="imagNode" presStyleLbl="fgImgPlace1" presStyleIdx="0" presStyleCnt="5" custScaleX="73912" custLinFactY="57297" custLinFactNeighborX="-3450" custLinFactNeighborY="100000"/>
      <dgm:spPr/>
    </dgm:pt>
    <dgm:pt modelId="{C2A85D02-5255-46BF-B0D5-46AB97D0CABC}" type="pres">
      <dgm:prSet presAssocID="{E6B9F785-F5CA-4AFD-A3D6-C687297AFE2D}" presName="sibTrans" presStyleLbl="sibTrans2D1" presStyleIdx="0" presStyleCnt="0"/>
      <dgm:spPr/>
      <dgm:t>
        <a:bodyPr/>
        <a:lstStyle/>
        <a:p>
          <a:endParaRPr lang="el-GR"/>
        </a:p>
      </dgm:t>
    </dgm:pt>
    <dgm:pt modelId="{422E05AB-A79B-4663-95B7-D6C78BF50366}" type="pres">
      <dgm:prSet presAssocID="{121CE375-7AB2-4147-8F70-3BD68C27B223}" presName="compNode" presStyleCnt="0"/>
      <dgm:spPr/>
    </dgm:pt>
    <dgm:pt modelId="{956EF506-BD87-454C-8759-304337B9CFBB}" type="pres">
      <dgm:prSet presAssocID="{121CE375-7AB2-4147-8F70-3BD68C27B223}" presName="node" presStyleLbl="node1" presStyleIdx="1" presStyleCnt="5" custScaleX="112210">
        <dgm:presLayoutVars>
          <dgm:bulletEnabled val="1"/>
        </dgm:presLayoutVars>
      </dgm:prSet>
      <dgm:spPr/>
      <dgm:t>
        <a:bodyPr/>
        <a:lstStyle/>
        <a:p>
          <a:endParaRPr lang="el-GR"/>
        </a:p>
      </dgm:t>
    </dgm:pt>
    <dgm:pt modelId="{FDBD60B8-D223-4CA5-93F0-7F807C2385A1}" type="pres">
      <dgm:prSet presAssocID="{121CE375-7AB2-4147-8F70-3BD68C27B223}" presName="invisiNode" presStyleLbl="node1" presStyleIdx="1" presStyleCnt="5"/>
      <dgm:spPr/>
    </dgm:pt>
    <dgm:pt modelId="{3AA66D17-3827-4DB5-9177-4BBED399AF56}" type="pres">
      <dgm:prSet presAssocID="{121CE375-7AB2-4147-8F70-3BD68C27B223}" presName="imagNode" presStyleLbl="fgImgPlace1" presStyleIdx="1" presStyleCnt="5" custScaleX="60869" custLinFactY="38012" custLinFactNeighborX="-2578" custLinFactNeighborY="100000"/>
      <dgm:spPr/>
    </dgm:pt>
    <dgm:pt modelId="{1318296E-1A79-4FD1-AE3E-3ADDD209C7E3}" type="pres">
      <dgm:prSet presAssocID="{207C1FE1-4448-43E6-8D1B-44F60D565D5D}" presName="sibTrans" presStyleLbl="sibTrans2D1" presStyleIdx="0" presStyleCnt="0"/>
      <dgm:spPr/>
      <dgm:t>
        <a:bodyPr/>
        <a:lstStyle/>
        <a:p>
          <a:endParaRPr lang="el-GR"/>
        </a:p>
      </dgm:t>
    </dgm:pt>
    <dgm:pt modelId="{80AEB6C7-A31B-4259-977D-10FCDDC3C3CD}" type="pres">
      <dgm:prSet presAssocID="{0AE2A016-9F63-4CEA-950B-8B551962B9A5}" presName="compNode" presStyleCnt="0"/>
      <dgm:spPr/>
    </dgm:pt>
    <dgm:pt modelId="{102628CE-1460-4957-87DB-E41B04DB9E96}" type="pres">
      <dgm:prSet presAssocID="{0AE2A016-9F63-4CEA-950B-8B551962B9A5}" presName="node" presStyleLbl="node1" presStyleIdx="2" presStyleCnt="5" custLinFactNeighborX="-1221" custLinFactNeighborY="327">
        <dgm:presLayoutVars>
          <dgm:bulletEnabled val="1"/>
        </dgm:presLayoutVars>
      </dgm:prSet>
      <dgm:spPr/>
      <dgm:t>
        <a:bodyPr/>
        <a:lstStyle/>
        <a:p>
          <a:endParaRPr lang="el-GR"/>
        </a:p>
      </dgm:t>
    </dgm:pt>
    <dgm:pt modelId="{EBC102EE-4E6F-4D8A-B9BA-C77B856339D3}" type="pres">
      <dgm:prSet presAssocID="{0AE2A016-9F63-4CEA-950B-8B551962B9A5}" presName="invisiNode" presStyleLbl="node1" presStyleIdx="2" presStyleCnt="5"/>
      <dgm:spPr/>
    </dgm:pt>
    <dgm:pt modelId="{71053D63-5F26-4145-AB56-EFFA0E7443F9}" type="pres">
      <dgm:prSet presAssocID="{0AE2A016-9F63-4CEA-950B-8B551962B9A5}" presName="imagNode" presStyleLbl="fgImgPlace1" presStyleIdx="2" presStyleCnt="5" custScaleX="57288" custLinFactY="57297" custLinFactNeighborX="-1706" custLinFactNeighborY="100000"/>
      <dgm:spPr/>
    </dgm:pt>
    <dgm:pt modelId="{72E0C4BD-9E4C-4CCD-80F1-FA468B4B2C42}" type="pres">
      <dgm:prSet presAssocID="{F416235E-9688-415B-B280-0D66D46C0520}" presName="sibTrans" presStyleLbl="sibTrans2D1" presStyleIdx="0" presStyleCnt="0"/>
      <dgm:spPr/>
      <dgm:t>
        <a:bodyPr/>
        <a:lstStyle/>
        <a:p>
          <a:endParaRPr lang="el-GR"/>
        </a:p>
      </dgm:t>
    </dgm:pt>
    <dgm:pt modelId="{AE536998-BC5A-47AB-899A-622C214FF070}" type="pres">
      <dgm:prSet presAssocID="{487F57C6-4AE2-4C0C-AC63-AAF0437614F9}" presName="compNode" presStyleCnt="0"/>
      <dgm:spPr/>
    </dgm:pt>
    <dgm:pt modelId="{B9BB35C6-8F71-4070-ADEE-40DFD045B883}" type="pres">
      <dgm:prSet presAssocID="{487F57C6-4AE2-4C0C-AC63-AAF0437614F9}" presName="node" presStyleLbl="node1" presStyleIdx="3" presStyleCnt="5" custLinFactNeighborX="-835" custLinFactNeighborY="327">
        <dgm:presLayoutVars>
          <dgm:bulletEnabled val="1"/>
        </dgm:presLayoutVars>
      </dgm:prSet>
      <dgm:spPr/>
      <dgm:t>
        <a:bodyPr/>
        <a:lstStyle/>
        <a:p>
          <a:endParaRPr lang="el-GR"/>
        </a:p>
      </dgm:t>
    </dgm:pt>
    <dgm:pt modelId="{48B8A4CD-606A-4393-A225-23A262464E4C}" type="pres">
      <dgm:prSet presAssocID="{487F57C6-4AE2-4C0C-AC63-AAF0437614F9}" presName="invisiNode" presStyleLbl="node1" presStyleIdx="3" presStyleCnt="5"/>
      <dgm:spPr/>
    </dgm:pt>
    <dgm:pt modelId="{A18CA3C2-37CA-4FD0-AE89-CC87BDCB274A}" type="pres">
      <dgm:prSet presAssocID="{487F57C6-4AE2-4C0C-AC63-AAF0437614F9}" presName="imagNode" presStyleLbl="fgImgPlace1" presStyleIdx="3" presStyleCnt="5" custScaleX="47824" custLinFactY="47654" custLinFactNeighborX="-835" custLinFactNeighborY="100000"/>
      <dgm:spPr/>
    </dgm:pt>
    <dgm:pt modelId="{E2DA5F78-AF34-4512-BF12-C47763591313}" type="pres">
      <dgm:prSet presAssocID="{7034F0B7-596A-4B67-B5B1-46BEDE8315BD}" presName="sibTrans" presStyleLbl="sibTrans2D1" presStyleIdx="0" presStyleCnt="0"/>
      <dgm:spPr/>
      <dgm:t>
        <a:bodyPr/>
        <a:lstStyle/>
        <a:p>
          <a:endParaRPr lang="el-GR"/>
        </a:p>
      </dgm:t>
    </dgm:pt>
    <dgm:pt modelId="{FFC91CC7-5A86-4A82-9C0D-11FD7170B483}" type="pres">
      <dgm:prSet presAssocID="{6FF30EB0-AFD1-419E-9618-53F4D8AC7332}" presName="compNode" presStyleCnt="0"/>
      <dgm:spPr/>
    </dgm:pt>
    <dgm:pt modelId="{ABEEB067-0996-4E5F-99D6-DC5DDE53C09E}" type="pres">
      <dgm:prSet presAssocID="{6FF30EB0-AFD1-419E-9618-53F4D8AC7332}" presName="node" presStyleLbl="node1" presStyleIdx="4" presStyleCnt="5">
        <dgm:presLayoutVars>
          <dgm:bulletEnabled val="1"/>
        </dgm:presLayoutVars>
      </dgm:prSet>
      <dgm:spPr/>
      <dgm:t>
        <a:bodyPr/>
        <a:lstStyle/>
        <a:p>
          <a:endParaRPr lang="el-GR"/>
        </a:p>
      </dgm:t>
    </dgm:pt>
    <dgm:pt modelId="{E0791B1A-ED93-4BE1-9DF9-FF9FA84E6846}" type="pres">
      <dgm:prSet presAssocID="{6FF30EB0-AFD1-419E-9618-53F4D8AC7332}" presName="invisiNode" presStyleLbl="node1" presStyleIdx="4" presStyleCnt="5"/>
      <dgm:spPr/>
    </dgm:pt>
    <dgm:pt modelId="{E463223A-24FD-4C6F-9C9C-7E7DA7EC5FAD}" type="pres">
      <dgm:prSet presAssocID="{6FF30EB0-AFD1-419E-9618-53F4D8AC7332}" presName="imagNode" presStyleLbl="fgImgPlace1" presStyleIdx="4" presStyleCnt="5" custLinFactY="33191" custLinFactNeighborX="37" custLinFactNeighborY="100000"/>
      <dgm:spPr/>
    </dgm:pt>
  </dgm:ptLst>
  <dgm:cxnLst>
    <dgm:cxn modelId="{9F75AB4F-B053-4C04-BA62-00DDECBE9AAF}" type="presOf" srcId="{121CE375-7AB2-4147-8F70-3BD68C27B223}" destId="{956EF506-BD87-454C-8759-304337B9CFBB}" srcOrd="0" destOrd="0" presId="urn:microsoft.com/office/officeart/2005/8/layout/pList2"/>
    <dgm:cxn modelId="{71616C2B-E441-4CA1-8B57-74A6FBCCCFD6}" type="presOf" srcId="{E6B9F785-F5CA-4AFD-A3D6-C687297AFE2D}" destId="{C2A85D02-5255-46BF-B0D5-46AB97D0CABC}" srcOrd="0" destOrd="0" presId="urn:microsoft.com/office/officeart/2005/8/layout/pList2"/>
    <dgm:cxn modelId="{A4FC8A73-06E6-4A0C-ABEB-5CFBD7D387FD}" type="presOf" srcId="{F416235E-9688-415B-B280-0D66D46C0520}" destId="{72E0C4BD-9E4C-4CCD-80F1-FA468B4B2C42}" srcOrd="0" destOrd="0" presId="urn:microsoft.com/office/officeart/2005/8/layout/pList2"/>
    <dgm:cxn modelId="{67F20B5B-46DC-49EA-93CD-D570DEFDFF7F}" type="presOf" srcId="{0AE2A016-9F63-4CEA-950B-8B551962B9A5}" destId="{102628CE-1460-4957-87DB-E41B04DB9E96}" srcOrd="0" destOrd="0" presId="urn:microsoft.com/office/officeart/2005/8/layout/pList2"/>
    <dgm:cxn modelId="{00CA6B40-90A5-4D73-A58D-C1FA4E005496}" type="presOf" srcId="{6FF30EB0-AFD1-419E-9618-53F4D8AC7332}" destId="{ABEEB067-0996-4E5F-99D6-DC5DDE53C09E}" srcOrd="0" destOrd="0" presId="urn:microsoft.com/office/officeart/2005/8/layout/pList2"/>
    <dgm:cxn modelId="{D2BBF918-FCEE-4C41-A7DE-C33739126348}" type="presOf" srcId="{207C1FE1-4448-43E6-8D1B-44F60D565D5D}" destId="{1318296E-1A79-4FD1-AE3E-3ADDD209C7E3}" srcOrd="0" destOrd="0" presId="urn:microsoft.com/office/officeart/2005/8/layout/pList2"/>
    <dgm:cxn modelId="{B6E1B96C-B9DA-467B-8E64-CB5E7E7DBD40}" srcId="{17B9F736-E346-4A58-9D08-F97523892206}" destId="{487F57C6-4AE2-4C0C-AC63-AAF0437614F9}" srcOrd="3" destOrd="0" parTransId="{A17969DA-60CA-4964-8066-AB6D66CA76BC}" sibTransId="{7034F0B7-596A-4B67-B5B1-46BEDE8315BD}"/>
    <dgm:cxn modelId="{BC45EAEF-E0B2-43D5-AFA9-193E820D038E}" srcId="{17B9F736-E346-4A58-9D08-F97523892206}" destId="{121CE375-7AB2-4147-8F70-3BD68C27B223}" srcOrd="1" destOrd="0" parTransId="{6F555E20-D48E-4C98-8422-171054DFDEF2}" sibTransId="{207C1FE1-4448-43E6-8D1B-44F60D565D5D}"/>
    <dgm:cxn modelId="{F37DC26A-BFF5-4B3E-A587-BF40D218EC1D}" srcId="{17B9F736-E346-4A58-9D08-F97523892206}" destId="{3ADA0697-A249-4F55-B9A7-7DF60EC61EA8}" srcOrd="0" destOrd="0" parTransId="{C6BA933D-730C-44B9-AFDA-A95F080E9FA7}" sibTransId="{E6B9F785-F5CA-4AFD-A3D6-C687297AFE2D}"/>
    <dgm:cxn modelId="{8C7AF078-2D84-41A2-AD2A-FE5B1480A692}" srcId="{17B9F736-E346-4A58-9D08-F97523892206}" destId="{0AE2A016-9F63-4CEA-950B-8B551962B9A5}" srcOrd="2" destOrd="0" parTransId="{CD985E5C-1258-4377-87B9-899A8F3C2AD4}" sibTransId="{F416235E-9688-415B-B280-0D66D46C0520}"/>
    <dgm:cxn modelId="{23A2D528-0FDF-40EF-8C1F-992408B8DAB9}" type="presOf" srcId="{17B9F736-E346-4A58-9D08-F97523892206}" destId="{0C14FCE7-3751-4BCB-BBBF-5A67AEDB723F}" srcOrd="0" destOrd="0" presId="urn:microsoft.com/office/officeart/2005/8/layout/pList2"/>
    <dgm:cxn modelId="{9A10AFA0-5730-4CB0-82A8-E072AA62A826}" srcId="{17B9F736-E346-4A58-9D08-F97523892206}" destId="{6FF30EB0-AFD1-419E-9618-53F4D8AC7332}" srcOrd="4" destOrd="0" parTransId="{D8D266C6-2608-4B12-9EC4-F9B3C8A128AD}" sibTransId="{B7EAD6BF-05C3-42B6-B4D8-7F3F5D7446BF}"/>
    <dgm:cxn modelId="{BD4A9B4B-0DBD-43C8-9DFB-90BE2BCF8290}" type="presOf" srcId="{7034F0B7-596A-4B67-B5B1-46BEDE8315BD}" destId="{E2DA5F78-AF34-4512-BF12-C47763591313}" srcOrd="0" destOrd="0" presId="urn:microsoft.com/office/officeart/2005/8/layout/pList2"/>
    <dgm:cxn modelId="{46B01F49-9241-46C5-9937-D74FC9EDBF66}" type="presOf" srcId="{3ADA0697-A249-4F55-B9A7-7DF60EC61EA8}" destId="{218EC821-00A0-4057-9680-7FE305F515FD}" srcOrd="0" destOrd="0" presId="urn:microsoft.com/office/officeart/2005/8/layout/pList2"/>
    <dgm:cxn modelId="{F77CF0E4-1F15-4693-8DB5-1D35892EC108}" type="presOf" srcId="{487F57C6-4AE2-4C0C-AC63-AAF0437614F9}" destId="{B9BB35C6-8F71-4070-ADEE-40DFD045B883}" srcOrd="0" destOrd="0" presId="urn:microsoft.com/office/officeart/2005/8/layout/pList2"/>
    <dgm:cxn modelId="{C9E3E803-E7F6-4DAC-BC8C-753716F141F2}" type="presParOf" srcId="{0C14FCE7-3751-4BCB-BBBF-5A67AEDB723F}" destId="{FB86BF4F-54D2-464A-8033-DF8BADDC27D1}" srcOrd="0" destOrd="0" presId="urn:microsoft.com/office/officeart/2005/8/layout/pList2"/>
    <dgm:cxn modelId="{2A916D4D-DBB5-4FF6-B267-233F2F764A28}" type="presParOf" srcId="{0C14FCE7-3751-4BCB-BBBF-5A67AEDB723F}" destId="{B87CC2B7-6934-4040-8429-0DD83AE83FF1}" srcOrd="1" destOrd="0" presId="urn:microsoft.com/office/officeart/2005/8/layout/pList2"/>
    <dgm:cxn modelId="{8F9183D2-101E-4637-952F-8A1840623CBC}" type="presParOf" srcId="{B87CC2B7-6934-4040-8429-0DD83AE83FF1}" destId="{49456A26-A1D6-4F9B-91F0-12C71C1C44CB}" srcOrd="0" destOrd="0" presId="urn:microsoft.com/office/officeart/2005/8/layout/pList2"/>
    <dgm:cxn modelId="{44D71C43-39FA-42BF-8AAA-52DA028702F9}" type="presParOf" srcId="{49456A26-A1D6-4F9B-91F0-12C71C1C44CB}" destId="{218EC821-00A0-4057-9680-7FE305F515FD}" srcOrd="0" destOrd="0" presId="urn:microsoft.com/office/officeart/2005/8/layout/pList2"/>
    <dgm:cxn modelId="{DC78EAAB-091F-43B2-A617-3F08A8521079}" type="presParOf" srcId="{49456A26-A1D6-4F9B-91F0-12C71C1C44CB}" destId="{F7409042-DCC8-41E6-B810-73E246FDD095}" srcOrd="1" destOrd="0" presId="urn:microsoft.com/office/officeart/2005/8/layout/pList2"/>
    <dgm:cxn modelId="{9169853E-3B6C-4ED5-B0B3-4CE4CC68F266}" type="presParOf" srcId="{49456A26-A1D6-4F9B-91F0-12C71C1C44CB}" destId="{E641790B-5DED-49CC-9108-71B667D33036}" srcOrd="2" destOrd="0" presId="urn:microsoft.com/office/officeart/2005/8/layout/pList2"/>
    <dgm:cxn modelId="{7AE4F541-8BCE-4F73-BA46-AD192EDEECE7}" type="presParOf" srcId="{B87CC2B7-6934-4040-8429-0DD83AE83FF1}" destId="{C2A85D02-5255-46BF-B0D5-46AB97D0CABC}" srcOrd="1" destOrd="0" presId="urn:microsoft.com/office/officeart/2005/8/layout/pList2"/>
    <dgm:cxn modelId="{F1B10879-D03B-4EA1-9DBF-BF4B28DD1F41}" type="presParOf" srcId="{B87CC2B7-6934-4040-8429-0DD83AE83FF1}" destId="{422E05AB-A79B-4663-95B7-D6C78BF50366}" srcOrd="2" destOrd="0" presId="urn:microsoft.com/office/officeart/2005/8/layout/pList2"/>
    <dgm:cxn modelId="{2C54B3AC-FF97-45FC-AEBC-EE6636B0A258}" type="presParOf" srcId="{422E05AB-A79B-4663-95B7-D6C78BF50366}" destId="{956EF506-BD87-454C-8759-304337B9CFBB}" srcOrd="0" destOrd="0" presId="urn:microsoft.com/office/officeart/2005/8/layout/pList2"/>
    <dgm:cxn modelId="{FDC9FBB6-0950-478F-BBA7-22B521F5B355}" type="presParOf" srcId="{422E05AB-A79B-4663-95B7-D6C78BF50366}" destId="{FDBD60B8-D223-4CA5-93F0-7F807C2385A1}" srcOrd="1" destOrd="0" presId="urn:microsoft.com/office/officeart/2005/8/layout/pList2"/>
    <dgm:cxn modelId="{21D5538C-260D-473A-9A69-B2796FB18464}" type="presParOf" srcId="{422E05AB-A79B-4663-95B7-D6C78BF50366}" destId="{3AA66D17-3827-4DB5-9177-4BBED399AF56}" srcOrd="2" destOrd="0" presId="urn:microsoft.com/office/officeart/2005/8/layout/pList2"/>
    <dgm:cxn modelId="{8C067F90-039E-44FC-879D-9236C1AD7D5A}" type="presParOf" srcId="{B87CC2B7-6934-4040-8429-0DD83AE83FF1}" destId="{1318296E-1A79-4FD1-AE3E-3ADDD209C7E3}" srcOrd="3" destOrd="0" presId="urn:microsoft.com/office/officeart/2005/8/layout/pList2"/>
    <dgm:cxn modelId="{179ED24A-138D-45C6-9A5D-ACD8EEA80A1C}" type="presParOf" srcId="{B87CC2B7-6934-4040-8429-0DD83AE83FF1}" destId="{80AEB6C7-A31B-4259-977D-10FCDDC3C3CD}" srcOrd="4" destOrd="0" presId="urn:microsoft.com/office/officeart/2005/8/layout/pList2"/>
    <dgm:cxn modelId="{FFA101D5-7248-4A49-864A-99A47BC18026}" type="presParOf" srcId="{80AEB6C7-A31B-4259-977D-10FCDDC3C3CD}" destId="{102628CE-1460-4957-87DB-E41B04DB9E96}" srcOrd="0" destOrd="0" presId="urn:microsoft.com/office/officeart/2005/8/layout/pList2"/>
    <dgm:cxn modelId="{6F900CA0-389A-4E6D-8216-806A48BDDC37}" type="presParOf" srcId="{80AEB6C7-A31B-4259-977D-10FCDDC3C3CD}" destId="{EBC102EE-4E6F-4D8A-B9BA-C77B856339D3}" srcOrd="1" destOrd="0" presId="urn:microsoft.com/office/officeart/2005/8/layout/pList2"/>
    <dgm:cxn modelId="{7663DE0C-CBB8-4A44-A610-511C557B24DA}" type="presParOf" srcId="{80AEB6C7-A31B-4259-977D-10FCDDC3C3CD}" destId="{71053D63-5F26-4145-AB56-EFFA0E7443F9}" srcOrd="2" destOrd="0" presId="urn:microsoft.com/office/officeart/2005/8/layout/pList2"/>
    <dgm:cxn modelId="{3AB70D1C-CB07-4997-99E7-5E98708C9750}" type="presParOf" srcId="{B87CC2B7-6934-4040-8429-0DD83AE83FF1}" destId="{72E0C4BD-9E4C-4CCD-80F1-FA468B4B2C42}" srcOrd="5" destOrd="0" presId="urn:microsoft.com/office/officeart/2005/8/layout/pList2"/>
    <dgm:cxn modelId="{F6285AD5-99EA-4119-8B11-45F01ACF61AC}" type="presParOf" srcId="{B87CC2B7-6934-4040-8429-0DD83AE83FF1}" destId="{AE536998-BC5A-47AB-899A-622C214FF070}" srcOrd="6" destOrd="0" presId="urn:microsoft.com/office/officeart/2005/8/layout/pList2"/>
    <dgm:cxn modelId="{88210C5F-3BAA-4942-BF46-294D46E726EF}" type="presParOf" srcId="{AE536998-BC5A-47AB-899A-622C214FF070}" destId="{B9BB35C6-8F71-4070-ADEE-40DFD045B883}" srcOrd="0" destOrd="0" presId="urn:microsoft.com/office/officeart/2005/8/layout/pList2"/>
    <dgm:cxn modelId="{B1B1843C-9AFF-4BB4-AF23-7E52B025930B}" type="presParOf" srcId="{AE536998-BC5A-47AB-899A-622C214FF070}" destId="{48B8A4CD-606A-4393-A225-23A262464E4C}" srcOrd="1" destOrd="0" presId="urn:microsoft.com/office/officeart/2005/8/layout/pList2"/>
    <dgm:cxn modelId="{F4CE85BE-A6F5-4724-BF05-9E37DF5B9B69}" type="presParOf" srcId="{AE536998-BC5A-47AB-899A-622C214FF070}" destId="{A18CA3C2-37CA-4FD0-AE89-CC87BDCB274A}" srcOrd="2" destOrd="0" presId="urn:microsoft.com/office/officeart/2005/8/layout/pList2"/>
    <dgm:cxn modelId="{19E53E40-27D9-410A-B5D1-3383EE9D1905}" type="presParOf" srcId="{B87CC2B7-6934-4040-8429-0DD83AE83FF1}" destId="{E2DA5F78-AF34-4512-BF12-C47763591313}" srcOrd="7" destOrd="0" presId="urn:microsoft.com/office/officeart/2005/8/layout/pList2"/>
    <dgm:cxn modelId="{051A0A64-6433-4496-841E-35C6379582C7}" type="presParOf" srcId="{B87CC2B7-6934-4040-8429-0DD83AE83FF1}" destId="{FFC91CC7-5A86-4A82-9C0D-11FD7170B483}" srcOrd="8" destOrd="0" presId="urn:microsoft.com/office/officeart/2005/8/layout/pList2"/>
    <dgm:cxn modelId="{AE10C600-05F8-4009-9485-7B77A71491AB}" type="presParOf" srcId="{FFC91CC7-5A86-4A82-9C0D-11FD7170B483}" destId="{ABEEB067-0996-4E5F-99D6-DC5DDE53C09E}" srcOrd="0" destOrd="0" presId="urn:microsoft.com/office/officeart/2005/8/layout/pList2"/>
    <dgm:cxn modelId="{8345F0BC-9885-4C67-BE1C-25715FF9BFF0}" type="presParOf" srcId="{FFC91CC7-5A86-4A82-9C0D-11FD7170B483}" destId="{E0791B1A-ED93-4BE1-9DF9-FF9FA84E6846}" srcOrd="1" destOrd="0" presId="urn:microsoft.com/office/officeart/2005/8/layout/pList2"/>
    <dgm:cxn modelId="{E2916508-D311-4507-8D01-A5484B49F2A4}" type="presParOf" srcId="{FFC91CC7-5A86-4A82-9C0D-11FD7170B483}" destId="{E463223A-24FD-4C6F-9C9C-7E7DA7EC5FAD}"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D362F-48E1-4EEF-88FB-0C3AFBD22D0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l-GR"/>
        </a:p>
      </dgm:t>
    </dgm:pt>
    <dgm:pt modelId="{34059178-7C6E-4F43-80D0-B6042815C743}">
      <dgm:prSet phldrT="[Κείμενο]"/>
      <dgm:spPr/>
      <dgm:t>
        <a:bodyPr/>
        <a:lstStyle/>
        <a:p>
          <a:r>
            <a:rPr lang="fr-FR" dirty="0" smtClean="0"/>
            <a:t>Trucage de match</a:t>
          </a:r>
          <a:endParaRPr lang="el-GR" dirty="0"/>
        </a:p>
      </dgm:t>
    </dgm:pt>
    <dgm:pt modelId="{AD1DEFE5-DCAD-4EC3-A155-5FB1E66DC8BD}" type="parTrans" cxnId="{62AD6D94-E4D9-44F4-AA0D-7957FDA7BEEE}">
      <dgm:prSet/>
      <dgm:spPr/>
      <dgm:t>
        <a:bodyPr/>
        <a:lstStyle/>
        <a:p>
          <a:endParaRPr lang="el-GR"/>
        </a:p>
      </dgm:t>
    </dgm:pt>
    <dgm:pt modelId="{9817BDA0-9C8B-44DC-B323-BF888CD0487E}" type="sibTrans" cxnId="{62AD6D94-E4D9-44F4-AA0D-7957FDA7BEEE}">
      <dgm:prSet/>
      <dgm:spPr/>
      <dgm:t>
        <a:bodyPr/>
        <a:lstStyle/>
        <a:p>
          <a:endParaRPr lang="el-GR"/>
        </a:p>
      </dgm:t>
    </dgm:pt>
    <dgm:pt modelId="{4845E942-CF5B-4362-9631-6D4E3067177F}">
      <dgm:prSet phldrT="[Κείμενο]"/>
      <dgm:spPr/>
      <dgm:t>
        <a:bodyPr/>
        <a:lstStyle/>
        <a:p>
          <a:r>
            <a:rPr lang="fr-FR" dirty="0" smtClean="0"/>
            <a:t>Identifier</a:t>
          </a:r>
          <a:endParaRPr lang="el-GR" dirty="0"/>
        </a:p>
      </dgm:t>
    </dgm:pt>
    <dgm:pt modelId="{9B5A6C59-A7FF-45FC-9F29-E7AAA168DD8F}" type="parTrans" cxnId="{52C157FB-A431-4B72-9BA5-BA884BB8116E}">
      <dgm:prSet/>
      <dgm:spPr/>
      <dgm:t>
        <a:bodyPr/>
        <a:lstStyle/>
        <a:p>
          <a:endParaRPr lang="el-GR"/>
        </a:p>
      </dgm:t>
    </dgm:pt>
    <dgm:pt modelId="{D35E5DE8-16BD-45DA-90EE-E16E7A88B0EC}" type="sibTrans" cxnId="{52C157FB-A431-4B72-9BA5-BA884BB8116E}">
      <dgm:prSet/>
      <dgm:spPr/>
      <dgm:t>
        <a:bodyPr/>
        <a:lstStyle/>
        <a:p>
          <a:endParaRPr lang="el-GR" dirty="0"/>
        </a:p>
      </dgm:t>
    </dgm:pt>
    <dgm:pt modelId="{50635325-DD46-408F-B21D-488D60F2A5C6}">
      <dgm:prSet phldrT="[Κείμενο]"/>
      <dgm:spPr/>
      <dgm:t>
        <a:bodyPr/>
        <a:lstStyle/>
        <a:p>
          <a:r>
            <a:rPr lang="fr-FR" dirty="0" smtClean="0"/>
            <a:t>Résister</a:t>
          </a:r>
          <a:endParaRPr lang="el-GR" dirty="0"/>
        </a:p>
      </dgm:t>
    </dgm:pt>
    <dgm:pt modelId="{0EA68502-1FBC-4CDD-983C-9223E4FB213C}" type="parTrans" cxnId="{E6952957-ACA5-4813-80E7-EEF67F15BA6C}">
      <dgm:prSet/>
      <dgm:spPr/>
      <dgm:t>
        <a:bodyPr/>
        <a:lstStyle/>
        <a:p>
          <a:endParaRPr lang="el-GR"/>
        </a:p>
      </dgm:t>
    </dgm:pt>
    <dgm:pt modelId="{27AA047B-51D9-4E4B-96F7-2E690AE8808D}" type="sibTrans" cxnId="{E6952957-ACA5-4813-80E7-EEF67F15BA6C}">
      <dgm:prSet/>
      <dgm:spPr/>
      <dgm:t>
        <a:bodyPr/>
        <a:lstStyle/>
        <a:p>
          <a:endParaRPr lang="el-GR" dirty="0"/>
        </a:p>
      </dgm:t>
    </dgm:pt>
    <dgm:pt modelId="{7C91E83F-A512-4173-8E0E-5E77220E115C}">
      <dgm:prSet phldrT="[Κείμενο]"/>
      <dgm:spPr/>
      <dgm:t>
        <a:bodyPr/>
        <a:lstStyle/>
        <a:p>
          <a:r>
            <a:rPr lang="fr-FR" dirty="0" smtClean="0"/>
            <a:t>Signaler</a:t>
          </a:r>
          <a:endParaRPr lang="el-GR" dirty="0"/>
        </a:p>
      </dgm:t>
    </dgm:pt>
    <dgm:pt modelId="{552B895D-154A-40D8-B8E0-9309041A3BA3}" type="parTrans" cxnId="{9F72DCF0-DEDE-4401-ADE4-07D171965E17}">
      <dgm:prSet/>
      <dgm:spPr/>
      <dgm:t>
        <a:bodyPr/>
        <a:lstStyle/>
        <a:p>
          <a:endParaRPr lang="el-GR"/>
        </a:p>
      </dgm:t>
    </dgm:pt>
    <dgm:pt modelId="{996B442E-65EF-4BA1-AE83-4DBD3028852E}" type="sibTrans" cxnId="{9F72DCF0-DEDE-4401-ADE4-07D171965E17}">
      <dgm:prSet/>
      <dgm:spPr/>
      <dgm:t>
        <a:bodyPr/>
        <a:lstStyle/>
        <a:p>
          <a:endParaRPr lang="el-GR" dirty="0"/>
        </a:p>
      </dgm:t>
    </dgm:pt>
    <dgm:pt modelId="{77586749-896A-4E42-9D18-983FE5261CD6}">
      <dgm:prSet phldrT="[Κείμενο]"/>
      <dgm:spPr/>
      <dgm:t>
        <a:bodyPr/>
        <a:lstStyle/>
        <a:p>
          <a:endParaRPr lang="el-GR" dirty="0"/>
        </a:p>
      </dgm:t>
    </dgm:pt>
    <dgm:pt modelId="{7CA6CFF8-ADF4-441E-B635-525998909B19}" type="parTrans" cxnId="{636D9438-BE45-42FF-9A07-43B8C8B16ECA}">
      <dgm:prSet/>
      <dgm:spPr/>
      <dgm:t>
        <a:bodyPr/>
        <a:lstStyle/>
        <a:p>
          <a:endParaRPr lang="el-GR"/>
        </a:p>
      </dgm:t>
    </dgm:pt>
    <dgm:pt modelId="{C7A69145-7A50-44BE-8D45-AAA27937C639}" type="sibTrans" cxnId="{636D9438-BE45-42FF-9A07-43B8C8B16ECA}">
      <dgm:prSet/>
      <dgm:spPr/>
      <dgm:t>
        <a:bodyPr/>
        <a:lstStyle/>
        <a:p>
          <a:endParaRPr lang="el-GR"/>
        </a:p>
      </dgm:t>
    </dgm:pt>
    <dgm:pt modelId="{6962E827-2440-4E5E-AB96-10132802074E}" type="pres">
      <dgm:prSet presAssocID="{525D362F-48E1-4EEF-88FB-0C3AFBD22D01}" presName="Name0" presStyleCnt="0">
        <dgm:presLayoutVars>
          <dgm:chMax val="1"/>
          <dgm:dir/>
          <dgm:animLvl val="ctr"/>
          <dgm:resizeHandles val="exact"/>
        </dgm:presLayoutVars>
      </dgm:prSet>
      <dgm:spPr/>
      <dgm:t>
        <a:bodyPr/>
        <a:lstStyle/>
        <a:p>
          <a:endParaRPr lang="el-GR"/>
        </a:p>
      </dgm:t>
    </dgm:pt>
    <dgm:pt modelId="{AAC976F4-3D31-4EF3-998A-F16E94929C2B}" type="pres">
      <dgm:prSet presAssocID="{34059178-7C6E-4F43-80D0-B6042815C743}" presName="centerShape" presStyleLbl="node0" presStyleIdx="0" presStyleCnt="1"/>
      <dgm:spPr/>
      <dgm:t>
        <a:bodyPr/>
        <a:lstStyle/>
        <a:p>
          <a:endParaRPr lang="el-GR"/>
        </a:p>
      </dgm:t>
    </dgm:pt>
    <dgm:pt modelId="{9542B5C0-8977-453B-BD38-9B65A83E88F1}" type="pres">
      <dgm:prSet presAssocID="{4845E942-CF5B-4362-9631-6D4E3067177F}" presName="node" presStyleLbl="node1" presStyleIdx="0" presStyleCnt="3">
        <dgm:presLayoutVars>
          <dgm:bulletEnabled val="1"/>
        </dgm:presLayoutVars>
      </dgm:prSet>
      <dgm:spPr/>
      <dgm:t>
        <a:bodyPr/>
        <a:lstStyle/>
        <a:p>
          <a:endParaRPr lang="el-GR"/>
        </a:p>
      </dgm:t>
    </dgm:pt>
    <dgm:pt modelId="{46A25DF4-DD5C-4256-B9C2-74C4589563FA}" type="pres">
      <dgm:prSet presAssocID="{4845E942-CF5B-4362-9631-6D4E3067177F}" presName="dummy" presStyleCnt="0"/>
      <dgm:spPr/>
    </dgm:pt>
    <dgm:pt modelId="{632D7C5B-50A7-44E7-8B1B-13AD31F3B893}" type="pres">
      <dgm:prSet presAssocID="{D35E5DE8-16BD-45DA-90EE-E16E7A88B0EC}" presName="sibTrans" presStyleLbl="sibTrans2D1" presStyleIdx="0" presStyleCnt="3"/>
      <dgm:spPr/>
      <dgm:t>
        <a:bodyPr/>
        <a:lstStyle/>
        <a:p>
          <a:endParaRPr lang="el-GR"/>
        </a:p>
      </dgm:t>
    </dgm:pt>
    <dgm:pt modelId="{C4FAC88D-15AB-4C56-8BAC-18BA927F0349}" type="pres">
      <dgm:prSet presAssocID="{50635325-DD46-408F-B21D-488D60F2A5C6}" presName="node" presStyleLbl="node1" presStyleIdx="1" presStyleCnt="3">
        <dgm:presLayoutVars>
          <dgm:bulletEnabled val="1"/>
        </dgm:presLayoutVars>
      </dgm:prSet>
      <dgm:spPr/>
      <dgm:t>
        <a:bodyPr/>
        <a:lstStyle/>
        <a:p>
          <a:endParaRPr lang="el-GR"/>
        </a:p>
      </dgm:t>
    </dgm:pt>
    <dgm:pt modelId="{9F8F363C-E39D-4809-87B3-D9153E34005B}" type="pres">
      <dgm:prSet presAssocID="{50635325-DD46-408F-B21D-488D60F2A5C6}" presName="dummy" presStyleCnt="0"/>
      <dgm:spPr/>
    </dgm:pt>
    <dgm:pt modelId="{BD1D8EF9-B781-4C45-BE99-A2A9F5D601F9}" type="pres">
      <dgm:prSet presAssocID="{27AA047B-51D9-4E4B-96F7-2E690AE8808D}" presName="sibTrans" presStyleLbl="sibTrans2D1" presStyleIdx="1" presStyleCnt="3"/>
      <dgm:spPr/>
      <dgm:t>
        <a:bodyPr/>
        <a:lstStyle/>
        <a:p>
          <a:endParaRPr lang="el-GR"/>
        </a:p>
      </dgm:t>
    </dgm:pt>
    <dgm:pt modelId="{F3A32EAA-556E-4ACB-8B22-DA7D3048D668}" type="pres">
      <dgm:prSet presAssocID="{7C91E83F-A512-4173-8E0E-5E77220E115C}" presName="node" presStyleLbl="node1" presStyleIdx="2" presStyleCnt="3">
        <dgm:presLayoutVars>
          <dgm:bulletEnabled val="1"/>
        </dgm:presLayoutVars>
      </dgm:prSet>
      <dgm:spPr/>
      <dgm:t>
        <a:bodyPr/>
        <a:lstStyle/>
        <a:p>
          <a:endParaRPr lang="el-GR"/>
        </a:p>
      </dgm:t>
    </dgm:pt>
    <dgm:pt modelId="{8779A062-54E7-4580-808A-B040D261D7BE}" type="pres">
      <dgm:prSet presAssocID="{7C91E83F-A512-4173-8E0E-5E77220E115C}" presName="dummy" presStyleCnt="0"/>
      <dgm:spPr/>
    </dgm:pt>
    <dgm:pt modelId="{3F98490A-6D27-44F9-82E8-E6AD0FD150E9}" type="pres">
      <dgm:prSet presAssocID="{996B442E-65EF-4BA1-AE83-4DBD3028852E}" presName="sibTrans" presStyleLbl="sibTrans2D1" presStyleIdx="2" presStyleCnt="3"/>
      <dgm:spPr/>
      <dgm:t>
        <a:bodyPr/>
        <a:lstStyle/>
        <a:p>
          <a:endParaRPr lang="el-GR"/>
        </a:p>
      </dgm:t>
    </dgm:pt>
  </dgm:ptLst>
  <dgm:cxnLst>
    <dgm:cxn modelId="{52C157FB-A431-4B72-9BA5-BA884BB8116E}" srcId="{34059178-7C6E-4F43-80D0-B6042815C743}" destId="{4845E942-CF5B-4362-9631-6D4E3067177F}" srcOrd="0" destOrd="0" parTransId="{9B5A6C59-A7FF-45FC-9F29-E7AAA168DD8F}" sibTransId="{D35E5DE8-16BD-45DA-90EE-E16E7A88B0EC}"/>
    <dgm:cxn modelId="{BE1FBF5D-E22E-44F2-8187-4C7778BDDDC8}" type="presOf" srcId="{4845E942-CF5B-4362-9631-6D4E3067177F}" destId="{9542B5C0-8977-453B-BD38-9B65A83E88F1}" srcOrd="0" destOrd="0" presId="urn:microsoft.com/office/officeart/2005/8/layout/radial6"/>
    <dgm:cxn modelId="{83E2002E-FD3D-48BF-869A-CC07D5F713CE}" type="presOf" srcId="{50635325-DD46-408F-B21D-488D60F2A5C6}" destId="{C4FAC88D-15AB-4C56-8BAC-18BA927F0349}" srcOrd="0" destOrd="0" presId="urn:microsoft.com/office/officeart/2005/8/layout/radial6"/>
    <dgm:cxn modelId="{AD442B5D-9825-45E0-AF48-39F0AB4A7E64}" type="presOf" srcId="{34059178-7C6E-4F43-80D0-B6042815C743}" destId="{AAC976F4-3D31-4EF3-998A-F16E94929C2B}" srcOrd="0" destOrd="0" presId="urn:microsoft.com/office/officeart/2005/8/layout/radial6"/>
    <dgm:cxn modelId="{9F72DCF0-DEDE-4401-ADE4-07D171965E17}" srcId="{34059178-7C6E-4F43-80D0-B6042815C743}" destId="{7C91E83F-A512-4173-8E0E-5E77220E115C}" srcOrd="2" destOrd="0" parTransId="{552B895D-154A-40D8-B8E0-9309041A3BA3}" sibTransId="{996B442E-65EF-4BA1-AE83-4DBD3028852E}"/>
    <dgm:cxn modelId="{62AD6D94-E4D9-44F4-AA0D-7957FDA7BEEE}" srcId="{525D362F-48E1-4EEF-88FB-0C3AFBD22D01}" destId="{34059178-7C6E-4F43-80D0-B6042815C743}" srcOrd="0" destOrd="0" parTransId="{AD1DEFE5-DCAD-4EC3-A155-5FB1E66DC8BD}" sibTransId="{9817BDA0-9C8B-44DC-B323-BF888CD0487E}"/>
    <dgm:cxn modelId="{E6952957-ACA5-4813-80E7-EEF67F15BA6C}" srcId="{34059178-7C6E-4F43-80D0-B6042815C743}" destId="{50635325-DD46-408F-B21D-488D60F2A5C6}" srcOrd="1" destOrd="0" parTransId="{0EA68502-1FBC-4CDD-983C-9223E4FB213C}" sibTransId="{27AA047B-51D9-4E4B-96F7-2E690AE8808D}"/>
    <dgm:cxn modelId="{636D9438-BE45-42FF-9A07-43B8C8B16ECA}" srcId="{525D362F-48E1-4EEF-88FB-0C3AFBD22D01}" destId="{77586749-896A-4E42-9D18-983FE5261CD6}" srcOrd="1" destOrd="0" parTransId="{7CA6CFF8-ADF4-441E-B635-525998909B19}" sibTransId="{C7A69145-7A50-44BE-8D45-AAA27937C639}"/>
    <dgm:cxn modelId="{30F5D190-90C3-41BA-A87E-AFD0FA9F3EB7}" type="presOf" srcId="{D35E5DE8-16BD-45DA-90EE-E16E7A88B0EC}" destId="{632D7C5B-50A7-44E7-8B1B-13AD31F3B893}" srcOrd="0" destOrd="0" presId="urn:microsoft.com/office/officeart/2005/8/layout/radial6"/>
    <dgm:cxn modelId="{DA36E56F-8245-4DED-B7CA-9D9C4C55C00D}" type="presOf" srcId="{996B442E-65EF-4BA1-AE83-4DBD3028852E}" destId="{3F98490A-6D27-44F9-82E8-E6AD0FD150E9}" srcOrd="0" destOrd="0" presId="urn:microsoft.com/office/officeart/2005/8/layout/radial6"/>
    <dgm:cxn modelId="{77F89458-1F5A-4F7A-BEF6-417720301437}" type="presOf" srcId="{525D362F-48E1-4EEF-88FB-0C3AFBD22D01}" destId="{6962E827-2440-4E5E-AB96-10132802074E}" srcOrd="0" destOrd="0" presId="urn:microsoft.com/office/officeart/2005/8/layout/radial6"/>
    <dgm:cxn modelId="{1D5619E5-3927-46B5-BA8C-3F0DF84C9FA7}" type="presOf" srcId="{7C91E83F-A512-4173-8E0E-5E77220E115C}" destId="{F3A32EAA-556E-4ACB-8B22-DA7D3048D668}" srcOrd="0" destOrd="0" presId="urn:microsoft.com/office/officeart/2005/8/layout/radial6"/>
    <dgm:cxn modelId="{4085951F-65C6-4BF0-9C00-9EDB6507A4C1}" type="presOf" srcId="{27AA047B-51D9-4E4B-96F7-2E690AE8808D}" destId="{BD1D8EF9-B781-4C45-BE99-A2A9F5D601F9}" srcOrd="0" destOrd="0" presId="urn:microsoft.com/office/officeart/2005/8/layout/radial6"/>
    <dgm:cxn modelId="{BA039987-CA75-4BFB-9F1D-CD78AFEBEE1F}" type="presParOf" srcId="{6962E827-2440-4E5E-AB96-10132802074E}" destId="{AAC976F4-3D31-4EF3-998A-F16E94929C2B}" srcOrd="0" destOrd="0" presId="urn:microsoft.com/office/officeart/2005/8/layout/radial6"/>
    <dgm:cxn modelId="{4B7FEE88-77CC-4399-8522-FF5739233CE9}" type="presParOf" srcId="{6962E827-2440-4E5E-AB96-10132802074E}" destId="{9542B5C0-8977-453B-BD38-9B65A83E88F1}" srcOrd="1" destOrd="0" presId="urn:microsoft.com/office/officeart/2005/8/layout/radial6"/>
    <dgm:cxn modelId="{9C03C25A-4FD4-4559-A0DA-BFEF5317D64B}" type="presParOf" srcId="{6962E827-2440-4E5E-AB96-10132802074E}" destId="{46A25DF4-DD5C-4256-B9C2-74C4589563FA}" srcOrd="2" destOrd="0" presId="urn:microsoft.com/office/officeart/2005/8/layout/radial6"/>
    <dgm:cxn modelId="{4010F3C8-A187-42CC-89FA-C15CB18AF599}" type="presParOf" srcId="{6962E827-2440-4E5E-AB96-10132802074E}" destId="{632D7C5B-50A7-44E7-8B1B-13AD31F3B893}" srcOrd="3" destOrd="0" presId="urn:microsoft.com/office/officeart/2005/8/layout/radial6"/>
    <dgm:cxn modelId="{CAA88EE3-8F6E-4EA3-AE10-AD7A49B61F0E}" type="presParOf" srcId="{6962E827-2440-4E5E-AB96-10132802074E}" destId="{C4FAC88D-15AB-4C56-8BAC-18BA927F0349}" srcOrd="4" destOrd="0" presId="urn:microsoft.com/office/officeart/2005/8/layout/radial6"/>
    <dgm:cxn modelId="{F7A1F81B-142B-49E2-9B7A-4FA61E345E2E}" type="presParOf" srcId="{6962E827-2440-4E5E-AB96-10132802074E}" destId="{9F8F363C-E39D-4809-87B3-D9153E34005B}" srcOrd="5" destOrd="0" presId="urn:microsoft.com/office/officeart/2005/8/layout/radial6"/>
    <dgm:cxn modelId="{56FED7C3-EC41-4143-BB91-2F173C2B92EB}" type="presParOf" srcId="{6962E827-2440-4E5E-AB96-10132802074E}" destId="{BD1D8EF9-B781-4C45-BE99-A2A9F5D601F9}" srcOrd="6" destOrd="0" presId="urn:microsoft.com/office/officeart/2005/8/layout/radial6"/>
    <dgm:cxn modelId="{A58649EB-15F0-4A7D-B574-38703522F326}" type="presParOf" srcId="{6962E827-2440-4E5E-AB96-10132802074E}" destId="{F3A32EAA-556E-4ACB-8B22-DA7D3048D668}" srcOrd="7" destOrd="0" presId="urn:microsoft.com/office/officeart/2005/8/layout/radial6"/>
    <dgm:cxn modelId="{94548784-6842-4B09-98C6-171293626477}" type="presParOf" srcId="{6962E827-2440-4E5E-AB96-10132802074E}" destId="{8779A062-54E7-4580-808A-B040D261D7BE}" srcOrd="8" destOrd="0" presId="urn:microsoft.com/office/officeart/2005/8/layout/radial6"/>
    <dgm:cxn modelId="{47983C25-C408-49BC-BEA6-1245D3C11357}" type="presParOf" srcId="{6962E827-2440-4E5E-AB96-10132802074E}" destId="{3F98490A-6D27-44F9-82E8-E6AD0FD150E9}"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86BF4F-54D2-464A-8033-DF8BADDC27D1}">
      <dsp:nvSpPr>
        <dsp:cNvPr id="0" name=""/>
        <dsp:cNvSpPr/>
      </dsp:nvSpPr>
      <dsp:spPr>
        <a:xfrm>
          <a:off x="0" y="0"/>
          <a:ext cx="6347048" cy="203668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641790B-5DED-49CC-9108-71B667D33036}">
      <dsp:nvSpPr>
        <dsp:cNvPr id="0" name=""/>
        <dsp:cNvSpPr/>
      </dsp:nvSpPr>
      <dsp:spPr>
        <a:xfrm>
          <a:off x="299195" y="2620895"/>
          <a:ext cx="817139" cy="1493567"/>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18EC821-00A0-4057-9680-7FE305F515FD}">
      <dsp:nvSpPr>
        <dsp:cNvPr id="0" name=""/>
        <dsp:cNvSpPr/>
      </dsp:nvSpPr>
      <dsp:spPr>
        <a:xfrm rot="10800000">
          <a:off x="297487" y="2036683"/>
          <a:ext cx="816576" cy="2489279"/>
        </a:xfrm>
        <a:prstGeom prst="round2SameRect">
          <a:avLst>
            <a:gd name="adj1" fmla="val 10500"/>
            <a:gd name="adj2" fmla="val 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Fraude (droit pénal)</a:t>
          </a:r>
          <a:endParaRPr lang="el-GR" sz="1400" kern="1200" dirty="0"/>
        </a:p>
      </dsp:txBody>
      <dsp:txXfrm rot="10800000">
        <a:off x="297487" y="2036683"/>
        <a:ext cx="816576" cy="2489279"/>
      </dsp:txXfrm>
    </dsp:sp>
    <dsp:sp modelId="{3AA66D17-3827-4DB5-9177-4BBED399AF56}">
      <dsp:nvSpPr>
        <dsp:cNvPr id="0" name=""/>
        <dsp:cNvSpPr/>
      </dsp:nvSpPr>
      <dsp:spPr>
        <a:xfrm>
          <a:off x="1520333" y="2332860"/>
          <a:ext cx="672941" cy="1493567"/>
        </a:xfrm>
        <a:prstGeom prst="roundRect">
          <a:avLst>
            <a:gd name="adj" fmla="val 10000"/>
          </a:avLst>
        </a:prstGeom>
        <a:solidFill>
          <a:schemeClr val="accent2">
            <a:tint val="50000"/>
            <a:hueOff val="245"/>
            <a:satOff val="148"/>
            <a:lumOff val="-52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56EF506-BD87-454C-8759-304337B9CFBB}">
      <dsp:nvSpPr>
        <dsp:cNvPr id="0" name=""/>
        <dsp:cNvSpPr/>
      </dsp:nvSpPr>
      <dsp:spPr>
        <a:xfrm rot="10800000">
          <a:off x="1265032" y="2036683"/>
          <a:ext cx="1240546" cy="2489279"/>
        </a:xfrm>
        <a:prstGeom prst="round2SameRect">
          <a:avLst>
            <a:gd name="adj1" fmla="val 10500"/>
            <a:gd name="adj2" fmla="val 0"/>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Licenciement (droit du travail)</a:t>
          </a:r>
          <a:endParaRPr lang="el-GR" sz="1400" kern="1200" dirty="0"/>
        </a:p>
      </dsp:txBody>
      <dsp:txXfrm rot="10800000">
        <a:off x="1265032" y="2036683"/>
        <a:ext cx="1240546" cy="2489279"/>
      </dsp:txXfrm>
    </dsp:sp>
    <dsp:sp modelId="{71053D63-5F26-4145-AB56-EFFA0E7443F9}">
      <dsp:nvSpPr>
        <dsp:cNvPr id="0" name=""/>
        <dsp:cNvSpPr/>
      </dsp:nvSpPr>
      <dsp:spPr>
        <a:xfrm>
          <a:off x="2833377" y="2620895"/>
          <a:ext cx="633351" cy="1493567"/>
        </a:xfrm>
        <a:prstGeom prst="roundRect">
          <a:avLst>
            <a:gd name="adj" fmla="val 10000"/>
          </a:avLst>
        </a:prstGeom>
        <a:solidFill>
          <a:schemeClr val="accent2">
            <a:tint val="50000"/>
            <a:hueOff val="490"/>
            <a:satOff val="296"/>
            <a:lumOff val="-105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02628CE-1460-4957-87DB-E41B04DB9E96}">
      <dsp:nvSpPr>
        <dsp:cNvPr id="0" name=""/>
        <dsp:cNvSpPr/>
      </dsp:nvSpPr>
      <dsp:spPr>
        <a:xfrm rot="10800000">
          <a:off x="2602636" y="2036683"/>
          <a:ext cx="1105557" cy="2489279"/>
        </a:xfrm>
        <a:prstGeom prst="round2SameRect">
          <a:avLst>
            <a:gd name="adj1" fmla="val 10500"/>
            <a:gd name="adj2" fmla="val 0"/>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Suspension et sanctions (règles et législation sportives)</a:t>
          </a:r>
          <a:endParaRPr lang="el-GR" sz="1400" kern="1200" dirty="0"/>
        </a:p>
      </dsp:txBody>
      <dsp:txXfrm rot="10800000">
        <a:off x="2602636" y="2036683"/>
        <a:ext cx="1105557" cy="2489279"/>
      </dsp:txXfrm>
    </dsp:sp>
    <dsp:sp modelId="{A18CA3C2-37CA-4FD0-AE89-CC87BDCB274A}">
      <dsp:nvSpPr>
        <dsp:cNvPr id="0" name=""/>
        <dsp:cNvSpPr/>
      </dsp:nvSpPr>
      <dsp:spPr>
        <a:xfrm>
          <a:off x="4111435" y="2476870"/>
          <a:ext cx="528721" cy="1493567"/>
        </a:xfrm>
        <a:prstGeom prst="roundRect">
          <a:avLst>
            <a:gd name="adj" fmla="val 10000"/>
          </a:avLst>
        </a:prstGeom>
        <a:solidFill>
          <a:schemeClr val="accent2">
            <a:tint val="50000"/>
            <a:hueOff val="734"/>
            <a:satOff val="443"/>
            <a:lumOff val="-1585"/>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9BB35C6-8F71-4070-ADEE-40DFD045B883}">
      <dsp:nvSpPr>
        <dsp:cNvPr id="0" name=""/>
        <dsp:cNvSpPr/>
      </dsp:nvSpPr>
      <dsp:spPr>
        <a:xfrm rot="10800000">
          <a:off x="3823017" y="2036683"/>
          <a:ext cx="1105557" cy="2489279"/>
        </a:xfrm>
        <a:prstGeom prst="round2SameRect">
          <a:avLst>
            <a:gd name="adj1" fmla="val 10500"/>
            <a:gd name="adj2" fmla="val 0"/>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kern="1200" dirty="0" smtClean="0"/>
            <a:t>Cons</a:t>
          </a:r>
          <a:r>
            <a:rPr lang="fr-FR" sz="1400" kern="1200" dirty="0" smtClean="0"/>
            <a:t>é quences financières</a:t>
          </a:r>
          <a:endParaRPr lang="el-GR" sz="1400" kern="1200" dirty="0"/>
        </a:p>
      </dsp:txBody>
      <dsp:txXfrm rot="10800000">
        <a:off x="3823017" y="2036683"/>
        <a:ext cx="1105557" cy="2489279"/>
      </dsp:txXfrm>
    </dsp:sp>
    <dsp:sp modelId="{E463223A-24FD-4C6F-9C9C-7E7DA7EC5FAD}">
      <dsp:nvSpPr>
        <dsp:cNvPr id="0" name=""/>
        <dsp:cNvSpPr/>
      </dsp:nvSpPr>
      <dsp:spPr>
        <a:xfrm>
          <a:off x="5048771" y="2260855"/>
          <a:ext cx="1105557" cy="1493567"/>
        </a:xfrm>
        <a:prstGeom prst="roundRect">
          <a:avLst>
            <a:gd name="adj" fmla="val 10000"/>
          </a:avLst>
        </a:prstGeom>
        <a:solidFill>
          <a:schemeClr val="accent2">
            <a:tint val="50000"/>
            <a:hueOff val="979"/>
            <a:satOff val="591"/>
            <a:lumOff val="-211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BEEB067-0996-4E5F-99D6-DC5DDE53C09E}">
      <dsp:nvSpPr>
        <dsp:cNvPr id="0" name=""/>
        <dsp:cNvSpPr/>
      </dsp:nvSpPr>
      <dsp:spPr>
        <a:xfrm rot="10800000">
          <a:off x="5048362" y="2036683"/>
          <a:ext cx="1105557" cy="2489279"/>
        </a:xfrm>
        <a:prstGeom prst="round2SameRect">
          <a:avLst>
            <a:gd name="adj1" fmla="val 10500"/>
            <a:gd name="adj2" fmla="val 0"/>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r-FR" sz="1400" kern="1200" dirty="0" smtClean="0"/>
            <a:t>Réputation sociale</a:t>
          </a:r>
          <a:endParaRPr lang="el-GR" sz="1400" kern="1200" dirty="0"/>
        </a:p>
      </dsp:txBody>
      <dsp:txXfrm rot="10800000">
        <a:off x="5048362" y="2036683"/>
        <a:ext cx="1105557" cy="24892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98490A-6D27-44F9-82E8-E6AD0FD150E9}">
      <dsp:nvSpPr>
        <dsp:cNvPr id="0" name=""/>
        <dsp:cNvSpPr/>
      </dsp:nvSpPr>
      <dsp:spPr>
        <a:xfrm>
          <a:off x="260488" y="850953"/>
          <a:ext cx="3089766" cy="3089766"/>
        </a:xfrm>
        <a:prstGeom prst="blockArc">
          <a:avLst>
            <a:gd name="adj1" fmla="val 9000000"/>
            <a:gd name="adj2" fmla="val 1620000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D8EF9-B781-4C45-BE99-A2A9F5D601F9}">
      <dsp:nvSpPr>
        <dsp:cNvPr id="0" name=""/>
        <dsp:cNvSpPr/>
      </dsp:nvSpPr>
      <dsp:spPr>
        <a:xfrm>
          <a:off x="260488" y="850953"/>
          <a:ext cx="3089766" cy="3089766"/>
        </a:xfrm>
        <a:prstGeom prst="blockArc">
          <a:avLst>
            <a:gd name="adj1" fmla="val 1800000"/>
            <a:gd name="adj2" fmla="val 9000000"/>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D7C5B-50A7-44E7-8B1B-13AD31F3B893}">
      <dsp:nvSpPr>
        <dsp:cNvPr id="0" name=""/>
        <dsp:cNvSpPr/>
      </dsp:nvSpPr>
      <dsp:spPr>
        <a:xfrm>
          <a:off x="260488" y="850953"/>
          <a:ext cx="3089766" cy="3089766"/>
        </a:xfrm>
        <a:prstGeom prst="blockArc">
          <a:avLst>
            <a:gd name="adj1" fmla="val 16200000"/>
            <a:gd name="adj2" fmla="val 180000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C976F4-3D31-4EF3-998A-F16E94929C2B}">
      <dsp:nvSpPr>
        <dsp:cNvPr id="0" name=""/>
        <dsp:cNvSpPr/>
      </dsp:nvSpPr>
      <dsp:spPr>
        <a:xfrm>
          <a:off x="1094859" y="1685324"/>
          <a:ext cx="1421025" cy="1421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Trucage de match</a:t>
          </a:r>
          <a:endParaRPr lang="el-GR" sz="2200" kern="1200" dirty="0"/>
        </a:p>
      </dsp:txBody>
      <dsp:txXfrm>
        <a:off x="1094859" y="1685324"/>
        <a:ext cx="1421025" cy="1421025"/>
      </dsp:txXfrm>
    </dsp:sp>
    <dsp:sp modelId="{9542B5C0-8977-453B-BD38-9B65A83E88F1}">
      <dsp:nvSpPr>
        <dsp:cNvPr id="0" name=""/>
        <dsp:cNvSpPr/>
      </dsp:nvSpPr>
      <dsp:spPr>
        <a:xfrm>
          <a:off x="1308013" y="389404"/>
          <a:ext cx="994717" cy="9947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Identifier</a:t>
          </a:r>
          <a:endParaRPr lang="el-GR" sz="1400" kern="1200" dirty="0"/>
        </a:p>
      </dsp:txBody>
      <dsp:txXfrm>
        <a:off x="1308013" y="389404"/>
        <a:ext cx="994717" cy="994717"/>
      </dsp:txXfrm>
    </dsp:sp>
    <dsp:sp modelId="{C4FAC88D-15AB-4C56-8BAC-18BA927F0349}">
      <dsp:nvSpPr>
        <dsp:cNvPr id="0" name=""/>
        <dsp:cNvSpPr/>
      </dsp:nvSpPr>
      <dsp:spPr>
        <a:xfrm>
          <a:off x="2614908" y="2653014"/>
          <a:ext cx="994717" cy="9947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Résister</a:t>
          </a:r>
          <a:endParaRPr lang="el-GR" sz="1400" kern="1200" dirty="0"/>
        </a:p>
      </dsp:txBody>
      <dsp:txXfrm>
        <a:off x="2614908" y="2653014"/>
        <a:ext cx="994717" cy="994717"/>
      </dsp:txXfrm>
    </dsp:sp>
    <dsp:sp modelId="{F3A32EAA-556E-4ACB-8B22-DA7D3048D668}">
      <dsp:nvSpPr>
        <dsp:cNvPr id="0" name=""/>
        <dsp:cNvSpPr/>
      </dsp:nvSpPr>
      <dsp:spPr>
        <a:xfrm>
          <a:off x="1117" y="2653014"/>
          <a:ext cx="994717" cy="9947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Signaler</a:t>
          </a:r>
          <a:endParaRPr lang="el-GR" sz="1400" kern="1200" dirty="0"/>
        </a:p>
      </dsp:txBody>
      <dsp:txXfrm>
        <a:off x="1117" y="2653014"/>
        <a:ext cx="994717" cy="99471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xmlns="" id="{FBC2A379-13BE-C849-9EA7-EA641A0FC4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l-GR" dirty="0"/>
          </a:p>
        </p:txBody>
      </p:sp>
      <p:sp>
        <p:nvSpPr>
          <p:cNvPr id="3" name="2 - Θέση ημερομηνίας">
            <a:extLst>
              <a:ext uri="{FF2B5EF4-FFF2-40B4-BE49-F238E27FC236}">
                <a16:creationId xmlns:a16="http://schemas.microsoft.com/office/drawing/2014/main" xmlns="" id="{1CD7D36A-BE26-B541-8D97-C313471AA86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45C8CC25-0601-4C5B-A0C4-3CE3AE6EB7CC}" type="datetimeFigureOut">
              <a:rPr lang="el-GR"/>
              <a:pPr>
                <a:defRPr/>
              </a:pPr>
              <a:t>17/1/2020</a:t>
            </a:fld>
            <a:endParaRPr lang="el-GR" dirty="0"/>
          </a:p>
        </p:txBody>
      </p:sp>
      <p:sp>
        <p:nvSpPr>
          <p:cNvPr id="4" name="3 - Θέση εικόνας διαφάνειας">
            <a:extLst>
              <a:ext uri="{FF2B5EF4-FFF2-40B4-BE49-F238E27FC236}">
                <a16:creationId xmlns:a16="http://schemas.microsoft.com/office/drawing/2014/main" xmlns="" id="{A41D9337-94F5-D44D-832F-A61069C1FAD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a:extLst>
              <a:ext uri="{FF2B5EF4-FFF2-40B4-BE49-F238E27FC236}">
                <a16:creationId xmlns:a16="http://schemas.microsoft.com/office/drawing/2014/main" xmlns="" id="{A8B85710-0B28-F44D-B2C0-49843224EF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xmlns="" id="{76263848-2490-824E-87C9-05F0F4E1F5C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l-GR" dirty="0"/>
          </a:p>
        </p:txBody>
      </p:sp>
      <p:sp>
        <p:nvSpPr>
          <p:cNvPr id="7" name="6 - Θέση αριθμού διαφάνειας">
            <a:extLst>
              <a:ext uri="{FF2B5EF4-FFF2-40B4-BE49-F238E27FC236}">
                <a16:creationId xmlns:a16="http://schemas.microsoft.com/office/drawing/2014/main" xmlns="" id="{86CC05F9-0F79-5B4F-B9CC-CC8094717B4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0CD34BE-DC69-433F-A17E-D0915061629C}" type="slidenum">
              <a:rPr lang="el-GR" altLang="en-US"/>
              <a:pPr/>
              <a:t>‹#›</a:t>
            </a:fld>
            <a:endParaRPr lang="el-GR"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Discutez brièvement de la nécessité d'interventions éducatives contre le trucage de match. Pourquoi il est important d'éduquer les athlètes.</a:t>
            </a:r>
          </a:p>
          <a:p>
            <a:pPr eaLnBrk="1" hangingPunct="1">
              <a:spcBef>
                <a:spcPct val="0"/>
              </a:spcBef>
            </a:pPr>
            <a:endParaRPr lang="en-US" altLang="en-US" dirty="0" smtClean="0"/>
          </a:p>
          <a:p>
            <a:pPr eaLnBrk="1" hangingPunct="1">
              <a:spcBef>
                <a:spcPct val="0"/>
              </a:spcBef>
            </a:pPr>
            <a:r>
              <a:rPr lang="en-US" altLang="en-US" dirty="0" smtClean="0"/>
              <a:t>Temps estimé: 3 min</a:t>
            </a:r>
            <a:endParaRPr lang="el-GR" altLang="en-US" dirty="0" smtClean="0"/>
          </a:p>
          <a:p>
            <a:pPr eaLnBrk="1" hangingPunct="1">
              <a:spcBef>
                <a:spcPct val="0"/>
              </a:spcBef>
            </a:pPr>
            <a:endParaRPr lang="el-GR" altLang="en-US" dirty="0" smtClean="0"/>
          </a:p>
        </p:txBody>
      </p:sp>
      <p:sp>
        <p:nvSpPr>
          <p:cNvPr id="15363" name="3 - Θέση αριθμού διαφάνειας"/>
          <p:cNvSpPr>
            <a:spLocks noGrp="1"/>
          </p:cNvSpPr>
          <p:nvPr>
            <p:ph type="sldNum" sz="quarter" idx="5"/>
          </p:nvPr>
        </p:nvSpPr>
        <p:spPr bwMode="auto">
          <a:noFill/>
          <a:ln>
            <a:miter lim="800000"/>
            <a:headEnd/>
            <a:tailEnd/>
          </a:ln>
        </p:spPr>
        <p:txBody>
          <a:bodyPr/>
          <a:lstStyle/>
          <a:p>
            <a:fld id="{E4B3BF06-0BF2-4994-9966-44ECF86ACE1A}" type="slidenum">
              <a:rPr lang="el-GR" altLang="en-US"/>
              <a:pPr/>
              <a:t>1</a:t>
            </a:fld>
            <a:endParaRPr lang="el-G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33795" name="3 - Θέση αριθμού διαφάνειας"/>
          <p:cNvSpPr>
            <a:spLocks noGrp="1"/>
          </p:cNvSpPr>
          <p:nvPr>
            <p:ph type="sldNum" sz="quarter" idx="5"/>
          </p:nvPr>
        </p:nvSpPr>
        <p:spPr bwMode="auto">
          <a:noFill/>
          <a:ln>
            <a:miter lim="800000"/>
            <a:headEnd/>
            <a:tailEnd/>
          </a:ln>
        </p:spPr>
        <p:txBody>
          <a:bodyPr/>
          <a:lstStyle/>
          <a:p>
            <a:fld id="{59CB1F5E-CA5B-4215-B4A2-DC4A704D0C5F}" type="slidenum">
              <a:rPr lang="el-GR" altLang="en-US"/>
              <a:pPr/>
              <a:t>10</a:t>
            </a:fld>
            <a:endParaRPr lang="el-G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35843" name="3 - Θέση αριθμού διαφάνειας"/>
          <p:cNvSpPr>
            <a:spLocks noGrp="1"/>
          </p:cNvSpPr>
          <p:nvPr>
            <p:ph type="sldNum" sz="quarter" idx="5"/>
          </p:nvPr>
        </p:nvSpPr>
        <p:spPr bwMode="auto">
          <a:noFill/>
          <a:ln>
            <a:miter lim="800000"/>
            <a:headEnd/>
            <a:tailEnd/>
          </a:ln>
        </p:spPr>
        <p:txBody>
          <a:bodyPr/>
          <a:lstStyle/>
          <a:p>
            <a:fld id="{4912C6FE-AA17-49F4-97B5-DE278B36AF66}" type="slidenum">
              <a:rPr lang="el-GR" altLang="en-US"/>
              <a:pPr/>
              <a:t>11</a:t>
            </a:fld>
            <a:endParaRPr lang="el-G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7890"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p:txBody>
      </p:sp>
      <p:sp>
        <p:nvSpPr>
          <p:cNvPr id="37891" name="Slide Number Placeholder 3"/>
          <p:cNvSpPr>
            <a:spLocks noGrp="1" noChangeArrowheads="1"/>
          </p:cNvSpPr>
          <p:nvPr>
            <p:ph type="sldNum" sz="quarter" idx="5"/>
          </p:nvPr>
        </p:nvSpPr>
        <p:spPr bwMode="auto">
          <a:noFill/>
          <a:ln>
            <a:miter lim="800000"/>
            <a:headEnd/>
            <a:tailEnd/>
          </a:ln>
        </p:spPr>
        <p:txBody>
          <a:bodyPr/>
          <a:lstStyle/>
          <a:p>
            <a:fld id="{6ADFD130-1B1F-46BC-9354-E8B902769758}" type="slidenum">
              <a:rPr lang="el-GR" altLang="en-US"/>
              <a:pPr/>
              <a:t>12</a:t>
            </a:fld>
            <a:endParaRPr lang="el-GR"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993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Résumez brièvement les sujets les plus importants abordés dans cette séance; les lacunes et les besoins dans l’éducation </a:t>
            </a:r>
            <a:r>
              <a:rPr lang="fr-FR" i="0" dirty="0" smtClean="0"/>
              <a:t>contre le trucage de match et</a:t>
            </a:r>
            <a:r>
              <a:rPr lang="fr-FR" dirty="0" smtClean="0"/>
              <a:t> les interventions existantes fondées sur l’éducation.</a:t>
            </a:r>
          </a:p>
          <a:p>
            <a:pPr eaLnBrk="1" hangingPunct="1">
              <a:spcBef>
                <a:spcPct val="0"/>
              </a:spcBef>
            </a:pPr>
            <a:endParaRPr lang="en-US" altLang="en-US" dirty="0" smtClean="0"/>
          </a:p>
          <a:p>
            <a:pPr eaLnBrk="1" hangingPunct="1">
              <a:spcBef>
                <a:spcPct val="0"/>
              </a:spcBef>
            </a:pPr>
            <a:r>
              <a:rPr lang="en-US" altLang="en-US" dirty="0" smtClean="0"/>
              <a:t>Temps estimé: 3 min</a:t>
            </a:r>
            <a:endParaRPr lang="el-GR" altLang="en-US" dirty="0" smtClean="0"/>
          </a:p>
        </p:txBody>
      </p:sp>
      <p:sp>
        <p:nvSpPr>
          <p:cNvPr id="39939" name="3 - Θέση αριθμού διαφάνειας"/>
          <p:cNvSpPr>
            <a:spLocks noGrp="1"/>
          </p:cNvSpPr>
          <p:nvPr>
            <p:ph type="sldNum" sz="quarter" idx="5"/>
          </p:nvPr>
        </p:nvSpPr>
        <p:spPr bwMode="auto">
          <a:noFill/>
          <a:ln>
            <a:miter lim="800000"/>
            <a:headEnd/>
            <a:tailEnd/>
          </a:ln>
        </p:spPr>
        <p:txBody>
          <a:bodyPr/>
          <a:lstStyle/>
          <a:p>
            <a:fld id="{E94D02CF-85C6-4973-AA6E-E588A3ABBD24}" type="slidenum">
              <a:rPr lang="el-GR" altLang="en-US"/>
              <a:pPr/>
              <a:t>13</a:t>
            </a:fld>
            <a:endParaRPr lang="el-G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0CD34BE-DC69-433F-A17E-D0915061629C}" type="slidenum">
              <a:rPr lang="el-GR" altLang="en-US" smtClean="0"/>
              <a:pPr/>
              <a:t>14</a:t>
            </a:fld>
            <a:endParaRPr lang="el-G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Résumez brièvement les sujets les plus importants discutés lors de la séance précédente; types d'approche, déterminants personnels et sociaux. Présentez un message d’ensemble que</a:t>
            </a:r>
            <a:r>
              <a:rPr lang="fr-FR" baseline="0" dirty="0" smtClean="0"/>
              <a:t> c’est </a:t>
            </a:r>
            <a:r>
              <a:rPr lang="fr-FR" dirty="0" smtClean="0"/>
              <a:t>à la personne elle-même</a:t>
            </a:r>
            <a:r>
              <a:rPr lang="fr-FR" baseline="0" dirty="0" smtClean="0"/>
              <a:t> </a:t>
            </a:r>
            <a:r>
              <a:rPr lang="fr-FR" dirty="0" smtClean="0"/>
              <a:t>de participer au trucage de match.</a:t>
            </a:r>
            <a:endParaRPr lang="en-US" altLang="el-GR" dirty="0" smtClean="0"/>
          </a:p>
          <a:p>
            <a:endParaRPr lang="en-US" altLang="el-GR" dirty="0" smtClean="0"/>
          </a:p>
          <a:p>
            <a:r>
              <a:rPr lang="en-US" altLang="el-GR" dirty="0" smtClean="0"/>
              <a:t>Temps estimé: 3 min</a:t>
            </a:r>
            <a:endParaRPr lang="el-GR" altLang="el-GR" dirty="0" smtClean="0"/>
          </a:p>
          <a:p>
            <a:endParaRPr lang="el-GR" altLang="el-GR" dirty="0" smtClean="0"/>
          </a:p>
        </p:txBody>
      </p:sp>
      <p:sp>
        <p:nvSpPr>
          <p:cNvPr id="17411" name="3 - Θέση αριθμού διαφάνειας"/>
          <p:cNvSpPr>
            <a:spLocks noGrp="1"/>
          </p:cNvSpPr>
          <p:nvPr>
            <p:ph type="sldNum" sz="quarter" idx="5"/>
          </p:nvPr>
        </p:nvSpPr>
        <p:spPr bwMode="auto">
          <a:noFill/>
          <a:ln>
            <a:miter lim="800000"/>
            <a:headEnd/>
            <a:tailEnd/>
          </a:ln>
        </p:spPr>
        <p:txBody>
          <a:bodyPr/>
          <a:lstStyle/>
          <a:p>
            <a:fld id="{A2B37446-C304-424F-8D58-BF82F8DE9AED}" type="slidenum">
              <a:rPr lang="el-GR" altLang="en-US"/>
              <a:pPr/>
              <a:t>2</a:t>
            </a:fld>
            <a:endParaRPr lang="el-G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Décrivez les principales lacunes de la lutte contre le trucage de match. Mettez</a:t>
            </a:r>
            <a:r>
              <a:rPr lang="fr-FR" baseline="0" dirty="0" smtClean="0"/>
              <a:t> l’accent</a:t>
            </a:r>
            <a:r>
              <a:rPr lang="fr-FR" dirty="0" smtClean="0"/>
              <a:t> sur l'inefficacité du modèle de détection et de punition. Examinez</a:t>
            </a:r>
            <a:r>
              <a:rPr lang="fr-FR" baseline="0" dirty="0" smtClean="0"/>
              <a:t> </a:t>
            </a:r>
            <a:r>
              <a:rPr lang="fr-FR" dirty="0" smtClean="0"/>
              <a:t>l'inefficacité des plateformes existantes pour détecter (sans aucun doute) un jeu arrangé.</a:t>
            </a:r>
          </a:p>
          <a:p>
            <a:pPr eaLnBrk="1" hangingPunct="1">
              <a:spcBef>
                <a:spcPct val="0"/>
              </a:spcBef>
            </a:pPr>
            <a:endParaRPr lang="en-US" altLang="en-US" dirty="0" smtClean="0"/>
          </a:p>
          <a:p>
            <a:pPr eaLnBrk="1" hangingPunct="1">
              <a:spcBef>
                <a:spcPct val="0"/>
              </a:spcBef>
            </a:pPr>
            <a:r>
              <a:rPr lang="fr-FR" dirty="0" smtClean="0"/>
              <a:t>Discutez du besoin d'éducation. Présentez les avantages de l'éducation par rapport à la surveillance des jeux suspects. Mettez</a:t>
            </a:r>
            <a:r>
              <a:rPr lang="fr-FR" baseline="0" dirty="0" smtClean="0"/>
              <a:t> l’accent</a:t>
            </a:r>
            <a:r>
              <a:rPr lang="fr-FR" dirty="0" smtClean="0"/>
              <a:t> sur le coût et la durabilité des résultats (par exemple, </a:t>
            </a:r>
            <a:r>
              <a:rPr lang="en-GB" dirty="0" smtClean="0"/>
              <a:t>l</a:t>
            </a:r>
            <a:r>
              <a:rPr lang="fr-FR" dirty="0" smtClean="0"/>
              <a:t>es athlètes éduqués sont moins susceptibles de réparer un jeu et la nécessité de surveiller est plus faible, tandis que les athlètes / équipes non éduqués doivent toujours être surveillés)</a:t>
            </a:r>
            <a:endParaRPr lang="el-GR" dirty="0" smtClean="0"/>
          </a:p>
          <a:p>
            <a:pPr eaLnBrk="1" hangingPunct="1">
              <a:spcBef>
                <a:spcPct val="0"/>
              </a:spcBef>
            </a:pPr>
            <a:endParaRPr lang="el-GR" altLang="en-US" dirty="0" smtClean="0"/>
          </a:p>
          <a:p>
            <a:pPr eaLnBrk="1" hangingPunct="1">
              <a:spcBef>
                <a:spcPct val="0"/>
              </a:spcBef>
            </a:pPr>
            <a:r>
              <a:rPr lang="fr-FR" dirty="0" smtClean="0"/>
              <a:t>Discutez de la nécessité d'une éducation fondée sur la théorie et les preuves plutôt que d'accroître la sensibilisation. Etudiez la nécessité de développer des interventions éducatives efficaces - la théorie et les preuves passées peuvent mieux certifier une intervention efficace.</a:t>
            </a:r>
          </a:p>
          <a:p>
            <a:pPr eaLnBrk="1" hangingPunct="1">
              <a:spcBef>
                <a:spcPct val="0"/>
              </a:spcBef>
            </a:pPr>
            <a:endParaRPr lang="en-US" altLang="en-US" dirty="0" smtClean="0"/>
          </a:p>
          <a:p>
            <a:pPr eaLnBrk="1" hangingPunct="1">
              <a:spcBef>
                <a:spcPct val="0"/>
              </a:spcBef>
            </a:pPr>
            <a:r>
              <a:rPr lang="en-US" altLang="en-US" dirty="0" smtClean="0"/>
              <a:t>Temps estimé 5 min</a:t>
            </a:r>
            <a:endParaRPr lang="el-GR" altLang="en-US" dirty="0" smtClean="0"/>
          </a:p>
        </p:txBody>
      </p:sp>
      <p:sp>
        <p:nvSpPr>
          <p:cNvPr id="19459" name="3 - Θέση αριθμού διαφάνειας"/>
          <p:cNvSpPr>
            <a:spLocks noGrp="1"/>
          </p:cNvSpPr>
          <p:nvPr>
            <p:ph type="sldNum" sz="quarter" idx="5"/>
          </p:nvPr>
        </p:nvSpPr>
        <p:spPr bwMode="auto">
          <a:noFill/>
          <a:ln>
            <a:miter lim="800000"/>
            <a:headEnd/>
            <a:tailEnd/>
          </a:ln>
        </p:spPr>
        <p:txBody>
          <a:bodyPr/>
          <a:lstStyle/>
          <a:p>
            <a:fld id="{25C4B18C-7904-4A46-A502-F086652F6BD3}" type="slidenum">
              <a:rPr lang="el-GR" altLang="en-US"/>
              <a:pPr/>
              <a:t>3</a:t>
            </a:fld>
            <a:endParaRPr lang="el-G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l'outil éducatif Fix the Fixing. Présentez le contenu de l'outil.</a:t>
            </a:r>
          </a:p>
          <a:p>
            <a:pPr eaLnBrk="1" hangingPunct="1">
              <a:spcBef>
                <a:spcPct val="0"/>
              </a:spcBef>
            </a:pPr>
            <a:endParaRPr lang="en-US" altLang="en-US" dirty="0" smtClean="0"/>
          </a:p>
          <a:p>
            <a:pPr eaLnBrk="1" hangingPunct="1">
              <a:spcBef>
                <a:spcPct val="0"/>
              </a:spcBef>
            </a:pPr>
            <a:r>
              <a:rPr lang="en-US" altLang="en-US" dirty="0" smtClean="0"/>
              <a:t>Temps estimé: 3 min</a:t>
            </a:r>
          </a:p>
          <a:p>
            <a:pPr eaLnBrk="1" hangingPunct="1">
              <a:spcBef>
                <a:spcPct val="0"/>
              </a:spcBef>
            </a:pPr>
            <a:endParaRPr lang="el-GR" altLang="en-US" dirty="0" smtClean="0"/>
          </a:p>
        </p:txBody>
      </p:sp>
      <p:sp>
        <p:nvSpPr>
          <p:cNvPr id="21507" name="3 - Θέση αριθμού διαφάνειας"/>
          <p:cNvSpPr>
            <a:spLocks noGrp="1"/>
          </p:cNvSpPr>
          <p:nvPr>
            <p:ph type="sldNum" sz="quarter" idx="5"/>
          </p:nvPr>
        </p:nvSpPr>
        <p:spPr bwMode="auto">
          <a:noFill/>
          <a:ln>
            <a:miter lim="800000"/>
            <a:headEnd/>
            <a:tailEnd/>
          </a:ln>
        </p:spPr>
        <p:txBody>
          <a:bodyPr/>
          <a:lstStyle/>
          <a:p>
            <a:fld id="{35605BC4-D4DE-4BA6-A29D-79559D7AE6A2}" type="slidenum">
              <a:rPr lang="el-GR" altLang="en-US"/>
              <a:pPr/>
              <a:t>4</a:t>
            </a:fld>
            <a:endParaRPr lang="el-G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554"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les thèmes Fix the Fixing. Présentez le contenu de chaque thème et sa contribution à l'éducation contre le trucage de match.</a:t>
            </a:r>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23555" name="3 - Θέση αριθμού διαφάνειας"/>
          <p:cNvSpPr>
            <a:spLocks noGrp="1"/>
          </p:cNvSpPr>
          <p:nvPr>
            <p:ph type="sldNum" sz="quarter" idx="5"/>
          </p:nvPr>
        </p:nvSpPr>
        <p:spPr bwMode="auto">
          <a:noFill/>
          <a:ln>
            <a:miter lim="800000"/>
            <a:headEnd/>
            <a:tailEnd/>
          </a:ln>
        </p:spPr>
        <p:txBody>
          <a:bodyPr/>
          <a:lstStyle/>
          <a:p>
            <a:fld id="{32F3476C-AB4F-489A-9C7E-777526CC9F5B}" type="slidenum">
              <a:rPr lang="el-GR" altLang="en-US"/>
              <a:pPr/>
              <a:t>5</a:t>
            </a:fld>
            <a:endParaRPr lang="el-G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5602"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r-FR" dirty="0" smtClean="0"/>
              <a:t>Ce thème présente les types de manipulation et les conséquences du trucage de match en termes de législation. Il fournit des renseignements sur le système judiciaire sportif, les codes disciplinaires et le code de conduite.</a:t>
            </a:r>
            <a:endParaRPr lang="en-GB" altLang="en-US" dirty="0" smtClean="0"/>
          </a:p>
          <a:p>
            <a:pPr eaLnBrk="1" hangingPunct="1"/>
            <a:endParaRPr lang="en-GB" altLang="en-US" dirty="0" smtClean="0"/>
          </a:p>
          <a:p>
            <a:pPr eaLnBrk="1" hangingPunct="1"/>
            <a:r>
              <a:rPr lang="en-GB" altLang="en-US" dirty="0" smtClean="0"/>
              <a:t>Temps estimé 5 min</a:t>
            </a:r>
          </a:p>
        </p:txBody>
      </p:sp>
      <p:sp>
        <p:nvSpPr>
          <p:cNvPr id="25603" name="Slide Number Placeholder 3"/>
          <p:cNvSpPr>
            <a:spLocks noGrp="1" noChangeArrowheads="1"/>
          </p:cNvSpPr>
          <p:nvPr>
            <p:ph type="sldNum" sz="quarter" idx="5"/>
          </p:nvPr>
        </p:nvSpPr>
        <p:spPr bwMode="auto">
          <a:noFill/>
          <a:ln>
            <a:miter lim="800000"/>
            <a:headEnd/>
            <a:tailEnd/>
          </a:ln>
        </p:spPr>
        <p:txBody>
          <a:bodyPr/>
          <a:lstStyle/>
          <a:p>
            <a:fld id="{3324C7DA-B079-45CE-A64A-57B0A44F5F52}" type="slidenum">
              <a:rPr lang="el-GR" altLang="en-US"/>
              <a:pPr/>
              <a:t>6</a:t>
            </a:fld>
            <a:endParaRPr lang="el-G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27651" name="3 - Θέση αριθμού διαφάνειας"/>
          <p:cNvSpPr>
            <a:spLocks noGrp="1"/>
          </p:cNvSpPr>
          <p:nvPr>
            <p:ph type="sldNum" sz="quarter" idx="5"/>
          </p:nvPr>
        </p:nvSpPr>
        <p:spPr bwMode="auto">
          <a:noFill/>
          <a:ln>
            <a:miter lim="800000"/>
            <a:headEnd/>
            <a:tailEnd/>
          </a:ln>
        </p:spPr>
        <p:txBody>
          <a:bodyPr/>
          <a:lstStyle/>
          <a:p>
            <a:fld id="{B5A00876-7E59-43BD-B71F-D9AE68C48264}" type="slidenum">
              <a:rPr lang="el-GR" altLang="en-US"/>
              <a:pPr/>
              <a:t>7</a:t>
            </a:fld>
            <a:endParaRPr lang="el-G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29699" name="3 - Θέση αριθμού διαφάνειας"/>
          <p:cNvSpPr>
            <a:spLocks noGrp="1"/>
          </p:cNvSpPr>
          <p:nvPr>
            <p:ph type="sldNum" sz="quarter" idx="5"/>
          </p:nvPr>
        </p:nvSpPr>
        <p:spPr bwMode="auto">
          <a:noFill/>
          <a:ln>
            <a:miter lim="800000"/>
            <a:headEnd/>
            <a:tailEnd/>
          </a:ln>
        </p:spPr>
        <p:txBody>
          <a:bodyPr/>
          <a:lstStyle/>
          <a:p>
            <a:fld id="{48FDB59A-BB9B-4B75-B72A-F43A135A91AF}" type="slidenum">
              <a:rPr lang="el-GR" altLang="en-US"/>
              <a:pPr/>
              <a:t>8</a:t>
            </a:fld>
            <a:endParaRPr lang="el-GR"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dirty="0" smtClean="0"/>
              <a:t>Présentez les thèmes de Fix the Fixing. Présentez le contenu de chaque thème et sa contribution à l'éducation contre le trucage de match.</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Temps estimé: 5 min</a:t>
            </a:r>
          </a:p>
          <a:p>
            <a:pPr eaLnBrk="1" hangingPunct="1">
              <a:spcBef>
                <a:spcPct val="0"/>
              </a:spcBef>
            </a:pPr>
            <a:endParaRPr lang="el-GR" altLang="en-US" dirty="0" smtClean="0"/>
          </a:p>
        </p:txBody>
      </p:sp>
      <p:sp>
        <p:nvSpPr>
          <p:cNvPr id="31747" name="3 - Θέση αριθμού διαφάνειας"/>
          <p:cNvSpPr>
            <a:spLocks noGrp="1"/>
          </p:cNvSpPr>
          <p:nvPr>
            <p:ph type="sldNum" sz="quarter" idx="5"/>
          </p:nvPr>
        </p:nvSpPr>
        <p:spPr bwMode="auto">
          <a:noFill/>
          <a:ln>
            <a:miter lim="800000"/>
            <a:headEnd/>
            <a:tailEnd/>
          </a:ln>
        </p:spPr>
        <p:txBody>
          <a:bodyPr/>
          <a:lstStyle/>
          <a:p>
            <a:fld id="{F150CA2F-E333-485D-B28B-84B17FE5355D}" type="slidenum">
              <a:rPr lang="el-GR" altLang="en-US"/>
              <a:pPr/>
              <a:t>9</a:t>
            </a:fld>
            <a:endParaRPr lang="el-G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3 - Θέση ημερομηνίας">
            <a:extLst>
              <a:ext uri="{FF2B5EF4-FFF2-40B4-BE49-F238E27FC236}">
                <a16:creationId xmlns:a16="http://schemas.microsoft.com/office/drawing/2014/main" xmlns="" id="{2AE10B91-9FB4-2741-B7F5-9F2848A90EBE}"/>
              </a:ext>
            </a:extLst>
          </p:cNvPr>
          <p:cNvSpPr>
            <a:spLocks noGrp="1"/>
          </p:cNvSpPr>
          <p:nvPr>
            <p:ph type="dt" sz="half" idx="10"/>
          </p:nvPr>
        </p:nvSpPr>
        <p:spPr/>
        <p:txBody>
          <a:bodyPr/>
          <a:lstStyle>
            <a:lvl1pPr>
              <a:defRPr/>
            </a:lvl1pPr>
          </a:lstStyle>
          <a:p>
            <a:pPr>
              <a:defRPr/>
            </a:pPr>
            <a:fld id="{D62A7D35-A158-4E42-A342-2720D3CB0B11}"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B1612C8C-EF0C-A54A-AAB0-CAE1CCF831F6}"/>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A0B31C07-2EB9-674D-BEAE-721D4C3FF960}"/>
              </a:ext>
            </a:extLst>
          </p:cNvPr>
          <p:cNvSpPr>
            <a:spLocks noGrp="1"/>
          </p:cNvSpPr>
          <p:nvPr>
            <p:ph type="sldNum" sz="quarter" idx="12"/>
          </p:nvPr>
        </p:nvSpPr>
        <p:spPr/>
        <p:txBody>
          <a:bodyPr/>
          <a:lstStyle>
            <a:lvl1pPr>
              <a:defRPr/>
            </a:lvl1pPr>
          </a:lstStyle>
          <a:p>
            <a:fld id="{5E4C8E0B-7B4E-447E-A6B1-D74E0CA9EA55}" type="slidenum">
              <a:rPr lang="el-GR" altLang="en-US"/>
              <a:pPr/>
              <a:t>‹#›</a:t>
            </a:fld>
            <a:endParaRPr lang="el-GR" altLang="en-US" dirty="0"/>
          </a:p>
        </p:txBody>
      </p:sp>
      <p:pic>
        <p:nvPicPr>
          <p:cNvPr id="8" name="Picture 4"/>
          <p:cNvPicPr>
            <a:picLocks noChangeAspect="1" noChangeArrowheads="1"/>
          </p:cNvPicPr>
          <p:nvPr userDrawn="1"/>
        </p:nvPicPr>
        <p:blipFill>
          <a:blip r:embed="rId2" cstate="print"/>
          <a:srcRect/>
          <a:stretch>
            <a:fillRect/>
          </a:stretch>
        </p:blipFill>
        <p:spPr bwMode="auto">
          <a:xfrm>
            <a:off x="107504" y="6165304"/>
            <a:ext cx="2520280" cy="57743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967E53AE-A143-224D-A480-5C5F3CEDEF85}"/>
              </a:ext>
            </a:extLst>
          </p:cNvPr>
          <p:cNvSpPr>
            <a:spLocks noGrp="1"/>
          </p:cNvSpPr>
          <p:nvPr>
            <p:ph type="dt" sz="half" idx="10"/>
          </p:nvPr>
        </p:nvSpPr>
        <p:spPr/>
        <p:txBody>
          <a:bodyPr/>
          <a:lstStyle>
            <a:lvl1pPr>
              <a:defRPr/>
            </a:lvl1pPr>
          </a:lstStyle>
          <a:p>
            <a:pPr>
              <a:defRPr/>
            </a:pPr>
            <a:fld id="{E8271958-C754-45B4-B531-54E0EEACACFC}"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0A7E298E-5ADA-5240-9631-E82A04199F46}"/>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041287BD-140A-B34C-8771-49CE04CCA2AC}"/>
              </a:ext>
            </a:extLst>
          </p:cNvPr>
          <p:cNvSpPr>
            <a:spLocks noGrp="1"/>
          </p:cNvSpPr>
          <p:nvPr>
            <p:ph type="sldNum" sz="quarter" idx="12"/>
          </p:nvPr>
        </p:nvSpPr>
        <p:spPr/>
        <p:txBody>
          <a:bodyPr/>
          <a:lstStyle>
            <a:lvl1pPr>
              <a:defRPr/>
            </a:lvl1pPr>
          </a:lstStyle>
          <a:p>
            <a:fld id="{318FCC7E-632A-4022-AB4D-EA4CDDE06511}" type="slidenum">
              <a:rPr lang="el-GR" altLang="en-US"/>
              <a:pPr/>
              <a:t>‹#›</a:t>
            </a:fld>
            <a:endParaRPr lang="el-G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B3ECFF98-7624-5540-A139-E81A9DD6930E}"/>
              </a:ext>
            </a:extLst>
          </p:cNvPr>
          <p:cNvSpPr>
            <a:spLocks noGrp="1"/>
          </p:cNvSpPr>
          <p:nvPr>
            <p:ph type="dt" sz="half" idx="10"/>
          </p:nvPr>
        </p:nvSpPr>
        <p:spPr/>
        <p:txBody>
          <a:bodyPr/>
          <a:lstStyle>
            <a:lvl1pPr>
              <a:defRPr/>
            </a:lvl1pPr>
          </a:lstStyle>
          <a:p>
            <a:pPr>
              <a:defRPr/>
            </a:pPr>
            <a:fld id="{01222279-F5BF-4166-A162-DF204DD0DD5A}"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76CC2D42-844E-5C4F-B17D-33780A0E18E5}"/>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600ACFA7-CBBD-2E4E-BABA-412C4CBB407D}"/>
              </a:ext>
            </a:extLst>
          </p:cNvPr>
          <p:cNvSpPr>
            <a:spLocks noGrp="1"/>
          </p:cNvSpPr>
          <p:nvPr>
            <p:ph type="sldNum" sz="quarter" idx="12"/>
          </p:nvPr>
        </p:nvSpPr>
        <p:spPr/>
        <p:txBody>
          <a:bodyPr/>
          <a:lstStyle>
            <a:lvl1pPr>
              <a:defRPr/>
            </a:lvl1pPr>
          </a:lstStyle>
          <a:p>
            <a:fld id="{50EFDCAA-AD1F-4801-96B6-9093563E2C21}" type="slidenum">
              <a:rPr lang="el-GR" altLang="en-US"/>
              <a:pPr/>
              <a:t>‹#›</a:t>
            </a:fld>
            <a:endParaRPr lang="el-G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B36150AA-56FD-9B47-8DAA-8182C537F359}"/>
              </a:ext>
            </a:extLst>
          </p:cNvPr>
          <p:cNvSpPr>
            <a:spLocks noGrp="1"/>
          </p:cNvSpPr>
          <p:nvPr>
            <p:ph type="dt" sz="half" idx="10"/>
          </p:nvPr>
        </p:nvSpPr>
        <p:spPr/>
        <p:txBody>
          <a:bodyPr/>
          <a:lstStyle>
            <a:lvl1pPr>
              <a:defRPr/>
            </a:lvl1pPr>
          </a:lstStyle>
          <a:p>
            <a:pPr>
              <a:defRPr/>
            </a:pPr>
            <a:fld id="{16D4E337-C6B6-4861-A2CE-8C8199380094}"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C685194E-EB5C-CB4C-B898-28A80DED767D}"/>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2779EC41-B3DD-1649-8A4E-DA5ECA98389E}"/>
              </a:ext>
            </a:extLst>
          </p:cNvPr>
          <p:cNvSpPr>
            <a:spLocks noGrp="1"/>
          </p:cNvSpPr>
          <p:nvPr>
            <p:ph type="sldNum" sz="quarter" idx="12"/>
          </p:nvPr>
        </p:nvSpPr>
        <p:spPr/>
        <p:txBody>
          <a:bodyPr/>
          <a:lstStyle>
            <a:lvl1pPr>
              <a:defRPr/>
            </a:lvl1pPr>
          </a:lstStyle>
          <a:p>
            <a:fld id="{700C3628-4F37-4897-BD99-2758E56C699B}" type="slidenum">
              <a:rPr lang="el-GR" altLang="en-US"/>
              <a:pPr/>
              <a:t>‹#›</a:t>
            </a:fld>
            <a:endParaRPr lang="el-GR" altLang="en-US" dirty="0"/>
          </a:p>
        </p:txBody>
      </p:sp>
      <p:pic>
        <p:nvPicPr>
          <p:cNvPr id="8" name="Picture 4"/>
          <p:cNvPicPr>
            <a:picLocks noChangeAspect="1" noChangeArrowheads="1"/>
          </p:cNvPicPr>
          <p:nvPr userDrawn="1"/>
        </p:nvPicPr>
        <p:blipFill>
          <a:blip r:embed="rId2" cstate="print"/>
          <a:srcRect/>
          <a:stretch>
            <a:fillRect/>
          </a:stretch>
        </p:blipFill>
        <p:spPr bwMode="auto">
          <a:xfrm>
            <a:off x="107504" y="6165304"/>
            <a:ext cx="2520280" cy="577439"/>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63102715-EDE4-C24D-8E60-7EA218AA04C5}"/>
              </a:ext>
            </a:extLst>
          </p:cNvPr>
          <p:cNvSpPr>
            <a:spLocks noGrp="1"/>
          </p:cNvSpPr>
          <p:nvPr>
            <p:ph type="dt" sz="half" idx="10"/>
          </p:nvPr>
        </p:nvSpPr>
        <p:spPr/>
        <p:txBody>
          <a:bodyPr/>
          <a:lstStyle>
            <a:lvl1pPr>
              <a:defRPr/>
            </a:lvl1pPr>
          </a:lstStyle>
          <a:p>
            <a:pPr>
              <a:defRPr/>
            </a:pPr>
            <a:endParaRPr lang="el-GR" dirty="0"/>
          </a:p>
        </p:txBody>
      </p:sp>
      <p:sp>
        <p:nvSpPr>
          <p:cNvPr id="6" name="4 - Θέση υποσέλιδου">
            <a:extLst>
              <a:ext uri="{FF2B5EF4-FFF2-40B4-BE49-F238E27FC236}">
                <a16:creationId xmlns:a16="http://schemas.microsoft.com/office/drawing/2014/main" xmlns="" id="{5C5F68E7-044C-0442-97E3-6F8959530AB6}"/>
              </a:ext>
            </a:extLst>
          </p:cNvPr>
          <p:cNvSpPr>
            <a:spLocks noGrp="1"/>
          </p:cNvSpPr>
          <p:nvPr>
            <p:ph type="ftr" sz="quarter" idx="11"/>
          </p:nvPr>
        </p:nvSpPr>
        <p:spPr/>
        <p:txBody>
          <a:bodyPr/>
          <a:lstStyle>
            <a:lvl1pPr>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775B0577-B388-934A-8289-7C95EF834BC1}"/>
              </a:ext>
            </a:extLst>
          </p:cNvPr>
          <p:cNvSpPr>
            <a:spLocks noGrp="1"/>
          </p:cNvSpPr>
          <p:nvPr>
            <p:ph type="sldNum" sz="quarter" idx="12"/>
          </p:nvPr>
        </p:nvSpPr>
        <p:spPr/>
        <p:txBody>
          <a:bodyPr/>
          <a:lstStyle>
            <a:lvl1pPr>
              <a:defRPr/>
            </a:lvl1pPr>
          </a:lstStyle>
          <a:p>
            <a:fld id="{2A145989-F505-4365-89A9-89213A67F90D}" type="slidenum">
              <a:rPr lang="el-GR" altLang="en-US"/>
              <a:pPr/>
              <a:t>‹#›</a:t>
            </a:fld>
            <a:endParaRPr lang="el-GR" altLang="en-US" dirty="0"/>
          </a:p>
        </p:txBody>
      </p:sp>
      <p:pic>
        <p:nvPicPr>
          <p:cNvPr id="8" name="Picture 4"/>
          <p:cNvPicPr>
            <a:picLocks noChangeAspect="1" noChangeArrowheads="1"/>
          </p:cNvPicPr>
          <p:nvPr userDrawn="1"/>
        </p:nvPicPr>
        <p:blipFill>
          <a:blip r:embed="rId2" cstate="print"/>
          <a:srcRect/>
          <a:stretch>
            <a:fillRect/>
          </a:stretch>
        </p:blipFill>
        <p:spPr bwMode="auto">
          <a:xfrm>
            <a:off x="179512" y="6165304"/>
            <a:ext cx="2520280" cy="577439"/>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3 - Θέση ημερομηνίας">
            <a:extLst>
              <a:ext uri="{FF2B5EF4-FFF2-40B4-BE49-F238E27FC236}">
                <a16:creationId xmlns:a16="http://schemas.microsoft.com/office/drawing/2014/main" xmlns="" id="{19FC4529-41CC-4F41-9E74-8F1FA1FA5923}"/>
              </a:ext>
            </a:extLst>
          </p:cNvPr>
          <p:cNvSpPr>
            <a:spLocks noGrp="1"/>
          </p:cNvSpPr>
          <p:nvPr>
            <p:ph type="dt" sz="half" idx="10"/>
          </p:nvPr>
        </p:nvSpPr>
        <p:spPr/>
        <p:txBody>
          <a:bodyPr/>
          <a:lstStyle>
            <a:lvl1pPr>
              <a:defRPr/>
            </a:lvl1pPr>
          </a:lstStyle>
          <a:p>
            <a:pPr>
              <a:defRPr/>
            </a:pPr>
            <a:fld id="{7E3A6DA7-82C4-4565-B812-D485F087FC1E}" type="datetimeFigureOut">
              <a:rPr lang="el-GR"/>
              <a:pPr>
                <a:defRPr/>
              </a:pPr>
              <a:t>17/1/2020</a:t>
            </a:fld>
            <a:endParaRPr lang="el-GR" dirty="0"/>
          </a:p>
        </p:txBody>
      </p:sp>
      <p:sp>
        <p:nvSpPr>
          <p:cNvPr id="7" name="4 - Θέση υποσέλιδου">
            <a:extLst>
              <a:ext uri="{FF2B5EF4-FFF2-40B4-BE49-F238E27FC236}">
                <a16:creationId xmlns:a16="http://schemas.microsoft.com/office/drawing/2014/main" xmlns="" id="{6B8E6D12-B4A4-0846-8433-49C8A5DC6375}"/>
              </a:ext>
            </a:extLst>
          </p:cNvPr>
          <p:cNvSpPr>
            <a:spLocks noGrp="1"/>
          </p:cNvSpPr>
          <p:nvPr>
            <p:ph type="ftr" sz="quarter" idx="11"/>
          </p:nvPr>
        </p:nvSpPr>
        <p:spPr/>
        <p:txBody>
          <a:bodyPr/>
          <a:lstStyle>
            <a:lvl1pPr>
              <a:defRPr/>
            </a:lvl1pPr>
          </a:lstStyle>
          <a:p>
            <a:pPr>
              <a:defRPr/>
            </a:pPr>
            <a:endParaRPr lang="el-GR" dirty="0"/>
          </a:p>
        </p:txBody>
      </p:sp>
      <p:sp>
        <p:nvSpPr>
          <p:cNvPr id="8" name="5 - Θέση αριθμού διαφάνειας">
            <a:extLst>
              <a:ext uri="{FF2B5EF4-FFF2-40B4-BE49-F238E27FC236}">
                <a16:creationId xmlns:a16="http://schemas.microsoft.com/office/drawing/2014/main" xmlns="" id="{C6A270C4-FD3B-064F-95FA-F2CC6572BB20}"/>
              </a:ext>
            </a:extLst>
          </p:cNvPr>
          <p:cNvSpPr>
            <a:spLocks noGrp="1"/>
          </p:cNvSpPr>
          <p:nvPr>
            <p:ph type="sldNum" sz="quarter" idx="12"/>
          </p:nvPr>
        </p:nvSpPr>
        <p:spPr/>
        <p:txBody>
          <a:bodyPr/>
          <a:lstStyle>
            <a:lvl1pPr>
              <a:defRPr/>
            </a:lvl1pPr>
          </a:lstStyle>
          <a:p>
            <a:fld id="{17BF15ED-6552-4A96-8776-716D463DA0D2}" type="slidenum">
              <a:rPr lang="el-GR" altLang="en-US"/>
              <a:pPr/>
              <a:t>‹#›</a:t>
            </a:fld>
            <a:endParaRPr lang="el-G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3 - Θέση ημερομηνίας">
            <a:extLst>
              <a:ext uri="{FF2B5EF4-FFF2-40B4-BE49-F238E27FC236}">
                <a16:creationId xmlns:a16="http://schemas.microsoft.com/office/drawing/2014/main" xmlns="" id="{3E38A86D-3397-D248-842B-20E40D12CD36}"/>
              </a:ext>
            </a:extLst>
          </p:cNvPr>
          <p:cNvSpPr>
            <a:spLocks noGrp="1"/>
          </p:cNvSpPr>
          <p:nvPr>
            <p:ph type="dt" sz="half" idx="10"/>
          </p:nvPr>
        </p:nvSpPr>
        <p:spPr/>
        <p:txBody>
          <a:bodyPr/>
          <a:lstStyle>
            <a:lvl1pPr>
              <a:defRPr/>
            </a:lvl1pPr>
          </a:lstStyle>
          <a:p>
            <a:pPr>
              <a:defRPr/>
            </a:pPr>
            <a:fld id="{06E45FEF-DD94-4230-8556-616EF95415F0}" type="datetimeFigureOut">
              <a:rPr lang="el-GR"/>
              <a:pPr>
                <a:defRPr/>
              </a:pPr>
              <a:t>17/1/2020</a:t>
            </a:fld>
            <a:endParaRPr lang="el-GR" dirty="0"/>
          </a:p>
        </p:txBody>
      </p:sp>
      <p:sp>
        <p:nvSpPr>
          <p:cNvPr id="9" name="4 - Θέση υποσέλιδου">
            <a:extLst>
              <a:ext uri="{FF2B5EF4-FFF2-40B4-BE49-F238E27FC236}">
                <a16:creationId xmlns:a16="http://schemas.microsoft.com/office/drawing/2014/main" xmlns="" id="{CC882270-9A6F-8544-9998-8DA8FC4C36E0}"/>
              </a:ext>
            </a:extLst>
          </p:cNvPr>
          <p:cNvSpPr>
            <a:spLocks noGrp="1"/>
          </p:cNvSpPr>
          <p:nvPr>
            <p:ph type="ftr" sz="quarter" idx="11"/>
          </p:nvPr>
        </p:nvSpPr>
        <p:spPr/>
        <p:txBody>
          <a:bodyPr/>
          <a:lstStyle>
            <a:lvl1pPr>
              <a:defRPr/>
            </a:lvl1pPr>
          </a:lstStyle>
          <a:p>
            <a:pPr>
              <a:defRPr/>
            </a:pPr>
            <a:endParaRPr lang="el-GR" dirty="0"/>
          </a:p>
        </p:txBody>
      </p:sp>
      <p:sp>
        <p:nvSpPr>
          <p:cNvPr id="10" name="5 - Θέση αριθμού διαφάνειας">
            <a:extLst>
              <a:ext uri="{FF2B5EF4-FFF2-40B4-BE49-F238E27FC236}">
                <a16:creationId xmlns:a16="http://schemas.microsoft.com/office/drawing/2014/main" xmlns="" id="{14820552-D629-7A43-9CE1-7DBE7FFAE7F4}"/>
              </a:ext>
            </a:extLst>
          </p:cNvPr>
          <p:cNvSpPr>
            <a:spLocks noGrp="1"/>
          </p:cNvSpPr>
          <p:nvPr>
            <p:ph type="sldNum" sz="quarter" idx="12"/>
          </p:nvPr>
        </p:nvSpPr>
        <p:spPr/>
        <p:txBody>
          <a:bodyPr/>
          <a:lstStyle>
            <a:lvl1pPr>
              <a:defRPr/>
            </a:lvl1pPr>
          </a:lstStyle>
          <a:p>
            <a:fld id="{9B61ABAB-BCF1-407A-85C8-70A8C830C482}" type="slidenum">
              <a:rPr lang="el-GR" altLang="en-US"/>
              <a:pPr/>
              <a:t>‹#›</a:t>
            </a:fld>
            <a:endParaRPr lang="el-G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a:t>Kλικ για επεξεργασία του τίτλου</a:t>
            </a:r>
          </a:p>
        </p:txBody>
      </p:sp>
      <p:sp>
        <p:nvSpPr>
          <p:cNvPr id="4" name="3 - Θέση ημερομηνίας">
            <a:extLst>
              <a:ext uri="{FF2B5EF4-FFF2-40B4-BE49-F238E27FC236}">
                <a16:creationId xmlns:a16="http://schemas.microsoft.com/office/drawing/2014/main" xmlns="" id="{8EC802EB-A2B5-CD4F-B04B-1DBBFD47DC5D}"/>
              </a:ext>
            </a:extLst>
          </p:cNvPr>
          <p:cNvSpPr>
            <a:spLocks noGrp="1"/>
          </p:cNvSpPr>
          <p:nvPr>
            <p:ph type="dt" sz="half" idx="10"/>
          </p:nvPr>
        </p:nvSpPr>
        <p:spPr/>
        <p:txBody>
          <a:bodyPr/>
          <a:lstStyle>
            <a:lvl1pPr>
              <a:defRPr/>
            </a:lvl1pPr>
          </a:lstStyle>
          <a:p>
            <a:pPr>
              <a:defRPr/>
            </a:pPr>
            <a:fld id="{6F3FC916-4D96-499D-916D-1B88BC9BBC1C}"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C3239F9E-DF3E-7C4D-907E-54D2B4673342}"/>
              </a:ext>
            </a:extLst>
          </p:cNvPr>
          <p:cNvSpPr>
            <a:spLocks noGrp="1"/>
          </p:cNvSpPr>
          <p:nvPr>
            <p:ph type="ftr" sz="quarter" idx="11"/>
          </p:nvPr>
        </p:nvSpPr>
        <p:spPr/>
        <p:txBody>
          <a:bodyPr/>
          <a:lstStyle>
            <a:lvl1pPr>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4D8C9EDF-5661-6045-A4BB-B3C76705ED71}"/>
              </a:ext>
            </a:extLst>
          </p:cNvPr>
          <p:cNvSpPr>
            <a:spLocks noGrp="1"/>
          </p:cNvSpPr>
          <p:nvPr>
            <p:ph type="sldNum" sz="quarter" idx="12"/>
          </p:nvPr>
        </p:nvSpPr>
        <p:spPr/>
        <p:txBody>
          <a:bodyPr/>
          <a:lstStyle>
            <a:lvl1pPr>
              <a:defRPr/>
            </a:lvl1pPr>
          </a:lstStyle>
          <a:p>
            <a:fld id="{BAAE53B1-CBDD-4C9E-AC83-EE0160DF4059}" type="slidenum">
              <a:rPr lang="el-GR" altLang="en-US"/>
              <a:pPr/>
              <a:t>‹#›</a:t>
            </a:fld>
            <a:endParaRPr lang="el-G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3" name="3 - Θέση ημερομηνίας">
            <a:extLst>
              <a:ext uri="{FF2B5EF4-FFF2-40B4-BE49-F238E27FC236}">
                <a16:creationId xmlns:a16="http://schemas.microsoft.com/office/drawing/2014/main" xmlns="" id="{85D52ADE-C079-9F40-824C-A3DB1B5B24BB}"/>
              </a:ext>
            </a:extLst>
          </p:cNvPr>
          <p:cNvSpPr>
            <a:spLocks noGrp="1"/>
          </p:cNvSpPr>
          <p:nvPr>
            <p:ph type="dt" sz="half" idx="10"/>
          </p:nvPr>
        </p:nvSpPr>
        <p:spPr/>
        <p:txBody>
          <a:bodyPr/>
          <a:lstStyle>
            <a:lvl1pPr>
              <a:defRPr/>
            </a:lvl1pPr>
          </a:lstStyle>
          <a:p>
            <a:pPr>
              <a:defRPr/>
            </a:pPr>
            <a:fld id="{9F5F18B9-1861-4687-8E10-D03AE3A6732D}" type="datetimeFigureOut">
              <a:rPr lang="el-GR"/>
              <a:pPr>
                <a:defRPr/>
              </a:pPr>
              <a:t>17/1/2020</a:t>
            </a:fld>
            <a:endParaRPr lang="el-GR" dirty="0"/>
          </a:p>
        </p:txBody>
      </p:sp>
      <p:sp>
        <p:nvSpPr>
          <p:cNvPr id="4" name="4 - Θέση υποσέλιδου">
            <a:extLst>
              <a:ext uri="{FF2B5EF4-FFF2-40B4-BE49-F238E27FC236}">
                <a16:creationId xmlns:a16="http://schemas.microsoft.com/office/drawing/2014/main" xmlns="" id="{6AF04488-B82B-B949-9B4A-618E79B46603}"/>
              </a:ext>
            </a:extLst>
          </p:cNvPr>
          <p:cNvSpPr>
            <a:spLocks noGrp="1"/>
          </p:cNvSpPr>
          <p:nvPr>
            <p:ph type="ftr" sz="quarter" idx="11"/>
          </p:nvPr>
        </p:nvSpPr>
        <p:spPr/>
        <p:txBody>
          <a:bodyPr/>
          <a:lstStyle>
            <a:lvl1pPr>
              <a:defRPr/>
            </a:lvl1pPr>
          </a:lstStyle>
          <a:p>
            <a:pPr>
              <a:defRPr/>
            </a:pPr>
            <a:endParaRPr lang="el-GR" dirty="0"/>
          </a:p>
        </p:txBody>
      </p:sp>
      <p:sp>
        <p:nvSpPr>
          <p:cNvPr id="5" name="5 - Θέση αριθμού διαφάνειας">
            <a:extLst>
              <a:ext uri="{FF2B5EF4-FFF2-40B4-BE49-F238E27FC236}">
                <a16:creationId xmlns:a16="http://schemas.microsoft.com/office/drawing/2014/main" xmlns="" id="{1282AAAF-825A-A849-8B5E-AC4E6A5033E7}"/>
              </a:ext>
            </a:extLst>
          </p:cNvPr>
          <p:cNvSpPr>
            <a:spLocks noGrp="1"/>
          </p:cNvSpPr>
          <p:nvPr>
            <p:ph type="sldNum" sz="quarter" idx="12"/>
          </p:nvPr>
        </p:nvSpPr>
        <p:spPr/>
        <p:txBody>
          <a:bodyPr/>
          <a:lstStyle>
            <a:lvl1pPr>
              <a:defRPr/>
            </a:lvl1pPr>
          </a:lstStyle>
          <a:p>
            <a:fld id="{0F4F1E09-290D-40AF-97DC-0282D642C910}" type="slidenum">
              <a:rPr lang="el-GR" altLang="en-US"/>
              <a:pPr/>
              <a:t>‹#›</a:t>
            </a:fld>
            <a:endParaRPr lang="el-G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xmlns="" id="{8CB3A4E8-17FF-0845-B340-8B326DFFCAD9}"/>
              </a:ext>
            </a:extLst>
          </p:cNvPr>
          <p:cNvSpPr>
            <a:spLocks noGrp="1"/>
          </p:cNvSpPr>
          <p:nvPr>
            <p:ph type="dt" sz="half" idx="10"/>
          </p:nvPr>
        </p:nvSpPr>
        <p:spPr/>
        <p:txBody>
          <a:bodyPr/>
          <a:lstStyle>
            <a:lvl1pPr>
              <a:defRPr/>
            </a:lvl1pPr>
          </a:lstStyle>
          <a:p>
            <a:pPr>
              <a:defRPr/>
            </a:pPr>
            <a:fld id="{42062728-D2F1-42FF-B5B1-15F7DADABF35}" type="datetimeFigureOut">
              <a:rPr lang="el-GR"/>
              <a:pPr>
                <a:defRPr/>
              </a:pPr>
              <a:t>17/1/2020</a:t>
            </a:fld>
            <a:endParaRPr lang="el-GR" dirty="0"/>
          </a:p>
        </p:txBody>
      </p:sp>
      <p:sp>
        <p:nvSpPr>
          <p:cNvPr id="7" name="4 - Θέση υποσέλιδου">
            <a:extLst>
              <a:ext uri="{FF2B5EF4-FFF2-40B4-BE49-F238E27FC236}">
                <a16:creationId xmlns:a16="http://schemas.microsoft.com/office/drawing/2014/main" xmlns="" id="{432D14CC-2756-2945-A2E9-4725B989C4E9}"/>
              </a:ext>
            </a:extLst>
          </p:cNvPr>
          <p:cNvSpPr>
            <a:spLocks noGrp="1"/>
          </p:cNvSpPr>
          <p:nvPr>
            <p:ph type="ftr" sz="quarter" idx="11"/>
          </p:nvPr>
        </p:nvSpPr>
        <p:spPr/>
        <p:txBody>
          <a:bodyPr/>
          <a:lstStyle>
            <a:lvl1pPr>
              <a:defRPr/>
            </a:lvl1pPr>
          </a:lstStyle>
          <a:p>
            <a:pPr>
              <a:defRPr/>
            </a:pPr>
            <a:endParaRPr lang="el-GR" dirty="0"/>
          </a:p>
        </p:txBody>
      </p:sp>
      <p:sp>
        <p:nvSpPr>
          <p:cNvPr id="8" name="5 - Θέση αριθμού διαφάνειας">
            <a:extLst>
              <a:ext uri="{FF2B5EF4-FFF2-40B4-BE49-F238E27FC236}">
                <a16:creationId xmlns:a16="http://schemas.microsoft.com/office/drawing/2014/main" xmlns="" id="{1DEF368C-8625-9141-9A81-E44B91CF4131}"/>
              </a:ext>
            </a:extLst>
          </p:cNvPr>
          <p:cNvSpPr>
            <a:spLocks noGrp="1"/>
          </p:cNvSpPr>
          <p:nvPr>
            <p:ph type="sldNum" sz="quarter" idx="12"/>
          </p:nvPr>
        </p:nvSpPr>
        <p:spPr/>
        <p:txBody>
          <a:bodyPr/>
          <a:lstStyle>
            <a:lvl1pPr>
              <a:defRPr/>
            </a:lvl1pPr>
          </a:lstStyle>
          <a:p>
            <a:fld id="{EFCF8E78-8CD5-4C35-88BD-9F199CA8FC3E}" type="slidenum">
              <a:rPr lang="el-GR" altLang="en-US"/>
              <a:pPr/>
              <a:t>‹#›</a:t>
            </a:fld>
            <a:endParaRPr lang="el-G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179388" y="6330950"/>
            <a:ext cx="1690687" cy="482600"/>
          </a:xfrm>
          <a:prstGeom prst="rect">
            <a:avLst/>
          </a:prstGeom>
          <a:noFill/>
          <a:ln w="9525">
            <a:noFill/>
            <a:miter lim="800000"/>
            <a:headEnd/>
            <a:tailEnd/>
          </a:ln>
        </p:spPr>
      </p:pic>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xmlns="" id="{FC61A477-9AF2-D143-9F05-80CE9801666D}"/>
              </a:ext>
            </a:extLst>
          </p:cNvPr>
          <p:cNvSpPr>
            <a:spLocks noGrp="1"/>
          </p:cNvSpPr>
          <p:nvPr>
            <p:ph type="dt" sz="half" idx="10"/>
          </p:nvPr>
        </p:nvSpPr>
        <p:spPr/>
        <p:txBody>
          <a:bodyPr/>
          <a:lstStyle>
            <a:lvl1pPr>
              <a:defRPr/>
            </a:lvl1pPr>
          </a:lstStyle>
          <a:p>
            <a:pPr>
              <a:defRPr/>
            </a:pPr>
            <a:fld id="{FA07ECEC-8D6A-48E1-AC1E-F6815FFE29CA}" type="datetimeFigureOut">
              <a:rPr lang="el-GR"/>
              <a:pPr>
                <a:defRPr/>
              </a:pPr>
              <a:t>17/1/2020</a:t>
            </a:fld>
            <a:endParaRPr lang="el-GR" dirty="0"/>
          </a:p>
        </p:txBody>
      </p:sp>
      <p:sp>
        <p:nvSpPr>
          <p:cNvPr id="7" name="4 - Θέση υποσέλιδου">
            <a:extLst>
              <a:ext uri="{FF2B5EF4-FFF2-40B4-BE49-F238E27FC236}">
                <a16:creationId xmlns:a16="http://schemas.microsoft.com/office/drawing/2014/main" xmlns="" id="{30D0BE45-CFDC-A348-A383-6D0A91165702}"/>
              </a:ext>
            </a:extLst>
          </p:cNvPr>
          <p:cNvSpPr>
            <a:spLocks noGrp="1"/>
          </p:cNvSpPr>
          <p:nvPr>
            <p:ph type="ftr" sz="quarter" idx="11"/>
          </p:nvPr>
        </p:nvSpPr>
        <p:spPr/>
        <p:txBody>
          <a:bodyPr/>
          <a:lstStyle>
            <a:lvl1pPr>
              <a:defRPr/>
            </a:lvl1pPr>
          </a:lstStyle>
          <a:p>
            <a:pPr>
              <a:defRPr/>
            </a:pPr>
            <a:endParaRPr lang="el-GR" dirty="0"/>
          </a:p>
        </p:txBody>
      </p:sp>
      <p:sp>
        <p:nvSpPr>
          <p:cNvPr id="8" name="5 - Θέση αριθμού διαφάνειας">
            <a:extLst>
              <a:ext uri="{FF2B5EF4-FFF2-40B4-BE49-F238E27FC236}">
                <a16:creationId xmlns:a16="http://schemas.microsoft.com/office/drawing/2014/main" xmlns="" id="{247C5DA1-94CE-0A4E-9D22-3A341B96E7F2}"/>
              </a:ext>
            </a:extLst>
          </p:cNvPr>
          <p:cNvSpPr>
            <a:spLocks noGrp="1"/>
          </p:cNvSpPr>
          <p:nvPr>
            <p:ph type="sldNum" sz="quarter" idx="12"/>
          </p:nvPr>
        </p:nvSpPr>
        <p:spPr/>
        <p:txBody>
          <a:bodyPr/>
          <a:lstStyle>
            <a:lvl1pPr>
              <a:defRPr/>
            </a:lvl1pPr>
          </a:lstStyle>
          <a:p>
            <a:fld id="{6EA0F453-1D44-4C80-8303-BF3C34192A2C}" type="slidenum">
              <a:rPr lang="el-GR" altLang="en-US"/>
              <a:pPr/>
              <a:t>‹#›</a:t>
            </a:fld>
            <a:endParaRPr lang="el-G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4" name="3 - Θέση ημερομηνίας">
            <a:extLst>
              <a:ext uri="{FF2B5EF4-FFF2-40B4-BE49-F238E27FC236}">
                <a16:creationId xmlns:a16="http://schemas.microsoft.com/office/drawing/2014/main" xmlns="" id="{55C13BD7-D586-0746-BD9E-E41FAD8F0DC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FA899F3-B215-49FC-B4BC-C15104DB0113}"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3E5900B2-CB4E-1F44-9C79-353C94E5AF5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B24204DA-0DB4-5844-83C6-4DAB45643A6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B6B144D-C181-415A-A9A5-79B084372391}" type="slidenum">
              <a:rPr lang="el-GR" altLang="en-US"/>
              <a:pPr/>
              <a:t>‹#›</a:t>
            </a:fld>
            <a:endParaRPr lang="el-GR" altLang="en-US" dirty="0"/>
          </a:p>
        </p:txBody>
      </p:sp>
      <p:pic>
        <p:nvPicPr>
          <p:cNvPr id="1031" name="Picture 7"/>
          <p:cNvPicPr>
            <a:picLocks noChangeAspect="1" noChangeArrowheads="1"/>
          </p:cNvPicPr>
          <p:nvPr userDrawn="1"/>
        </p:nvPicPr>
        <p:blipFill>
          <a:blip r:embed="rId13" cstate="print"/>
          <a:srcRect/>
          <a:stretch>
            <a:fillRect/>
          </a:stretch>
        </p:blipFill>
        <p:spPr bwMode="auto">
          <a:xfrm>
            <a:off x="7235825" y="6356350"/>
            <a:ext cx="1728788" cy="385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8QXDZK8aNIA"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ews.com.au/sport/cricket/cameron-bancroft-opens-up-on-the-ball-tampering-scandal/news-story/9e43d3cd7938c007226e84c187e5791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1 - Τίτλος"/>
          <p:cNvSpPr>
            <a:spLocks noGrp="1"/>
          </p:cNvSpPr>
          <p:nvPr>
            <p:ph type="ctrTitle"/>
          </p:nvPr>
        </p:nvSpPr>
        <p:spPr/>
        <p:txBody>
          <a:bodyPr/>
          <a:lstStyle/>
          <a:p>
            <a:pPr eaLnBrk="1" hangingPunct="1"/>
            <a:r>
              <a:rPr lang="fr-FR" b="1" dirty="0" smtClean="0"/>
              <a:t>Trucage de match</a:t>
            </a:r>
            <a:endParaRPr lang="el-GR" altLang="en-US" b="1" dirty="0" smtClean="0"/>
          </a:p>
        </p:txBody>
      </p:sp>
      <p:sp>
        <p:nvSpPr>
          <p:cNvPr id="3" name="2 - Υπότιτλος">
            <a:extLst>
              <a:ext uri="{FF2B5EF4-FFF2-40B4-BE49-F238E27FC236}">
                <a16:creationId xmlns:a16="http://schemas.microsoft.com/office/drawing/2014/main" xmlns="" id="{F388F538-406A-CB4C-8148-AB69BA865992}"/>
              </a:ext>
            </a:extLst>
          </p:cNvPr>
          <p:cNvSpPr>
            <a:spLocks noGrp="1"/>
          </p:cNvSpPr>
          <p:nvPr>
            <p:ph type="subTitle" idx="1"/>
          </p:nvPr>
        </p:nvSpPr>
        <p:spPr/>
        <p:txBody>
          <a:bodyPr rtlCol="0">
            <a:normAutofit/>
          </a:bodyPr>
          <a:lstStyle/>
          <a:p>
            <a:pPr eaLnBrk="1" fontAlgn="auto" hangingPunct="1">
              <a:spcAft>
                <a:spcPts val="0"/>
              </a:spcAft>
              <a:defRPr/>
            </a:pPr>
            <a:r>
              <a:rPr lang="fr-FR" b="1" dirty="0" smtClean="0">
                <a:solidFill>
                  <a:schemeClr val="bg1">
                    <a:lumMod val="50000"/>
                  </a:schemeClr>
                </a:solidFill>
              </a:rPr>
              <a:t>Interventions éducatives</a:t>
            </a:r>
            <a:endParaRPr lang="el-GR"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p:txBody>
          <a:bodyPr/>
          <a:lstStyle/>
          <a:p>
            <a:pPr eaLnBrk="1" hangingPunct="1"/>
            <a:r>
              <a:rPr lang="fr-FR" b="1" dirty="0" smtClean="0"/>
              <a:t>La pression sociale</a:t>
            </a:r>
            <a:endParaRPr lang="el-GR" altLang="en-US" b="1" dirty="0" smtClean="0"/>
          </a:p>
        </p:txBody>
      </p:sp>
      <p:sp>
        <p:nvSpPr>
          <p:cNvPr id="32770" name="2 - Θέση περιεχομένου"/>
          <p:cNvSpPr>
            <a:spLocks noGrp="1"/>
          </p:cNvSpPr>
          <p:nvPr>
            <p:ph idx="1"/>
          </p:nvPr>
        </p:nvSpPr>
        <p:spPr>
          <a:xfrm>
            <a:off x="251520" y="1340768"/>
            <a:ext cx="4537075" cy="4713387"/>
          </a:xfrm>
        </p:spPr>
        <p:txBody>
          <a:bodyPr/>
          <a:lstStyle/>
          <a:p>
            <a:pPr eaLnBrk="1" hangingPunct="1"/>
            <a:r>
              <a:rPr lang="fr-FR" sz="2000" dirty="0" smtClean="0"/>
              <a:t>Comprend deux séances.</a:t>
            </a:r>
          </a:p>
          <a:p>
            <a:pPr eaLnBrk="1" hangingPunct="1"/>
            <a:r>
              <a:rPr lang="fr-FR" sz="2000" dirty="0" smtClean="0"/>
              <a:t>Ces séances présentent le rôle de la pression sociale dans le trucage de match. Ils visent à faire connaître les types et les sources de pression sociale qui conduisent au trucage des match.</a:t>
            </a:r>
            <a:endParaRPr lang="en-GB" altLang="en-US" sz="2000" dirty="0" smtClean="0"/>
          </a:p>
          <a:p>
            <a:pPr eaLnBrk="1" hangingPunct="1"/>
            <a:r>
              <a:rPr lang="fr-FR" sz="2000" dirty="0" smtClean="0"/>
              <a:t>Ce thème fournit des exemples d'actions dans le sport qui soutiennent ou sapent les valeurs du sport et développe des plans d'action qui aideront un athlète à résister au trucage d'un jeu dans des situations potentiellement tentantes.</a:t>
            </a:r>
            <a:endParaRPr lang="en-GB" altLang="en-US" sz="2000" dirty="0" smtClean="0"/>
          </a:p>
          <a:p>
            <a:pPr eaLnBrk="1" hangingPunct="1"/>
            <a:endParaRPr lang="el-GR" altLang="en-US" sz="2000" dirty="0" smtClean="0"/>
          </a:p>
        </p:txBody>
      </p:sp>
      <p:sp>
        <p:nvSpPr>
          <p:cNvPr id="22532" name="Rectangle 1">
            <a:extLst>
              <a:ext uri="{FF2B5EF4-FFF2-40B4-BE49-F238E27FC236}">
                <a16:creationId xmlns:a16="http://schemas.microsoft.com/office/drawing/2014/main" xmlns="" id="{F60A8426-EEB3-DB4B-A53E-9C975B02B689}"/>
              </a:ext>
            </a:extLst>
          </p:cNvPr>
          <p:cNvSpPr>
            <a:spLocks noChangeArrowheads="1"/>
          </p:cNvSpPr>
          <p:nvPr/>
        </p:nvSpPr>
        <p:spPr bwMode="auto">
          <a:xfrm>
            <a:off x="4984750" y="4427538"/>
            <a:ext cx="3643313" cy="1815882"/>
          </a:xfrm>
          <a:prstGeom prst="rect">
            <a:avLst/>
          </a:prstGeom>
          <a:noFill/>
          <a:ln w="9525">
            <a:noFill/>
            <a:miter lim="800000"/>
            <a:headEnd/>
            <a:tailEnd/>
          </a:ln>
        </p:spPr>
        <p:txBody>
          <a:bodyPr>
            <a:spAutoFit/>
          </a:bodyPr>
          <a:lstStyle/>
          <a:p>
            <a:pPr algn="ctr" eaLnBrk="1" hangingPunct="1">
              <a:defRPr/>
            </a:pPr>
            <a:r>
              <a:rPr lang="en-GB" altLang="en-US" sz="1400" dirty="0" smtClean="0">
                <a:solidFill>
                  <a:srgbClr val="282828"/>
                </a:solidFill>
                <a:latin typeface="+mn-lt"/>
                <a:cs typeface="Arial" panose="020B0604020202020204" pitchFamily="34" charset="0"/>
              </a:rPr>
              <a:t>“</a:t>
            </a:r>
            <a:r>
              <a:rPr lang="fr-FR" sz="1400" dirty="0" smtClean="0">
                <a:latin typeface="+mn-lt"/>
              </a:rPr>
              <a:t>J'ai de la sympathie pour ceux qui, que ce soit par maladie ou des angoisses plus profondes, luttent avec les attentes qui sont placées en eux</a:t>
            </a:r>
            <a:r>
              <a:rPr lang="fr-FR" sz="1400" i="1" dirty="0" smtClean="0"/>
              <a:t> </a:t>
            </a:r>
            <a:r>
              <a:rPr lang="fr-FR" sz="1400" dirty="0" smtClean="0">
                <a:latin typeface="+mn-lt"/>
              </a:rPr>
              <a:t>et il est facile de voir pourquoi beaucoup se trouvent en difficulté. J'ai vu suffisamment d'exemples chez les autres de ce qui peut mal tourner» (Michael Owen, ancien footballeur professionnel)</a:t>
            </a:r>
            <a:endParaRPr lang="en-GB" altLang="en-US" sz="1400" dirty="0">
              <a:latin typeface="+mn-lt"/>
              <a:cs typeface="Arial" panose="020B0604020202020204"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5207000" y="1587500"/>
            <a:ext cx="3187700" cy="284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pPr eaLnBrk="1" hangingPunct="1"/>
            <a:r>
              <a:rPr lang="en-US" altLang="en-US" b="1" dirty="0" smtClean="0"/>
              <a:t>Moralité</a:t>
            </a:r>
            <a:endParaRPr lang="el-GR" altLang="en-US" dirty="0" smtClean="0"/>
          </a:p>
        </p:txBody>
      </p:sp>
      <p:sp>
        <p:nvSpPr>
          <p:cNvPr id="11267" name="2 - Θέση περιεχομένου">
            <a:extLst>
              <a:ext uri="{FF2B5EF4-FFF2-40B4-BE49-F238E27FC236}">
                <a16:creationId xmlns:a16="http://schemas.microsoft.com/office/drawing/2014/main" xmlns="" id="{1428E002-7CEE-084B-B338-9B7147992A4F}"/>
              </a:ext>
            </a:extLst>
          </p:cNvPr>
          <p:cNvSpPr>
            <a:spLocks noGrp="1"/>
          </p:cNvSpPr>
          <p:nvPr>
            <p:ph idx="1"/>
          </p:nvPr>
        </p:nvSpPr>
        <p:spPr>
          <a:xfrm>
            <a:off x="457200" y="1417638"/>
            <a:ext cx="4042792" cy="4708525"/>
          </a:xfrm>
        </p:spPr>
        <p:txBody>
          <a:bodyPr/>
          <a:lstStyle/>
          <a:p>
            <a:pPr eaLnBrk="1" hangingPunct="1">
              <a:buFont typeface="Arial" panose="020B0604020202020204" pitchFamily="34" charset="0"/>
              <a:buChar char="•"/>
              <a:defRPr/>
            </a:pPr>
            <a:r>
              <a:rPr lang="fr-FR" sz="2100" dirty="0" smtClean="0"/>
              <a:t>Ce thème met l’accent sur les différentes perspectives morales que les athlètes peuvent adopter pendant la compétition et explique pourquoi les gens trichent.</a:t>
            </a:r>
            <a:br>
              <a:rPr lang="fr-FR" sz="2100" dirty="0" smtClean="0"/>
            </a:br>
            <a:endParaRPr lang="en-GB" altLang="en-US" sz="2100" dirty="0" smtClean="0"/>
          </a:p>
          <a:p>
            <a:pPr eaLnBrk="1" hangingPunct="1">
              <a:buFont typeface="Arial" panose="020B0604020202020204" pitchFamily="34" charset="0"/>
              <a:buChar char="•"/>
              <a:defRPr/>
            </a:pPr>
            <a:r>
              <a:rPr lang="fr-FR" sz="2100" dirty="0" smtClean="0"/>
              <a:t>Le thème fournit des informations générales sur la façon dont les athlètes justifient des comportements contraires à l'éthique et les invite à réfléchir à la façon dont ils devraient penser plutôt.</a:t>
            </a:r>
            <a:endParaRPr lang="el-GR" altLang="en-US" sz="2100" dirty="0"/>
          </a:p>
        </p:txBody>
      </p:sp>
      <p:pic>
        <p:nvPicPr>
          <p:cNvPr id="4" name="Picture 3"/>
          <p:cNvPicPr>
            <a:picLocks noChangeAspect="1" noChangeArrowheads="1"/>
          </p:cNvPicPr>
          <p:nvPr/>
        </p:nvPicPr>
        <p:blipFill>
          <a:blip r:embed="rId3" cstate="print"/>
          <a:srcRect/>
          <a:stretch>
            <a:fillRect/>
          </a:stretch>
        </p:blipFill>
        <p:spPr bwMode="auto">
          <a:xfrm>
            <a:off x="4889500" y="4343400"/>
            <a:ext cx="3467100" cy="1955800"/>
          </a:xfrm>
          <a:prstGeom prst="rect">
            <a:avLst/>
          </a:prstGeom>
          <a:noFill/>
        </p:spPr>
      </p:pic>
      <p:pic>
        <p:nvPicPr>
          <p:cNvPr id="34820" name="Picture 9" descr="Image result for respect sports&quot;"/>
          <p:cNvPicPr>
            <a:picLocks noChangeAspect="1" noChangeArrowheads="1"/>
          </p:cNvPicPr>
          <p:nvPr/>
        </p:nvPicPr>
        <p:blipFill>
          <a:blip r:embed="rId4" cstate="print"/>
          <a:srcRect/>
          <a:stretch>
            <a:fillRect/>
          </a:stretch>
        </p:blipFill>
        <p:spPr bwMode="auto">
          <a:xfrm>
            <a:off x="4859338" y="1484313"/>
            <a:ext cx="3713162" cy="2089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lvl="1" eaLnBrk="1" hangingPunct="1"/>
            <a:r>
              <a:rPr lang="fr-FR" b="1" dirty="0" smtClean="0"/>
              <a:t>Identifier-Résister-Signaler</a:t>
            </a:r>
          </a:p>
        </p:txBody>
      </p:sp>
      <p:sp>
        <p:nvSpPr>
          <p:cNvPr id="36867" name="2 - Θέση περιεχομένου"/>
          <p:cNvSpPr txBox="1">
            <a:spLocks/>
          </p:cNvSpPr>
          <p:nvPr/>
        </p:nvSpPr>
        <p:spPr bwMode="auto">
          <a:xfrm>
            <a:off x="467544" y="1484784"/>
            <a:ext cx="4619625" cy="4525962"/>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sz="2200" dirty="0" smtClean="0">
                <a:latin typeface="+mn-lt"/>
              </a:rPr>
              <a:t>Ce thème sensibilise sur la façon d'identifier, de résister et de signaler pour aider à assurer la sécurité personnelle d'un athlète. Ces trois actions décrivent les trois étapes qu'un athlète devrait approuver afin d'éviter le trucage de match, de se protéger et de faire du sport.</a:t>
            </a:r>
            <a:endParaRPr lang="en-US" altLang="en-US" sz="2200" dirty="0" smtClean="0">
              <a:latin typeface="+mn-lt"/>
            </a:endParaRPr>
          </a:p>
          <a:p>
            <a:pPr marL="342900" indent="-342900" eaLnBrk="1" hangingPunct="1">
              <a:spcBef>
                <a:spcPct val="20000"/>
              </a:spcBef>
              <a:buFont typeface="Arial" charset="0"/>
              <a:buChar char="•"/>
            </a:pPr>
            <a:endParaRPr lang="en-US" altLang="en-US" sz="1500" dirty="0">
              <a:latin typeface="Calibri" pitchFamily="34" charset="0"/>
            </a:endParaRPr>
          </a:p>
          <a:p>
            <a:pPr marL="342900" indent="-342900" eaLnBrk="1" hangingPunct="1">
              <a:spcBef>
                <a:spcPct val="20000"/>
              </a:spcBef>
              <a:buFont typeface="Arial" charset="0"/>
              <a:buChar char="•"/>
            </a:pPr>
            <a:r>
              <a:rPr lang="fr-FR" sz="2200" dirty="0" smtClean="0">
                <a:latin typeface="+mn-lt"/>
              </a:rPr>
              <a:t>Le thème fournit des informations sur la façon dont les athlètes peuvent protéger eux-mêmes et le sport du trucage de match</a:t>
            </a:r>
            <a:endParaRPr lang="el-GR" altLang="en-US" sz="2200" dirty="0">
              <a:latin typeface="+mn-lt"/>
            </a:endParaRPr>
          </a:p>
          <a:p>
            <a:pPr marL="342900" indent="-342900" eaLnBrk="1" hangingPunct="1">
              <a:spcBef>
                <a:spcPct val="20000"/>
              </a:spcBef>
              <a:buFont typeface="Arial" charset="0"/>
              <a:buChar char="•"/>
            </a:pPr>
            <a:endParaRPr lang="el-GR" altLang="en-US" sz="2200" dirty="0">
              <a:latin typeface="Calibri" pitchFamily="34" charset="0"/>
            </a:endParaRPr>
          </a:p>
        </p:txBody>
      </p:sp>
      <p:graphicFrame>
        <p:nvGraphicFramePr>
          <p:cNvPr id="6" name="5 - Θέση περιεχομένου"/>
          <p:cNvGraphicFramePr>
            <a:graphicFrameLocks noGrp="1"/>
          </p:cNvGraphicFramePr>
          <p:nvPr>
            <p:ph idx="1"/>
          </p:nvPr>
        </p:nvGraphicFramePr>
        <p:xfrm>
          <a:off x="5076056" y="1600200"/>
          <a:ext cx="361074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pPr eaLnBrk="1" hangingPunct="1"/>
            <a:r>
              <a:rPr lang="en-US" altLang="en-US" b="1" dirty="0" smtClean="0"/>
              <a:t>Résumé</a:t>
            </a:r>
            <a:endParaRPr lang="el-GR" altLang="en-US" b="1" dirty="0" smtClean="0"/>
          </a:p>
        </p:txBody>
      </p:sp>
      <p:sp>
        <p:nvSpPr>
          <p:cNvPr id="38915" name="2 - Θέση περιεχομένου"/>
          <p:cNvSpPr>
            <a:spLocks noGrp="1"/>
          </p:cNvSpPr>
          <p:nvPr>
            <p:ph idx="1"/>
          </p:nvPr>
        </p:nvSpPr>
        <p:spPr>
          <a:xfrm>
            <a:off x="539552" y="1196752"/>
            <a:ext cx="8229600" cy="4525963"/>
          </a:xfrm>
        </p:spPr>
        <p:txBody>
          <a:bodyPr/>
          <a:lstStyle/>
          <a:p>
            <a:pPr eaLnBrk="1" hangingPunct="1"/>
            <a:r>
              <a:rPr lang="fr-FR" sz="2400" b="1" dirty="0" smtClean="0"/>
              <a:t>Besoins et lacunes dans l‘éducation contre le trucage de match</a:t>
            </a:r>
            <a:endParaRPr lang="en-US" altLang="en-US" sz="2400" b="1" dirty="0" smtClean="0"/>
          </a:p>
          <a:p>
            <a:pPr lvl="1" eaLnBrk="1" hangingPunct="1"/>
            <a:r>
              <a:rPr lang="fr-FR" sz="2300" dirty="0" smtClean="0"/>
              <a:t>Besoin d'une éducation fondée sur des preuves</a:t>
            </a:r>
            <a:endParaRPr lang="en-US" altLang="en-US" sz="2300" dirty="0" smtClean="0"/>
          </a:p>
          <a:p>
            <a:pPr eaLnBrk="1" hangingPunct="1"/>
            <a:r>
              <a:rPr lang="fr-FR" sz="2400" b="1" dirty="0" smtClean="0"/>
              <a:t>L'outil éducatif Fix the Fixing</a:t>
            </a:r>
            <a:endParaRPr lang="en-US" altLang="en-US" sz="2400" b="1" dirty="0" smtClean="0"/>
          </a:p>
          <a:p>
            <a:pPr lvl="1" eaLnBrk="1" hangingPunct="1"/>
            <a:r>
              <a:rPr lang="fr-FR" sz="2300" dirty="0" smtClean="0"/>
              <a:t>Définition du trucage de match</a:t>
            </a:r>
          </a:p>
          <a:p>
            <a:pPr lvl="1" eaLnBrk="1" hangingPunct="1"/>
            <a:r>
              <a:rPr lang="fr-FR" sz="2300" dirty="0" smtClean="0"/>
              <a:t>Questions de législation</a:t>
            </a:r>
            <a:endParaRPr lang="en-US" altLang="en-US" sz="2300" dirty="0" smtClean="0"/>
          </a:p>
          <a:p>
            <a:pPr lvl="1" eaLnBrk="1" hangingPunct="1"/>
            <a:r>
              <a:rPr lang="fr-FR" sz="2300" dirty="0" smtClean="0"/>
              <a:t>Types d'approche vers le trucage de match </a:t>
            </a:r>
          </a:p>
          <a:p>
            <a:pPr lvl="1" eaLnBrk="1" hangingPunct="1"/>
            <a:r>
              <a:rPr lang="fr-FR" sz="2300" dirty="0" smtClean="0"/>
              <a:t>Jeux d’argent et paris </a:t>
            </a:r>
          </a:p>
          <a:p>
            <a:pPr lvl="1" eaLnBrk="1" hangingPunct="1"/>
            <a:r>
              <a:rPr lang="fr-FR" sz="2300" dirty="0" smtClean="0"/>
              <a:t>Le rôle des médias et de la publicité</a:t>
            </a:r>
          </a:p>
          <a:p>
            <a:pPr lvl="1" eaLnBrk="1" hangingPunct="1"/>
            <a:r>
              <a:rPr lang="fr-FR" sz="2300" dirty="0" smtClean="0"/>
              <a:t>Pression sociale </a:t>
            </a:r>
          </a:p>
          <a:p>
            <a:pPr lvl="1" eaLnBrk="1" hangingPunct="1"/>
            <a:r>
              <a:rPr lang="fr-FR" sz="2300" dirty="0" smtClean="0"/>
              <a:t>Moralité </a:t>
            </a:r>
          </a:p>
          <a:p>
            <a:pPr lvl="1" eaLnBrk="1" hangingPunct="1"/>
            <a:r>
              <a:rPr lang="fr-FR" sz="2300" dirty="0" smtClean="0"/>
              <a:t>Identifier-Résister-Signaler</a:t>
            </a:r>
          </a:p>
          <a:p>
            <a:pPr lvl="1" eaLnBrk="1" hangingPunct="1"/>
            <a:endParaRPr lang="el-GR"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altLang="en-US" b="1" dirty="0" smtClean="0"/>
              <a:t>Avis de non</a:t>
            </a:r>
            <a:r>
              <a:rPr lang="el-GR" altLang="en-US" b="1" dirty="0" smtClean="0"/>
              <a:t>-</a:t>
            </a:r>
            <a:r>
              <a:rPr lang="fr-FR" altLang="en-US" b="1" dirty="0" smtClean="0"/>
              <a:t>responsabilité</a:t>
            </a:r>
            <a:endParaRPr lang="en-GB" altLang="en-US" b="1" dirty="0" smtClean="0"/>
          </a:p>
        </p:txBody>
      </p:sp>
      <p:sp>
        <p:nvSpPr>
          <p:cNvPr id="40962" name="Content Placeholder 2"/>
          <p:cNvSpPr>
            <a:spLocks noGrp="1"/>
          </p:cNvSpPr>
          <p:nvPr>
            <p:ph idx="1"/>
          </p:nvPr>
        </p:nvSpPr>
        <p:spPr/>
        <p:txBody>
          <a:bodyPr/>
          <a:lstStyle/>
          <a:p>
            <a:pPr marL="0" indent="0" algn="just">
              <a:buNone/>
            </a:pPr>
            <a:r>
              <a:rPr lang="fr-FR" dirty="0" smtClean="0"/>
              <a:t>Ce projet a été financé avec le soutien de la Commission européenne. Cette publication (communication) n'engage que son auteur et la Commission n'est pas responsable de l'usage qui pourrait être fait des informations qui y sont contenues.</a:t>
            </a:r>
            <a:endParaRPr lang="en-GB"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r-FR" b="1" dirty="0" smtClean="0"/>
              <a:t>Récapitulatif de la séance précédente</a:t>
            </a:r>
            <a:endParaRPr lang="en-GB" altLang="en-US" dirty="0" smtClean="0"/>
          </a:p>
        </p:txBody>
      </p:sp>
      <p:sp>
        <p:nvSpPr>
          <p:cNvPr id="16387" name="Content Placeholder 2"/>
          <p:cNvSpPr>
            <a:spLocks noGrp="1"/>
          </p:cNvSpPr>
          <p:nvPr>
            <p:ph idx="1"/>
          </p:nvPr>
        </p:nvSpPr>
        <p:spPr>
          <a:xfrm>
            <a:off x="457200" y="1484313"/>
            <a:ext cx="8229600" cy="4525962"/>
          </a:xfrm>
        </p:spPr>
        <p:txBody>
          <a:bodyPr/>
          <a:lstStyle/>
          <a:p>
            <a:pPr eaLnBrk="1" hangingPunct="1"/>
            <a:r>
              <a:rPr lang="fr-FR" b="1" dirty="0" smtClean="0"/>
              <a:t>Types d'approche</a:t>
            </a:r>
            <a:endParaRPr lang="en-US" altLang="en-US" b="1" dirty="0" smtClean="0"/>
          </a:p>
          <a:p>
            <a:pPr lvl="1" eaLnBrk="1" hangingPunct="1"/>
            <a:r>
              <a:rPr lang="fr-FR" dirty="0" smtClean="0"/>
              <a:t>Approche, offre, acceptation</a:t>
            </a:r>
            <a:endParaRPr lang="en-US" altLang="en-US" dirty="0" smtClean="0"/>
          </a:p>
          <a:p>
            <a:pPr eaLnBrk="1" hangingPunct="1"/>
            <a:r>
              <a:rPr lang="fr-FR" b="1" dirty="0" smtClean="0"/>
              <a:t>Déterminants personnels</a:t>
            </a:r>
            <a:endParaRPr lang="en-US" altLang="en-US" b="1" dirty="0" smtClean="0"/>
          </a:p>
          <a:p>
            <a:pPr lvl="1" eaLnBrk="1" hangingPunct="1"/>
            <a:r>
              <a:rPr lang="fr-FR" dirty="0" smtClean="0"/>
              <a:t>Statut financière / de performance </a:t>
            </a:r>
          </a:p>
          <a:p>
            <a:pPr lvl="1" eaLnBrk="1" hangingPunct="1"/>
            <a:r>
              <a:rPr lang="fr-FR" dirty="0" smtClean="0"/>
              <a:t>Dépendance aux paris </a:t>
            </a:r>
          </a:p>
          <a:p>
            <a:pPr lvl="1" eaLnBrk="1" hangingPunct="1"/>
            <a:r>
              <a:rPr lang="fr-FR" dirty="0" smtClean="0"/>
              <a:t>Position morale</a:t>
            </a:r>
          </a:p>
          <a:p>
            <a:pPr eaLnBrk="1" hangingPunct="1"/>
            <a:r>
              <a:rPr lang="fr-FR" b="1" dirty="0" smtClean="0"/>
              <a:t>Déterminants sociaux</a:t>
            </a:r>
            <a:endParaRPr lang="en-US" altLang="en-US" b="1" dirty="0" smtClean="0"/>
          </a:p>
          <a:p>
            <a:pPr lvl="1" eaLnBrk="1" hangingPunct="1"/>
            <a:r>
              <a:rPr lang="fr-FR" dirty="0" smtClean="0"/>
              <a:t>Pression sociale</a:t>
            </a:r>
          </a:p>
          <a:p>
            <a:pPr lvl="1" eaLnBrk="1" hangingPunct="1"/>
            <a:r>
              <a:rPr lang="fr-FR" dirty="0" smtClean="0"/>
              <a:t>Normes perçues</a:t>
            </a:r>
            <a:endParaRPr lang="en-US" altLang="en-US" dirty="0" smtClean="0"/>
          </a:p>
          <a:p>
            <a:pPr lvl="1" eaLnBrk="1" hangingPunct="1">
              <a:buNone/>
            </a:pPr>
            <a:r>
              <a:rPr lang="fr-FR" sz="2700" dirty="0" smtClean="0"/>
              <a:t> </a:t>
            </a:r>
            <a:endParaRPr lang="el-GR" altLang="en-US" sz="2700" dirty="0" smtClean="0"/>
          </a:p>
          <a:p>
            <a:pPr lvl="1" eaLnBrk="1" hangingPunct="1"/>
            <a:endParaRPr lang="el-GR" altLang="en-US" dirty="0" smtClean="0"/>
          </a:p>
          <a:p>
            <a:endParaRPr lang="en-GB"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fr-FR" b="1" dirty="0" smtClean="0"/>
              <a:t>Besoins et lacunes dans l’éducation des matches arrangés</a:t>
            </a:r>
            <a:endParaRPr lang="el-GR" altLang="en-US" b="1" dirty="0" smtClean="0"/>
          </a:p>
        </p:txBody>
      </p:sp>
      <p:sp>
        <p:nvSpPr>
          <p:cNvPr id="18435" name="2 - Θέση περιεχομένου"/>
          <p:cNvSpPr>
            <a:spLocks noGrp="1"/>
          </p:cNvSpPr>
          <p:nvPr>
            <p:ph idx="1"/>
          </p:nvPr>
        </p:nvSpPr>
        <p:spPr>
          <a:xfrm>
            <a:off x="467544" y="1772816"/>
            <a:ext cx="8136904" cy="4525963"/>
          </a:xfrm>
        </p:spPr>
        <p:txBody>
          <a:bodyPr/>
          <a:lstStyle/>
          <a:p>
            <a:pPr algn="just" eaLnBrk="1" hangingPunct="1"/>
            <a:r>
              <a:rPr lang="fr-FR" dirty="0" smtClean="0"/>
              <a:t>Le modèle de détection et de punition ne s’est pas avéré efficace</a:t>
            </a:r>
            <a:endParaRPr lang="en-US" altLang="en-US" dirty="0" smtClean="0"/>
          </a:p>
          <a:p>
            <a:pPr algn="just" eaLnBrk="1" hangingPunct="1"/>
            <a:endParaRPr lang="en-US" altLang="en-US" sz="2200" dirty="0" smtClean="0"/>
          </a:p>
          <a:p>
            <a:pPr algn="just" eaLnBrk="1" hangingPunct="1"/>
            <a:r>
              <a:rPr lang="fr-FR" dirty="0" smtClean="0"/>
              <a:t>Un appel pour une éducation qui empêchera les athlètes d'être impliqués dans le trucage de match</a:t>
            </a:r>
            <a:endParaRPr lang="en-US" altLang="en-US" dirty="0" smtClean="0"/>
          </a:p>
          <a:p>
            <a:pPr algn="just" eaLnBrk="1" hangingPunct="1"/>
            <a:endParaRPr lang="en-US" altLang="en-US" sz="2200" dirty="0" smtClean="0"/>
          </a:p>
          <a:p>
            <a:pPr algn="just" eaLnBrk="1" hangingPunct="1"/>
            <a:r>
              <a:rPr lang="fr-FR" dirty="0" smtClean="0"/>
              <a:t>Besoin d’une éducation contre le trucage de match</a:t>
            </a:r>
            <a:r>
              <a:rPr lang="el-GR" dirty="0" smtClean="0"/>
              <a:t> </a:t>
            </a:r>
            <a:r>
              <a:rPr lang="fr-FR" dirty="0" smtClean="0"/>
              <a:t>fondée sur la théorie </a:t>
            </a:r>
            <a:endParaRPr lang="el-GR" altLang="en-US" dirty="0" smtClean="0"/>
          </a:p>
          <a:p>
            <a:pPr eaLnBrk="1" hangingPunct="1"/>
            <a:endParaRPr lang="el-GR"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fr-FR" b="1" dirty="0" smtClean="0"/>
              <a:t>L'outil éducatif Fix the Fixing</a:t>
            </a:r>
            <a:endParaRPr lang="el-GR" altLang="en-US" b="1" dirty="0" smtClean="0"/>
          </a:p>
        </p:txBody>
      </p:sp>
      <p:sp>
        <p:nvSpPr>
          <p:cNvPr id="20483" name="2 - Θέση περιεχομένου"/>
          <p:cNvSpPr>
            <a:spLocks noGrp="1"/>
          </p:cNvSpPr>
          <p:nvPr>
            <p:ph idx="1"/>
          </p:nvPr>
        </p:nvSpPr>
        <p:spPr/>
        <p:txBody>
          <a:bodyPr/>
          <a:lstStyle/>
          <a:p>
            <a:pPr eaLnBrk="1" hangingPunct="1"/>
            <a:r>
              <a:rPr lang="fr-FR" dirty="0" smtClean="0"/>
              <a:t>Définition du trucage de match </a:t>
            </a:r>
          </a:p>
          <a:p>
            <a:pPr eaLnBrk="1" hangingPunct="1"/>
            <a:r>
              <a:rPr lang="fr-FR" dirty="0" smtClean="0"/>
              <a:t>Questions de législation </a:t>
            </a:r>
          </a:p>
          <a:p>
            <a:pPr eaLnBrk="1" hangingPunct="1"/>
            <a:r>
              <a:rPr lang="fr-FR" dirty="0" smtClean="0"/>
              <a:t>Types d'approche vers le trucage de match </a:t>
            </a:r>
          </a:p>
          <a:p>
            <a:pPr eaLnBrk="1" hangingPunct="1"/>
            <a:r>
              <a:rPr lang="fr-FR" dirty="0" smtClean="0"/>
              <a:t>Jeux d’argent et paris </a:t>
            </a:r>
          </a:p>
          <a:p>
            <a:pPr eaLnBrk="1" hangingPunct="1"/>
            <a:r>
              <a:rPr lang="fr-FR" dirty="0" smtClean="0"/>
              <a:t>Pression sociale </a:t>
            </a:r>
          </a:p>
          <a:p>
            <a:pPr eaLnBrk="1" hangingPunct="1"/>
            <a:r>
              <a:rPr lang="fr-FR" dirty="0" smtClean="0"/>
              <a:t>Moralité </a:t>
            </a:r>
          </a:p>
          <a:p>
            <a:pPr eaLnBrk="1" hangingPunct="1"/>
            <a:r>
              <a:rPr lang="en-GB" dirty="0" smtClean="0"/>
              <a:t>Identifier</a:t>
            </a:r>
            <a:r>
              <a:rPr lang="fr-FR" dirty="0" smtClean="0"/>
              <a:t>-Résister-Signaler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pPr eaLnBrk="1" hangingPunct="1"/>
            <a:r>
              <a:rPr lang="fr-FR" b="1" dirty="0" smtClean="0"/>
              <a:t>Définition du trucage de match</a:t>
            </a:r>
            <a:endParaRPr lang="el-GR" altLang="en-US" b="1" dirty="0" smtClean="0"/>
          </a:p>
        </p:txBody>
      </p:sp>
      <p:sp>
        <p:nvSpPr>
          <p:cNvPr id="22531" name="2 - Θέση περιεχομένου"/>
          <p:cNvSpPr>
            <a:spLocks noGrp="1"/>
          </p:cNvSpPr>
          <p:nvPr>
            <p:ph idx="1"/>
          </p:nvPr>
        </p:nvSpPr>
        <p:spPr>
          <a:xfrm>
            <a:off x="250825" y="1600200"/>
            <a:ext cx="4897239" cy="4349750"/>
          </a:xfrm>
        </p:spPr>
        <p:txBody>
          <a:bodyPr/>
          <a:lstStyle/>
          <a:p>
            <a:pPr eaLnBrk="1" hangingPunct="1"/>
            <a:r>
              <a:rPr lang="fr-FR" sz="2600" dirty="0" smtClean="0"/>
              <a:t>Ce thème est centré sur la compréhension du phénomène du trucage de match. Des définitions des différents aspects du trucage de match sont fournies.</a:t>
            </a:r>
          </a:p>
          <a:p>
            <a:pPr eaLnBrk="1" hangingPunct="1"/>
            <a:endParaRPr lang="en-US" altLang="en-US" sz="2000" dirty="0" smtClean="0"/>
          </a:p>
          <a:p>
            <a:pPr eaLnBrk="1" hangingPunct="1"/>
            <a:r>
              <a:rPr lang="fr-FR" sz="2600" dirty="0" smtClean="0"/>
              <a:t>Une étude de cas est présentée pour aider les athlètes à comprendre le concept et les types des matches truqués.</a:t>
            </a:r>
            <a:endParaRPr lang="en-US" altLang="en-US" sz="2600" dirty="0" smtClean="0"/>
          </a:p>
          <a:p>
            <a:pPr eaLnBrk="1" hangingPunct="1"/>
            <a:endParaRPr lang="el-GR" altLang="en-US" sz="2800" dirty="0" smtClean="0"/>
          </a:p>
        </p:txBody>
      </p:sp>
      <p:pic>
        <p:nvPicPr>
          <p:cNvPr id="4" name="Picture 3"/>
          <p:cNvPicPr>
            <a:picLocks noChangeAspect="1" noChangeArrowheads="1"/>
          </p:cNvPicPr>
          <p:nvPr/>
        </p:nvPicPr>
        <p:blipFill>
          <a:blip r:embed="rId4" cstate="print"/>
          <a:srcRect/>
          <a:stretch>
            <a:fillRect/>
          </a:stretch>
        </p:blipFill>
        <p:spPr bwMode="auto">
          <a:xfrm>
            <a:off x="5422900" y="4127500"/>
            <a:ext cx="3035300" cy="1816100"/>
          </a:xfrm>
          <a:prstGeom prst="rect">
            <a:avLst/>
          </a:prstGeom>
          <a:noFill/>
        </p:spPr>
      </p:pic>
      <p:sp>
        <p:nvSpPr>
          <p:cNvPr id="22533" name="5 - Ορθογώνιο"/>
          <p:cNvSpPr>
            <a:spLocks noChangeArrowheads="1"/>
          </p:cNvSpPr>
          <p:nvPr/>
        </p:nvSpPr>
        <p:spPr bwMode="auto">
          <a:xfrm>
            <a:off x="5003800" y="3068638"/>
            <a:ext cx="4140200" cy="646112"/>
          </a:xfrm>
          <a:prstGeom prst="rect">
            <a:avLst/>
          </a:prstGeom>
          <a:noFill/>
          <a:ln w="9525">
            <a:noFill/>
            <a:miter lim="800000"/>
            <a:headEnd/>
            <a:tailEnd/>
          </a:ln>
        </p:spPr>
        <p:txBody>
          <a:bodyPr>
            <a:spAutoFit/>
          </a:bodyPr>
          <a:lstStyle/>
          <a:p>
            <a:r>
              <a:rPr lang="en-GB" altLang="el-GR" dirty="0">
                <a:hlinkClick r:id="rId5"/>
              </a:rPr>
              <a:t>https://www.youtube.com/watch?v=8QXDZK8aNIA</a:t>
            </a:r>
            <a:endParaRPr lang="el-GR" altLang="el-GR" dirty="0"/>
          </a:p>
        </p:txBody>
      </p:sp>
      <p:pic>
        <p:nvPicPr>
          <p:cNvPr id="22534" name="6 - Εικόνα"/>
          <p:cNvPicPr>
            <a:picLocks noChangeAspect="1" noChangeArrowheads="1"/>
          </p:cNvPicPr>
          <p:nvPr/>
        </p:nvPicPr>
        <p:blipFill>
          <a:blip r:embed="rId6" cstate="print"/>
          <a:srcRect l="45703" t="16064" r="16319" b="24097"/>
          <a:stretch>
            <a:fillRect/>
          </a:stretch>
        </p:blipFill>
        <p:spPr bwMode="auto">
          <a:xfrm>
            <a:off x="5148263" y="1773238"/>
            <a:ext cx="374491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fr-FR" dirty="0" smtClean="0"/>
              <a:t>Questions de législation </a:t>
            </a:r>
          </a:p>
        </p:txBody>
      </p:sp>
      <p:sp>
        <p:nvSpPr>
          <p:cNvPr id="18436" name="Rectangle 8">
            <a:extLst>
              <a:ext uri="{FF2B5EF4-FFF2-40B4-BE49-F238E27FC236}">
                <a16:creationId xmlns:a16="http://schemas.microsoft.com/office/drawing/2014/main" xmlns="" id="{DCD12A62-A6C0-824C-B2BF-09A20405D062}"/>
              </a:ext>
            </a:extLst>
          </p:cNvPr>
          <p:cNvSpPr>
            <a:spLocks noChangeArrowheads="1"/>
          </p:cNvSpPr>
          <p:nvPr/>
        </p:nvSpPr>
        <p:spPr bwMode="auto">
          <a:xfrm>
            <a:off x="6865938" y="1916113"/>
            <a:ext cx="2027237" cy="4247317"/>
          </a:xfrm>
          <a:prstGeom prst="rect">
            <a:avLst/>
          </a:prstGeom>
          <a:noFill/>
          <a:ln w="9525">
            <a:noFill/>
            <a:miter lim="800000"/>
            <a:headEnd/>
            <a:tailEnd/>
          </a:ln>
        </p:spPr>
        <p:txBody>
          <a:bodyPr>
            <a:spAutoFit/>
          </a:bodyPr>
          <a:lstStyle/>
          <a:p>
            <a:pPr algn="r" eaLnBrk="1" hangingPunct="1">
              <a:defRPr/>
            </a:pPr>
            <a:r>
              <a:rPr lang="fr-FR" dirty="0" smtClean="0"/>
              <a:t>Ce thème présente les types de manipulation et les conséquences du trucage de match en termes de législation. Il fournit des renseignements sur le système judiciaire sportif, les codes disciplinaires et le code de conduite.</a:t>
            </a:r>
            <a:endParaRPr lang="el-GR" altLang="en-US" dirty="0">
              <a:latin typeface="+mn-lt"/>
              <a:cs typeface="Arial" panose="020B0604020202020204" pitchFamily="34" charset="0"/>
            </a:endParaRPr>
          </a:p>
        </p:txBody>
      </p:sp>
      <p:graphicFrame>
        <p:nvGraphicFramePr>
          <p:cNvPr id="6" name="5 - Θέση περιεχομένου"/>
          <p:cNvGraphicFramePr>
            <a:graphicFrameLocks noGrp="1"/>
          </p:cNvGraphicFramePr>
          <p:nvPr>
            <p:ph idx="1"/>
          </p:nvPr>
        </p:nvGraphicFramePr>
        <p:xfrm>
          <a:off x="457200" y="1600200"/>
          <a:ext cx="634704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p:txBody>
          <a:bodyPr/>
          <a:lstStyle/>
          <a:p>
            <a:pPr eaLnBrk="1" hangingPunct="1"/>
            <a:r>
              <a:rPr lang="fr-FR" b="1" dirty="0" smtClean="0"/>
              <a:t>Type d'approche du trucage de match</a:t>
            </a:r>
            <a:endParaRPr lang="el-GR" altLang="en-US" b="1" dirty="0" smtClean="0"/>
          </a:p>
        </p:txBody>
      </p:sp>
      <p:sp>
        <p:nvSpPr>
          <p:cNvPr id="26626" name="2 - Θέση περιεχομένου"/>
          <p:cNvSpPr>
            <a:spLocks noGrp="1"/>
          </p:cNvSpPr>
          <p:nvPr>
            <p:ph idx="1"/>
          </p:nvPr>
        </p:nvSpPr>
        <p:spPr>
          <a:xfrm>
            <a:off x="457200" y="1600200"/>
            <a:ext cx="5338763" cy="4525963"/>
          </a:xfrm>
        </p:spPr>
        <p:txBody>
          <a:bodyPr/>
          <a:lstStyle/>
          <a:p>
            <a:pPr eaLnBrk="1" hangingPunct="1"/>
            <a:r>
              <a:rPr lang="fr-FR" sz="2400" dirty="0" smtClean="0"/>
              <a:t>Ce thème présente les 3 protagonistes-agents impliqués dans une action de trucage de match typique. Il décrit les techniques et les différentes étapes généralement utilisées pour établir un trucage réussi et fournit des renseignements sur le type d'approche du trucage de match du point de vue de l'athlète. </a:t>
            </a:r>
          </a:p>
          <a:p>
            <a:pPr eaLnBrk="1" hangingPunct="1"/>
            <a:endParaRPr lang="fr-FR" sz="2000" dirty="0" smtClean="0"/>
          </a:p>
          <a:p>
            <a:pPr eaLnBrk="1" hangingPunct="1"/>
            <a:r>
              <a:rPr lang="fr-FR" sz="2400" dirty="0" smtClean="0"/>
              <a:t>Ce thème explore le concept de coercition.</a:t>
            </a:r>
            <a:endParaRPr lang="en-GB" altLang="en-US" sz="2400" dirty="0" smtClean="0"/>
          </a:p>
        </p:txBody>
      </p:sp>
      <p:pic>
        <p:nvPicPr>
          <p:cNvPr id="3" name="Picture 2"/>
          <p:cNvPicPr>
            <a:picLocks noChangeAspect="1" noChangeArrowheads="1"/>
          </p:cNvPicPr>
          <p:nvPr/>
        </p:nvPicPr>
        <p:blipFill>
          <a:blip r:embed="rId3" cstate="print"/>
          <a:srcRect/>
          <a:stretch>
            <a:fillRect/>
          </a:stretch>
        </p:blipFill>
        <p:spPr bwMode="auto">
          <a:xfrm>
            <a:off x="6210300" y="1333500"/>
            <a:ext cx="2324100" cy="1739900"/>
          </a:xfrm>
          <a:prstGeom prst="rect">
            <a:avLst/>
          </a:prstGeom>
          <a:noFill/>
        </p:spPr>
      </p:pic>
      <p:sp>
        <p:nvSpPr>
          <p:cNvPr id="19461" name="Rectangle 3">
            <a:extLst>
              <a:ext uri="{FF2B5EF4-FFF2-40B4-BE49-F238E27FC236}">
                <a16:creationId xmlns:a16="http://schemas.microsoft.com/office/drawing/2014/main" xmlns="" id="{58B81D71-C460-444C-89AA-2E25E71498C5}"/>
              </a:ext>
            </a:extLst>
          </p:cNvPr>
          <p:cNvSpPr>
            <a:spLocks noChangeArrowheads="1"/>
          </p:cNvSpPr>
          <p:nvPr/>
        </p:nvSpPr>
        <p:spPr bwMode="auto">
          <a:xfrm>
            <a:off x="5867400" y="3141663"/>
            <a:ext cx="3035300" cy="2785378"/>
          </a:xfrm>
          <a:prstGeom prst="rect">
            <a:avLst/>
          </a:prstGeom>
          <a:noFill/>
          <a:ln w="9525">
            <a:noFill/>
            <a:miter lim="800000"/>
            <a:headEnd/>
            <a:tailEnd/>
          </a:ln>
        </p:spPr>
        <p:txBody>
          <a:bodyPr>
            <a:spAutoFit/>
          </a:bodyPr>
          <a:lstStyle/>
          <a:p>
            <a:pPr algn="ctr" eaLnBrk="1" hangingPunct="1">
              <a:defRPr/>
            </a:pPr>
            <a:r>
              <a:rPr lang="fr-FR" dirty="0" smtClean="0">
                <a:latin typeface="+mn-lt"/>
              </a:rPr>
              <a:t>"Dave (Warner) m'a proposé de falsifier le ballon étant donné la situation dans laquelle nous étions dans le jeu et je ne savais pas mieux."</a:t>
            </a:r>
          </a:p>
          <a:p>
            <a:pPr algn="ctr" eaLnBrk="1" hangingPunct="1">
              <a:defRPr/>
            </a:pPr>
            <a:r>
              <a:rPr lang="en-GB" altLang="en-US" dirty="0" smtClean="0">
                <a:latin typeface="+mn-lt"/>
                <a:cs typeface="Arial" panose="020B0604020202020204" pitchFamily="34" charset="0"/>
              </a:rPr>
              <a:t>(Camerson Bancroft, </a:t>
            </a:r>
            <a:r>
              <a:rPr lang="fr-FR" dirty="0" smtClean="0">
                <a:latin typeface="+mn-lt"/>
              </a:rPr>
              <a:t>joueur de cricket australien </a:t>
            </a:r>
            <a:r>
              <a:rPr lang="en-GB" altLang="en-US" dirty="0" smtClean="0">
                <a:latin typeface="+mn-lt"/>
                <a:cs typeface="Arial" panose="020B0604020202020204" pitchFamily="34" charset="0"/>
              </a:rPr>
              <a:t>).</a:t>
            </a:r>
            <a:endParaRPr lang="en-GB" altLang="en-US" dirty="0">
              <a:latin typeface="+mn-lt"/>
              <a:cs typeface="Arial" panose="020B0604020202020204" pitchFamily="34" charset="0"/>
            </a:endParaRPr>
          </a:p>
          <a:p>
            <a:pPr algn="ctr" eaLnBrk="1" hangingPunct="1">
              <a:defRPr/>
            </a:pPr>
            <a:endParaRPr lang="en-GB" altLang="en-US" sz="100" dirty="0">
              <a:solidFill>
                <a:srgbClr val="262626"/>
              </a:solidFill>
              <a:latin typeface="+mn-lt"/>
              <a:cs typeface="Arial" panose="020B0604020202020204" pitchFamily="34" charset="0"/>
            </a:endParaRPr>
          </a:p>
          <a:p>
            <a:pPr algn="ctr" eaLnBrk="1" hangingPunct="1">
              <a:defRPr/>
            </a:pPr>
            <a:r>
              <a:rPr lang="en-GB" altLang="en-US" sz="1200" dirty="0">
                <a:latin typeface="+mn-lt"/>
                <a:cs typeface="Arial" panose="020B0604020202020204" pitchFamily="34" charset="0"/>
                <a:hlinkClick r:id="rId4"/>
              </a:rPr>
              <a:t>https://www.news.com.au/sport/cricket/cameron-bancroft-opens-up-on-the-ball-tampering-scandal/news-story/9e43d3cd7938c007226e84c187e57914</a:t>
            </a:r>
            <a:endParaRPr lang="en-GB" altLang="en-US" sz="12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457200" y="188913"/>
            <a:ext cx="8229600" cy="1143000"/>
          </a:xfrm>
        </p:spPr>
        <p:txBody>
          <a:bodyPr/>
          <a:lstStyle/>
          <a:p>
            <a:pPr eaLnBrk="1" hangingPunct="1"/>
            <a:r>
              <a:rPr lang="fr-FR" b="1" dirty="0" smtClean="0"/>
              <a:t>Jeux d’argent et paris</a:t>
            </a:r>
            <a:endParaRPr lang="el-GR" altLang="en-US" b="1" dirty="0" smtClean="0"/>
          </a:p>
        </p:txBody>
      </p:sp>
      <p:sp>
        <p:nvSpPr>
          <p:cNvPr id="28674" name="2 - Θέση περιεχομένου"/>
          <p:cNvSpPr>
            <a:spLocks noGrp="1"/>
          </p:cNvSpPr>
          <p:nvPr>
            <p:ph idx="1"/>
          </p:nvPr>
        </p:nvSpPr>
        <p:spPr>
          <a:xfrm>
            <a:off x="457200" y="1412875"/>
            <a:ext cx="3394720" cy="4713288"/>
          </a:xfrm>
        </p:spPr>
        <p:txBody>
          <a:bodyPr/>
          <a:lstStyle/>
          <a:p>
            <a:pPr eaLnBrk="1" hangingPunct="1"/>
            <a:r>
              <a:rPr lang="fr-FR" sz="2300" dirty="0" smtClean="0"/>
              <a:t>Ce thème présente le sujet des paris et des jeux d’argent. Il met en évidence les cas où le jeu d’argent est incontrôlé et conduit à la dépendance.</a:t>
            </a:r>
            <a:endParaRPr lang="en-GB" altLang="en-US" sz="2300" dirty="0" smtClean="0"/>
          </a:p>
          <a:p>
            <a:pPr eaLnBrk="1" hangingPunct="1"/>
            <a:endParaRPr lang="en-US" altLang="en-US" sz="2300" dirty="0" smtClean="0"/>
          </a:p>
          <a:p>
            <a:pPr eaLnBrk="1" hangingPunct="1"/>
            <a:r>
              <a:rPr lang="fr-FR" sz="2300" dirty="0" smtClean="0"/>
              <a:t>Ce thème présente des conseils et des activités de formation des athlètes sur la façon d'éviter le jeu d’argent.</a:t>
            </a:r>
            <a:endParaRPr lang="el-GR" altLang="en-US" sz="2300" dirty="0" smtClean="0"/>
          </a:p>
          <a:p>
            <a:pPr eaLnBrk="1" hangingPunct="1"/>
            <a:endParaRPr lang="el-GR" altLang="en-US" sz="2400" dirty="0" smtClean="0"/>
          </a:p>
          <a:p>
            <a:pPr eaLnBrk="1" hangingPunct="1"/>
            <a:endParaRPr lang="el-GR" altLang="en-US" sz="2400" dirty="0" smtClean="0"/>
          </a:p>
        </p:txBody>
      </p:sp>
      <p:graphicFrame>
        <p:nvGraphicFramePr>
          <p:cNvPr id="2" name="Table 1">
            <a:extLst>
              <a:ext uri="{FF2B5EF4-FFF2-40B4-BE49-F238E27FC236}">
                <a16:creationId xmlns:a16="http://schemas.microsoft.com/office/drawing/2014/main" xmlns="" id="{6D060882-F638-B14F-BADD-1E64840FD6D9}"/>
              </a:ext>
            </a:extLst>
          </p:cNvPr>
          <p:cNvGraphicFramePr>
            <a:graphicFrameLocks noGrp="1"/>
          </p:cNvGraphicFramePr>
          <p:nvPr/>
        </p:nvGraphicFramePr>
        <p:xfrm>
          <a:off x="3995936" y="1219290"/>
          <a:ext cx="4968875" cy="5638710"/>
        </p:xfrm>
        <a:graphic>
          <a:graphicData uri="http://schemas.openxmlformats.org/drawingml/2006/table">
            <a:tbl>
              <a:tblPr firstRow="1" bandRow="1">
                <a:tableStyleId>{D27102A9-8310-4765-A935-A1911B00CA55}</a:tableStyleId>
              </a:tblPr>
              <a:tblGrid>
                <a:gridCol w="2520444">
                  <a:extLst>
                    <a:ext uri="{9D8B030D-6E8A-4147-A177-3AD203B41FA5}">
                      <a16:colId xmlns:a16="http://schemas.microsoft.com/office/drawing/2014/main" xmlns="" val="20000"/>
                    </a:ext>
                  </a:extLst>
                </a:gridCol>
                <a:gridCol w="2448431">
                  <a:extLst>
                    <a:ext uri="{9D8B030D-6E8A-4147-A177-3AD203B41FA5}">
                      <a16:colId xmlns:a16="http://schemas.microsoft.com/office/drawing/2014/main" xmlns="" val="20001"/>
                    </a:ext>
                  </a:extLst>
                </a:gridCol>
              </a:tblGrid>
              <a:tr h="794697">
                <a:tc>
                  <a:txBody>
                    <a:bodyPr/>
                    <a:lstStyle/>
                    <a:p>
                      <a:r>
                        <a:rPr lang="fr-FR" sz="1600" dirty="0" smtClean="0"/>
                        <a:t>Une culture du jeu d’argent? Beaucoup d'athlètes ont joué…</a:t>
                      </a:r>
                      <a:endParaRPr lang="en-GB" sz="1600" dirty="0" smtClean="0"/>
                    </a:p>
                  </a:txBody>
                  <a:tcPr marL="91446" marR="91446" marT="45715" marB="45715"/>
                </a:tc>
                <a:tc>
                  <a:txBody>
                    <a:bodyPr/>
                    <a:lstStyle/>
                    <a:p>
                      <a:r>
                        <a:rPr lang="fr-FR" sz="1600" dirty="0" smtClean="0"/>
                        <a:t>Problèmes clés</a:t>
                      </a:r>
                      <a:endParaRPr lang="fr-FR" sz="1600" dirty="0"/>
                    </a:p>
                  </a:txBody>
                  <a:tcPr marL="91446" marR="91446" marT="45715" marB="45715"/>
                </a:tc>
                <a:extLst>
                  <a:ext uri="{0D108BD9-81ED-4DB2-BD59-A6C34878D82A}">
                    <a16:rowId xmlns:a16="http://schemas.microsoft.com/office/drawing/2014/main" xmlns="" val="10000"/>
                  </a:ext>
                </a:extLst>
              </a:tr>
              <a:tr h="323760">
                <a:tc>
                  <a:txBody>
                    <a:bodyPr/>
                    <a:lstStyle/>
                    <a:p>
                      <a:r>
                        <a:rPr lang="en-GB" sz="1600" dirty="0"/>
                        <a:t>… </a:t>
                      </a:r>
                      <a:r>
                        <a:rPr lang="fr-FR" sz="1600" dirty="0" smtClean="0"/>
                        <a:t>pour s’adapter</a:t>
                      </a:r>
                      <a:r>
                        <a:rPr lang="en-GB" sz="1600" dirty="0" smtClean="0"/>
                        <a:t>.</a:t>
                      </a:r>
                      <a:endParaRPr lang="en-GB" sz="1600" dirty="0"/>
                    </a:p>
                  </a:txBody>
                  <a:tcPr marL="91446" marR="91446" marT="45715" marB="45715"/>
                </a:tc>
                <a:tc>
                  <a:txBody>
                    <a:bodyPr/>
                    <a:lstStyle/>
                    <a:p>
                      <a:r>
                        <a:rPr lang="fr-FR" sz="1600" dirty="0" smtClean="0"/>
                        <a:t>la «</a:t>
                      </a:r>
                      <a:r>
                        <a:rPr lang="fr-FR" sz="1600" i="0" dirty="0" smtClean="0"/>
                        <a:t>chasse</a:t>
                      </a:r>
                      <a:r>
                        <a:rPr lang="fr-FR" sz="1600" dirty="0" smtClean="0"/>
                        <a:t>» des </a:t>
                      </a:r>
                      <a:r>
                        <a:rPr lang="fr-FR" sz="1600" i="0" dirty="0" smtClean="0"/>
                        <a:t>pertes</a:t>
                      </a:r>
                      <a:endParaRPr lang="en-GB" sz="1600" i="0" dirty="0"/>
                    </a:p>
                  </a:txBody>
                  <a:tcPr marL="91446" marR="91446" marT="45715" marB="45715"/>
                </a:tc>
                <a:extLst>
                  <a:ext uri="{0D108BD9-81ED-4DB2-BD59-A6C34878D82A}">
                    <a16:rowId xmlns:a16="http://schemas.microsoft.com/office/drawing/2014/main" xmlns="" val="10001"/>
                  </a:ext>
                </a:extLst>
              </a:tr>
              <a:tr h="794697">
                <a:tc>
                  <a:txBody>
                    <a:bodyPr/>
                    <a:lstStyle/>
                    <a:p>
                      <a:r>
                        <a:rPr lang="en-GB" sz="1600" dirty="0"/>
                        <a:t>… </a:t>
                      </a:r>
                      <a:r>
                        <a:rPr lang="fr-FR" sz="1600" dirty="0" smtClean="0"/>
                        <a:t>parce qu'ils ont été encouragés par des coéquipiers</a:t>
                      </a:r>
                      <a:r>
                        <a:rPr lang="en-GB" sz="1600" dirty="0" smtClean="0"/>
                        <a:t>.</a:t>
                      </a:r>
                      <a:endParaRPr lang="en-GB" sz="1600" dirty="0"/>
                    </a:p>
                  </a:txBody>
                  <a:tcPr marL="91446" marR="91446"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t>Besoin de jouer avec de plus grandes sommes d'argent.</a:t>
                      </a:r>
                      <a:endParaRPr lang="en-GB" sz="1600" dirty="0"/>
                    </a:p>
                  </a:txBody>
                  <a:tcPr marL="91446" marR="91446" marT="45715" marB="45715"/>
                </a:tc>
                <a:extLst>
                  <a:ext uri="{0D108BD9-81ED-4DB2-BD59-A6C34878D82A}">
                    <a16:rowId xmlns:a16="http://schemas.microsoft.com/office/drawing/2014/main" xmlns="" val="10002"/>
                  </a:ext>
                </a:extLst>
              </a:tr>
              <a:tr h="794697">
                <a:tc>
                  <a:txBody>
                    <a:bodyPr/>
                    <a:lstStyle/>
                    <a:p>
                      <a:r>
                        <a:rPr lang="en-GB" sz="1600" dirty="0"/>
                        <a:t>… </a:t>
                      </a:r>
                      <a:r>
                        <a:rPr lang="fr-FR" sz="1600" dirty="0" smtClean="0"/>
                        <a:t>parce que les sociétés de jeux d’argent encouragent les sportifs à parier</a:t>
                      </a:r>
                      <a:r>
                        <a:rPr lang="en-GB" sz="1600" dirty="0" smtClean="0"/>
                        <a:t>.</a:t>
                      </a:r>
                      <a:endParaRPr lang="en-GB" sz="1600" dirty="0"/>
                    </a:p>
                  </a:txBody>
                  <a:tcPr marL="91446" marR="91446"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Culpabilité</a:t>
                      </a:r>
                      <a:r>
                        <a:rPr lang="en-GB" sz="1600" baseline="0" dirty="0" smtClean="0"/>
                        <a:t> par rapport aux jeux d’argent</a:t>
                      </a:r>
                      <a:r>
                        <a:rPr lang="en-GB" sz="1600" dirty="0" smtClean="0"/>
                        <a:t>.</a:t>
                      </a:r>
                      <a:endParaRPr lang="en-GB" sz="1600" dirty="0"/>
                    </a:p>
                  </a:txBody>
                  <a:tcPr marL="91446" marR="91446" marT="45715" marB="45715"/>
                </a:tc>
                <a:extLst>
                  <a:ext uri="{0D108BD9-81ED-4DB2-BD59-A6C34878D82A}">
                    <a16:rowId xmlns:a16="http://schemas.microsoft.com/office/drawing/2014/main" xmlns="" val="10003"/>
                  </a:ext>
                </a:extLst>
              </a:tr>
              <a:tr h="794697">
                <a:tc>
                  <a:txBody>
                    <a:bodyPr/>
                    <a:lstStyle/>
                    <a:p>
                      <a:r>
                        <a:rPr lang="en-GB" sz="1600" dirty="0"/>
                        <a:t>… </a:t>
                      </a:r>
                      <a:r>
                        <a:rPr lang="fr-FR" sz="1600" dirty="0" smtClean="0"/>
                        <a:t>parce que le parrainage de jeux d’argent exerce une</a:t>
                      </a:r>
                      <a:r>
                        <a:rPr lang="fr-FR" sz="1600" i="0" dirty="0" smtClean="0"/>
                        <a:t> influence: </a:t>
                      </a:r>
                      <a:r>
                        <a:rPr lang="en-GB" sz="1600" i="0" dirty="0" smtClean="0"/>
                        <a:t> </a:t>
                      </a:r>
                      <a:endParaRPr lang="en-GB" sz="1600" i="0" dirty="0"/>
                    </a:p>
                  </a:txBody>
                  <a:tcPr marL="91446" marR="91446" marT="45715" marB="45715"/>
                </a:tc>
                <a:tc>
                  <a:txBody>
                    <a:bodyPr/>
                    <a:lstStyle/>
                    <a:p>
                      <a:r>
                        <a:rPr lang="fr-FR" sz="1600" dirty="0" smtClean="0"/>
                        <a:t>Miser plus que ce que l'on peut se permettre</a:t>
                      </a:r>
                      <a:endParaRPr lang="en-GB" sz="1600" dirty="0"/>
                    </a:p>
                  </a:txBody>
                  <a:tcPr marL="91446" marR="91446" marT="45715" marB="45715"/>
                </a:tc>
                <a:extLst>
                  <a:ext uri="{0D108BD9-81ED-4DB2-BD59-A6C34878D82A}">
                    <a16:rowId xmlns:a16="http://schemas.microsoft.com/office/drawing/2014/main" xmlns="" val="10004"/>
                  </a:ext>
                </a:extLst>
              </a:tr>
              <a:tr h="559228">
                <a:tc>
                  <a:txBody>
                    <a:bodyPr/>
                    <a:lstStyle/>
                    <a:p>
                      <a:endParaRPr lang="en-GB" sz="1600" dirty="0"/>
                    </a:p>
                  </a:txBody>
                  <a:tcPr marL="91446" marR="91446" marT="45715" marB="45715"/>
                </a:tc>
                <a:tc>
                  <a:txBody>
                    <a:bodyPr/>
                    <a:lstStyle/>
                    <a:p>
                      <a:r>
                        <a:rPr lang="fr-FR" sz="1600" dirty="0" smtClean="0"/>
                        <a:t>Cause de stress, d'anxiété et de problèmes de santé.</a:t>
                      </a:r>
                      <a:endParaRPr lang="en-GB" sz="1600" dirty="0"/>
                    </a:p>
                  </a:txBody>
                  <a:tcPr marL="91446" marR="91446" marT="45715" marB="45715"/>
                </a:tc>
                <a:extLst>
                  <a:ext uri="{0D108BD9-81ED-4DB2-BD59-A6C34878D82A}">
                    <a16:rowId xmlns:a16="http://schemas.microsoft.com/office/drawing/2014/main" xmlns="" val="10005"/>
                  </a:ext>
                </a:extLst>
              </a:tr>
              <a:tr h="794697">
                <a:tc>
                  <a:txBody>
                    <a:bodyPr/>
                    <a:lstStyle/>
                    <a:p>
                      <a:endParaRPr lang="en-GB" sz="1600" dirty="0"/>
                    </a:p>
                  </a:txBody>
                  <a:tcPr marL="91446" marR="91446" marT="45715" marB="45715"/>
                </a:tc>
                <a:tc>
                  <a:txBody>
                    <a:bodyPr/>
                    <a:lstStyle/>
                    <a:p>
                      <a:r>
                        <a:rPr lang="fr-FR" sz="1600" dirty="0" smtClean="0"/>
                        <a:t>Emprunter de l'argent ou des objets pour jouer davantage.</a:t>
                      </a:r>
                      <a:endParaRPr lang="en-GB" sz="1600" dirty="0"/>
                    </a:p>
                  </a:txBody>
                  <a:tcPr marL="91446" marR="91446" marT="45715" marB="45715"/>
                </a:tc>
                <a:extLst>
                  <a:ext uri="{0D108BD9-81ED-4DB2-BD59-A6C34878D82A}">
                    <a16:rowId xmlns:a16="http://schemas.microsoft.com/office/drawing/2014/main" xmlns="" val="10006"/>
                  </a:ext>
                </a:extLst>
              </a:tr>
              <a:tr h="323760">
                <a:tc>
                  <a:txBody>
                    <a:bodyPr/>
                    <a:lstStyle/>
                    <a:p>
                      <a:endParaRPr lang="en-GB" sz="1600" dirty="0"/>
                    </a:p>
                  </a:txBody>
                  <a:tcPr marL="91446" marR="91446" marT="45715" marB="45715"/>
                </a:tc>
                <a:tc>
                  <a:txBody>
                    <a:bodyPr/>
                    <a:lstStyle/>
                    <a:p>
                      <a:r>
                        <a:rPr lang="fr-FR" sz="1600" dirty="0" smtClean="0"/>
                        <a:t>Critique.</a:t>
                      </a:r>
                      <a:endParaRPr lang="en-GB" sz="1600" dirty="0"/>
                    </a:p>
                  </a:txBody>
                  <a:tcPr marL="91446" marR="91446" marT="45715" marB="45715"/>
                </a:tc>
                <a:extLst>
                  <a:ext uri="{0D108BD9-81ED-4DB2-BD59-A6C34878D82A}">
                    <a16:rowId xmlns:a16="http://schemas.microsoft.com/office/drawing/2014/main" xmlns="" val="10007"/>
                  </a:ext>
                </a:extLst>
              </a:tr>
              <a:tr h="264893">
                <a:tc gridSpan="2">
                  <a:txBody>
                    <a:bodyPr/>
                    <a:lstStyle/>
                    <a:p>
                      <a:pPr algn="r"/>
                      <a:r>
                        <a:rPr lang="en-GB" sz="1200" dirty="0"/>
                        <a:t>Wardle et al., 2014</a:t>
                      </a:r>
                      <a:endParaRPr lang="en-GB" sz="1400" dirty="0"/>
                    </a:p>
                  </a:txBody>
                  <a:tcPr marL="91446" marR="91446" marT="45715" marB="45715"/>
                </a:tc>
                <a:tc hMerge="1">
                  <a:txBody>
                    <a:bodyPr/>
                    <a:lstStyle/>
                    <a:p>
                      <a:endParaRPr lang="en-GB" sz="1600" dirty="0"/>
                    </a:p>
                  </a:txBody>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p:txBody>
          <a:bodyPr/>
          <a:lstStyle/>
          <a:p>
            <a:pPr eaLnBrk="1" hangingPunct="1"/>
            <a:r>
              <a:rPr lang="fr-FR" b="1" dirty="0" smtClean="0"/>
              <a:t>Le rôle des médias et de la publicité</a:t>
            </a:r>
            <a:endParaRPr lang="el-GR" altLang="en-US" b="1" dirty="0" smtClean="0"/>
          </a:p>
        </p:txBody>
      </p:sp>
      <p:sp>
        <p:nvSpPr>
          <p:cNvPr id="30722" name="2 - Θέση περιεχομένου"/>
          <p:cNvSpPr>
            <a:spLocks noGrp="1"/>
          </p:cNvSpPr>
          <p:nvPr>
            <p:ph idx="1"/>
          </p:nvPr>
        </p:nvSpPr>
        <p:spPr>
          <a:xfrm>
            <a:off x="457200" y="1600200"/>
            <a:ext cx="4906963" cy="4525963"/>
          </a:xfrm>
        </p:spPr>
        <p:txBody>
          <a:bodyPr/>
          <a:lstStyle/>
          <a:p>
            <a:pPr eaLnBrk="1" hangingPunct="1"/>
            <a:r>
              <a:rPr lang="fr-FR" sz="2400" dirty="0" smtClean="0"/>
              <a:t>Ce thème fournit des informations sur le rôle des médias et de la publicité dans la formation de l'opinion publique liée au trucage de match.</a:t>
            </a:r>
            <a:endParaRPr lang="en-GB" altLang="en-US" sz="2400" dirty="0" smtClean="0"/>
          </a:p>
          <a:p>
            <a:pPr eaLnBrk="1" hangingPunct="1"/>
            <a:r>
              <a:rPr lang="fr-FR" sz="2400" dirty="0" smtClean="0"/>
              <a:t>Le thème explique comment la présentation du trucage de match dans les médias et les publicités et les jeux d’argent/paris peut influencer la décision d'un athlète de truquer un jeu et / ou miser.</a:t>
            </a:r>
            <a:endParaRPr lang="el-GR" altLang="en-US" sz="2400" dirty="0" smtClean="0"/>
          </a:p>
        </p:txBody>
      </p:sp>
      <p:pic>
        <p:nvPicPr>
          <p:cNvPr id="3" name="Picture 2"/>
          <p:cNvPicPr>
            <a:picLocks noChangeAspect="1" noChangeArrowheads="1"/>
          </p:cNvPicPr>
          <p:nvPr/>
        </p:nvPicPr>
        <p:blipFill>
          <a:blip r:embed="rId3" cstate="print"/>
          <a:srcRect/>
          <a:stretch>
            <a:fillRect/>
          </a:stretch>
        </p:blipFill>
        <p:spPr bwMode="auto">
          <a:xfrm>
            <a:off x="5346700" y="2616200"/>
            <a:ext cx="3492500" cy="2324100"/>
          </a:xfrm>
          <a:prstGeom prst="rect">
            <a:avLst/>
          </a:prstGeom>
          <a:noFill/>
        </p:spPr>
      </p:pic>
      <p:sp>
        <p:nvSpPr>
          <p:cNvPr id="21509" name="Rectangle 3">
            <a:extLst>
              <a:ext uri="{FF2B5EF4-FFF2-40B4-BE49-F238E27FC236}">
                <a16:creationId xmlns:a16="http://schemas.microsoft.com/office/drawing/2014/main" xmlns="" id="{198B0245-5269-C149-9967-0BC9F8587F56}"/>
              </a:ext>
            </a:extLst>
          </p:cNvPr>
          <p:cNvSpPr>
            <a:spLocks noChangeArrowheads="1"/>
          </p:cNvSpPr>
          <p:nvPr/>
        </p:nvSpPr>
        <p:spPr bwMode="auto">
          <a:xfrm>
            <a:off x="5219700" y="4852988"/>
            <a:ext cx="3744913" cy="1600438"/>
          </a:xfrm>
          <a:prstGeom prst="rect">
            <a:avLst/>
          </a:prstGeom>
          <a:noFill/>
          <a:ln w="9525">
            <a:noFill/>
            <a:miter lim="800000"/>
            <a:headEnd/>
            <a:tailEnd/>
          </a:ln>
        </p:spPr>
        <p:txBody>
          <a:bodyPr>
            <a:spAutoFit/>
          </a:bodyPr>
          <a:lstStyle/>
          <a:p>
            <a:pPr algn="ctr" eaLnBrk="1" hangingPunct="1">
              <a:defRPr/>
            </a:pPr>
            <a:r>
              <a:rPr lang="fr-FR" sz="1400" dirty="0" smtClean="0">
                <a:latin typeface="+mn-lt"/>
              </a:rPr>
              <a:t>«Partout où il y a des paris légalisés, la possibilité d’arranger un résultat est là et il n'y a pas de plus grande incitation pour les gens à gagner de l'argent facilement et rapidement quand ils savent que le résultat est déjà arrangé»</a:t>
            </a:r>
            <a:endParaRPr lang="en-GB" altLang="en-US" sz="1400" dirty="0" smtClean="0">
              <a:latin typeface="+mn-lt"/>
              <a:cs typeface="Arial" panose="020B0604020202020204" pitchFamily="34" charset="0"/>
            </a:endParaRPr>
          </a:p>
          <a:p>
            <a:pPr algn="ctr" eaLnBrk="1" hangingPunct="1">
              <a:defRPr/>
            </a:pPr>
            <a:r>
              <a:rPr lang="en-GB" altLang="en-US" sz="1400" dirty="0" smtClean="0">
                <a:latin typeface="+mn-lt"/>
                <a:cs typeface="Arial" panose="020B0604020202020204" pitchFamily="34" charset="0"/>
              </a:rPr>
              <a:t>(</a:t>
            </a:r>
            <a:r>
              <a:rPr lang="fr-FR" sz="1400" dirty="0" smtClean="0">
                <a:latin typeface="+mn-lt"/>
              </a:rPr>
              <a:t>Le commissaire à l'intégrité des courses du Queensland, Ross Barnett</a:t>
            </a:r>
            <a:r>
              <a:rPr lang="en-GB" altLang="en-US" sz="1400" dirty="0" smtClean="0">
                <a:latin typeface="+mn-lt"/>
                <a:cs typeface="Arial" panose="020B0604020202020204" pitchFamily="34" charset="0"/>
              </a:rPr>
              <a:t>).</a:t>
            </a:r>
            <a:endParaRPr lang="en-GB" altLang="en-US" sz="1400" dirty="0">
              <a:latin typeface="+mn-lt"/>
              <a:cs typeface="Arial" panose="020B0604020202020204" pitchFamily="34" charset="0"/>
            </a:endParaRPr>
          </a:p>
        </p:txBody>
      </p:sp>
      <p:sp>
        <p:nvSpPr>
          <p:cNvPr id="21510" name="Rectangle 4">
            <a:extLst>
              <a:ext uri="{FF2B5EF4-FFF2-40B4-BE49-F238E27FC236}">
                <a16:creationId xmlns:a16="http://schemas.microsoft.com/office/drawing/2014/main" xmlns="" id="{BB7E9330-AD26-0D4A-BF2D-F3CA2F2798F9}"/>
              </a:ext>
            </a:extLst>
          </p:cNvPr>
          <p:cNvSpPr>
            <a:spLocks noChangeArrowheads="1"/>
          </p:cNvSpPr>
          <p:nvPr/>
        </p:nvSpPr>
        <p:spPr bwMode="auto">
          <a:xfrm>
            <a:off x="5364163" y="1323975"/>
            <a:ext cx="3475037" cy="1384995"/>
          </a:xfrm>
          <a:prstGeom prst="rect">
            <a:avLst/>
          </a:prstGeom>
          <a:noFill/>
          <a:ln w="9525">
            <a:noFill/>
            <a:miter lim="800000"/>
            <a:headEnd/>
            <a:tailEnd/>
          </a:ln>
        </p:spPr>
        <p:txBody>
          <a:bodyPr>
            <a:spAutoFit/>
          </a:bodyPr>
          <a:lstStyle/>
          <a:p>
            <a:pPr algn="ctr" eaLnBrk="1" hangingPunct="1">
              <a:defRPr/>
            </a:pPr>
            <a:r>
              <a:rPr lang="fr-FR" sz="1400" dirty="0" smtClean="0">
                <a:latin typeface="+mn-lt"/>
              </a:rPr>
              <a:t>«Ils sont loin de papa et maman, loin de leur entraîneur voyageant seuls et ces prédateurs viennent jeter l'appât et malheureusement certains de ces jeunes d'aujourd'hui l'acceptent» </a:t>
            </a:r>
          </a:p>
          <a:p>
            <a:pPr algn="ctr" eaLnBrk="1" hangingPunct="1">
              <a:defRPr/>
            </a:pPr>
            <a:r>
              <a:rPr lang="en-GB" altLang="en-US" sz="1400" dirty="0" smtClean="0">
                <a:latin typeface="+mn-lt"/>
                <a:cs typeface="Arial" panose="020B0604020202020204" pitchFamily="34" charset="0"/>
              </a:rPr>
              <a:t>(</a:t>
            </a:r>
            <a:r>
              <a:rPr lang="fr-FR" altLang="en-US" sz="1400" dirty="0" smtClean="0">
                <a:latin typeface="+mn-lt"/>
              </a:rPr>
              <a:t>S</a:t>
            </a:r>
            <a:r>
              <a:rPr lang="fr-FR" sz="1400" dirty="0" smtClean="0">
                <a:latin typeface="+mn-lt"/>
              </a:rPr>
              <a:t>urintendant-détective Wacker</a:t>
            </a:r>
            <a:r>
              <a:rPr lang="en-GB" altLang="en-US" sz="1400" dirty="0" smtClean="0">
                <a:latin typeface="+mn-lt"/>
                <a:cs typeface="Arial" panose="020B0604020202020204" pitchFamily="34" charset="0"/>
              </a:rPr>
              <a:t>).</a:t>
            </a:r>
            <a:endParaRPr lang="en-GB" altLang="en-US" sz="14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1559</Words>
  <Application>Microsoft Office PowerPoint</Application>
  <PresentationFormat>Προβολή στην οθόνη (4:3)</PresentationFormat>
  <Paragraphs>159</Paragraphs>
  <Slides>14</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Trucage de match</vt:lpstr>
      <vt:lpstr>Récapitulatif de la séance précédente</vt:lpstr>
      <vt:lpstr>Besoins et lacunes dans l’éducation des matches arrangés</vt:lpstr>
      <vt:lpstr>L'outil éducatif Fix the Fixing</vt:lpstr>
      <vt:lpstr>Définition du trucage de match</vt:lpstr>
      <vt:lpstr>Questions de législation </vt:lpstr>
      <vt:lpstr>Type d'approche du trucage de match</vt:lpstr>
      <vt:lpstr>Jeux d’argent et paris</vt:lpstr>
      <vt:lpstr>Le rôle des médias et de la publicité</vt:lpstr>
      <vt:lpstr>La pression sociale</vt:lpstr>
      <vt:lpstr>Moralité</vt:lpstr>
      <vt:lpstr>Identifier-Résister-Signaler</vt:lpstr>
      <vt:lpstr>Résumé</vt:lpstr>
      <vt:lpstr>Avis de non-responsabilité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Elina</cp:lastModifiedBy>
  <cp:revision>58</cp:revision>
  <dcterms:created xsi:type="dcterms:W3CDTF">2018-10-08T06:19:12Z</dcterms:created>
  <dcterms:modified xsi:type="dcterms:W3CDTF">2020-01-17T16:30:20Z</dcterms:modified>
</cp:coreProperties>
</file>